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7" r:id="rId3"/>
    <p:sldId id="274" r:id="rId4"/>
    <p:sldId id="310" r:id="rId5"/>
    <p:sldId id="276" r:id="rId6"/>
    <p:sldId id="258" r:id="rId7"/>
    <p:sldId id="284" r:id="rId8"/>
    <p:sldId id="285" r:id="rId9"/>
    <p:sldId id="286" r:id="rId10"/>
    <p:sldId id="308" r:id="rId11"/>
    <p:sldId id="309" r:id="rId12"/>
    <p:sldId id="288" r:id="rId13"/>
    <p:sldId id="289" r:id="rId14"/>
    <p:sldId id="290" r:id="rId15"/>
    <p:sldId id="291" r:id="rId16"/>
    <p:sldId id="301" r:id="rId17"/>
    <p:sldId id="303" r:id="rId18"/>
    <p:sldId id="304" r:id="rId19"/>
    <p:sldId id="305" r:id="rId20"/>
    <p:sldId id="306" r:id="rId21"/>
    <p:sldId id="307" r:id="rId22"/>
    <p:sldId id="283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FFCC99"/>
    <a:srgbClr val="FF6969"/>
    <a:srgbClr val="D07C7A"/>
    <a:srgbClr val="EDA1A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622" autoAdjust="0"/>
    <p:restoredTop sz="92294" autoAdjust="0"/>
  </p:normalViewPr>
  <p:slideViewPr>
    <p:cSldViewPr>
      <p:cViewPr>
        <p:scale>
          <a:sx n="60" d="100"/>
          <a:sy n="60" d="100"/>
        </p:scale>
        <p:origin x="-169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7CB8B-F5B5-4988-908E-CEE77103A5E1}" type="datetimeFigureOut">
              <a:rPr lang="en-US" smtClean="0"/>
              <a:pPr/>
              <a:t>8/5/2015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9E05A-C0D8-4E86-82B0-0B38556DD13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1489566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15302-0A1D-47DD-A5AC-423E9AB49DD6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C0B16-4627-471D-8C7A-0BFE9BD23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1268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9DDE7-8DCE-4E02-BD26-AD7A181A0E7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8EF1-41AD-4ABD-A1C0-EC5EB28F93F5}" type="datetimeFigureOut">
              <a:rPr lang="en-US" smtClean="0"/>
              <a:pPr/>
              <a:t>8/5/2015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D94F-8519-444A-83D1-7616C6FC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71591"/>
            <a:ext cx="8686800" cy="1514599"/>
          </a:xfrm>
        </p:spPr>
        <p:txBody>
          <a:bodyPr>
            <a:no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chung,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động 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A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4572008"/>
            <a:ext cx="6908611" cy="91668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TS. </a:t>
            </a:r>
            <a:r>
              <a:rPr lang="en-AU" sz="2000" b="1" dirty="0" err="1" smtClean="0">
                <a:solidFill>
                  <a:schemeClr val="tx1"/>
                </a:solidFill>
              </a:rPr>
              <a:t>Nguyễn</a:t>
            </a:r>
            <a:r>
              <a:rPr lang="en-AU" sz="2000" b="1" dirty="0" smtClean="0">
                <a:solidFill>
                  <a:schemeClr val="tx1"/>
                </a:solidFill>
              </a:rPr>
              <a:t> </a:t>
            </a:r>
            <a:r>
              <a:rPr lang="en-AU" sz="2000" b="1" dirty="0" err="1" smtClean="0">
                <a:solidFill>
                  <a:schemeClr val="tx1"/>
                </a:solidFill>
              </a:rPr>
              <a:t>Đỗ</a:t>
            </a:r>
            <a:r>
              <a:rPr lang="en-AU" sz="2000" b="1" dirty="0" smtClean="0">
                <a:solidFill>
                  <a:schemeClr val="tx1"/>
                </a:solidFill>
              </a:rPr>
              <a:t> </a:t>
            </a:r>
            <a:r>
              <a:rPr lang="en-AU" sz="2000" b="1" dirty="0" err="1" smtClean="0">
                <a:solidFill>
                  <a:schemeClr val="tx1"/>
                </a:solidFill>
              </a:rPr>
              <a:t>Anh</a:t>
            </a:r>
            <a:r>
              <a:rPr lang="en-AU" sz="2000" b="1" dirty="0" smtClean="0">
                <a:solidFill>
                  <a:schemeClr val="tx1"/>
                </a:solidFill>
              </a:rPr>
              <a:t> </a:t>
            </a:r>
            <a:r>
              <a:rPr lang="en-AU" sz="2000" b="1" dirty="0" err="1" smtClean="0">
                <a:solidFill>
                  <a:schemeClr val="tx1"/>
                </a:solidFill>
              </a:rPr>
              <a:t>Tuấn</a:t>
            </a:r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err="1" smtClean="0">
                <a:solidFill>
                  <a:schemeClr val="tx1"/>
                </a:solidFill>
              </a:rPr>
              <a:t>Viện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trưởng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Viện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Chính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sách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và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Chiến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lược</a:t>
            </a:r>
            <a:r>
              <a:rPr lang="en-US" sz="2000" b="1" dirty="0" smtClean="0">
                <a:solidFill>
                  <a:schemeClr val="tx1"/>
                </a:solidFill>
              </a:rPr>
              <a:t> PTNNNT</a:t>
            </a:r>
          </a:p>
        </p:txBody>
      </p:sp>
      <p:pic>
        <p:nvPicPr>
          <p:cNvPr id="18434" name="Picture 2" descr="Image result for logo M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0"/>
            <a:ext cx="1785949" cy="1714487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714480" y="1702346"/>
            <a:ext cx="6357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 ĐIỀU PHỐI NGÀNH HÀNG CÀ PHÊ VIỆT NAM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76797"/>
            <a:ext cx="8686800" cy="852005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060848"/>
            <a:ext cx="8686800" cy="4608512"/>
          </a:xfrm>
        </p:spPr>
        <p:txBody>
          <a:bodyPr>
            <a:normAutofit lnSpcReduction="10000"/>
          </a:bodyPr>
          <a:lstStyle/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VCCB.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3"/>
            <a:ext cx="2736304" cy="1074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208843"/>
            <a:ext cx="8686800" cy="852005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2014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060848"/>
            <a:ext cx="8964488" cy="4608512"/>
          </a:xfrm>
        </p:spPr>
        <p:txBody>
          <a:bodyPr>
            <a:normAutofit lnSpcReduction="10000"/>
          </a:bodyPr>
          <a:lstStyle/>
          <a:p>
            <a:pPr lvl="1" algn="l"/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2015.</a:t>
            </a: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</a:t>
            </a: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trơ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646113" algn="l">
              <a:buFont typeface="Wingdings" panose="05000000000000000000" pitchFamily="2" charset="2"/>
              <a:buChar char="Ø"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93471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944562"/>
          </a:xfrm>
        </p:spPr>
        <p:txBody>
          <a:bodyPr/>
          <a:lstStyle/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smtClean="0"/>
              <a:t>VCCB 6 </a:t>
            </a:r>
            <a:r>
              <a:rPr lang="en-US" dirty="0" err="1" smtClean="0"/>
              <a:t>tháng</a:t>
            </a:r>
            <a:r>
              <a:rPr lang="en-US" dirty="0" smtClean="0"/>
              <a:t> 2015</a:t>
            </a:r>
            <a:endParaRPr lang="en-US" dirty="0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71406" y="1643050"/>
            <a:ext cx="8858280" cy="52149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68288" lvl="0" indent="-268288">
              <a:buFontTx/>
              <a:buChar char="-"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Thay đổi nhân sự thành viên:</a:t>
            </a:r>
          </a:p>
          <a:p>
            <a:pPr lvl="1">
              <a:buFont typeface="Wingdings" pitchFamily="2" charset="2"/>
              <a:buChar char="ü"/>
            </a:pPr>
            <a:r>
              <a:rPr lang="en-AU" sz="2000" dirty="0" err="1" smtClean="0"/>
              <a:t>Ông</a:t>
            </a:r>
            <a:r>
              <a:rPr lang="en-AU" sz="2000" dirty="0" smtClean="0"/>
              <a:t> Ma </a:t>
            </a:r>
            <a:r>
              <a:rPr lang="en-AU" sz="2000" dirty="0" err="1" smtClean="0"/>
              <a:t>Quang</a:t>
            </a:r>
            <a:r>
              <a:rPr lang="en-AU" sz="2000" dirty="0" smtClean="0"/>
              <a:t> </a:t>
            </a:r>
            <a:r>
              <a:rPr lang="en-AU" sz="2000" dirty="0" err="1" smtClean="0"/>
              <a:t>Trung</a:t>
            </a:r>
            <a:r>
              <a:rPr lang="en-AU" sz="2000" dirty="0" smtClean="0"/>
              <a:t> </a:t>
            </a:r>
            <a:r>
              <a:rPr lang="en-AU" sz="2000" dirty="0" err="1" smtClean="0"/>
              <a:t>thay</a:t>
            </a:r>
            <a:r>
              <a:rPr lang="en-AU" sz="2000" dirty="0" smtClean="0"/>
              <a:t> </a:t>
            </a: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Phạm</a:t>
            </a:r>
            <a:r>
              <a:rPr lang="en-AU" sz="2000" dirty="0" smtClean="0"/>
              <a:t> </a:t>
            </a:r>
            <a:r>
              <a:rPr lang="en-AU" sz="2000" dirty="0" err="1" smtClean="0"/>
              <a:t>Đồng</a:t>
            </a:r>
            <a:r>
              <a:rPr lang="en-AU" sz="2000" dirty="0" smtClean="0"/>
              <a:t> </a:t>
            </a:r>
            <a:r>
              <a:rPr lang="en-AU" sz="2000" dirty="0" err="1" smtClean="0"/>
              <a:t>Quảng</a:t>
            </a:r>
            <a:r>
              <a:rPr lang="en-AU" sz="2000" dirty="0" smtClean="0"/>
              <a:t> </a:t>
            </a:r>
            <a:r>
              <a:rPr lang="en-AU" sz="2000" dirty="0" err="1" smtClean="0"/>
              <a:t>làm</a:t>
            </a:r>
            <a:r>
              <a:rPr lang="en-AU" sz="2000" dirty="0" smtClean="0"/>
              <a:t> </a:t>
            </a:r>
            <a:r>
              <a:rPr lang="en-AU" sz="2000" dirty="0" err="1" smtClean="0"/>
              <a:t>Cục</a:t>
            </a:r>
            <a:r>
              <a:rPr lang="en-AU" sz="2000" dirty="0" smtClean="0"/>
              <a:t> </a:t>
            </a:r>
            <a:r>
              <a:rPr lang="en-AU" sz="2000" dirty="0" err="1" smtClean="0"/>
              <a:t>trưởng</a:t>
            </a:r>
            <a:r>
              <a:rPr lang="en-AU" sz="2000" dirty="0" smtClean="0"/>
              <a:t> </a:t>
            </a:r>
            <a:r>
              <a:rPr lang="en-AU" sz="2000" dirty="0" err="1" smtClean="0"/>
              <a:t>Cục</a:t>
            </a:r>
            <a:r>
              <a:rPr lang="en-AU" sz="2000" dirty="0" smtClean="0"/>
              <a:t> </a:t>
            </a:r>
            <a:r>
              <a:rPr lang="en-AU" sz="2000" dirty="0" err="1" smtClean="0"/>
              <a:t>Trồng</a:t>
            </a:r>
            <a:r>
              <a:rPr lang="en-AU" sz="2000" dirty="0" smtClean="0"/>
              <a:t> </a:t>
            </a:r>
            <a:r>
              <a:rPr lang="en-AU" sz="2000" dirty="0" err="1" smtClean="0"/>
              <a:t>trọt</a:t>
            </a:r>
            <a:r>
              <a:rPr lang="en-AU" sz="2000" dirty="0" smtClean="0"/>
              <a:t> – </a:t>
            </a:r>
            <a:r>
              <a:rPr lang="en-AU" sz="2000" dirty="0" err="1" smtClean="0"/>
              <a:t>Phó</a:t>
            </a:r>
            <a:r>
              <a:rPr lang="en-AU" sz="2000" dirty="0" smtClean="0"/>
              <a:t> </a:t>
            </a:r>
            <a:r>
              <a:rPr lang="en-AU" sz="2000" dirty="0" err="1" smtClean="0"/>
              <a:t>Trưởng</a:t>
            </a:r>
            <a:r>
              <a:rPr lang="en-AU" sz="2000" dirty="0" smtClean="0"/>
              <a:t> Ban </a:t>
            </a:r>
          </a:p>
          <a:p>
            <a:pPr lvl="1">
              <a:buFont typeface="Wingdings" pitchFamily="2" charset="2"/>
              <a:buChar char="ü"/>
            </a:pP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Nguyễn</a:t>
            </a:r>
            <a:r>
              <a:rPr lang="en-AU" sz="2000" dirty="0" smtClean="0"/>
              <a:t> </a:t>
            </a:r>
            <a:r>
              <a:rPr lang="en-AU" sz="2000" dirty="0" err="1" smtClean="0"/>
              <a:t>Đỗ</a:t>
            </a:r>
            <a:r>
              <a:rPr lang="en-AU" sz="2000" dirty="0" smtClean="0"/>
              <a:t> </a:t>
            </a:r>
            <a:r>
              <a:rPr lang="en-AU" sz="2000" dirty="0" err="1" smtClean="0"/>
              <a:t>Anh</a:t>
            </a:r>
            <a:r>
              <a:rPr lang="en-AU" sz="2000" dirty="0" smtClean="0"/>
              <a:t> </a:t>
            </a:r>
            <a:r>
              <a:rPr lang="en-AU" sz="2000" dirty="0" err="1" smtClean="0"/>
              <a:t>Tuấn</a:t>
            </a:r>
            <a:r>
              <a:rPr lang="en-AU" sz="2000" dirty="0" smtClean="0"/>
              <a:t> </a:t>
            </a:r>
            <a:r>
              <a:rPr lang="en-AU" sz="2000" dirty="0" err="1" smtClean="0"/>
              <a:t>thay</a:t>
            </a:r>
            <a:r>
              <a:rPr lang="en-AU" sz="2000" dirty="0" smtClean="0"/>
              <a:t> </a:t>
            </a: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Đặng</a:t>
            </a:r>
            <a:r>
              <a:rPr lang="en-AU" sz="2000" dirty="0" smtClean="0"/>
              <a:t> Kim </a:t>
            </a:r>
            <a:r>
              <a:rPr lang="en-AU" sz="2000" dirty="0" err="1" smtClean="0"/>
              <a:t>Sơn</a:t>
            </a:r>
            <a:r>
              <a:rPr lang="en-AU" sz="2000" dirty="0" smtClean="0"/>
              <a:t> </a:t>
            </a:r>
            <a:r>
              <a:rPr lang="en-AU" sz="2000" dirty="0" err="1" smtClean="0"/>
              <a:t>làm</a:t>
            </a:r>
            <a:r>
              <a:rPr lang="en-AU" sz="2000" dirty="0" smtClean="0"/>
              <a:t> </a:t>
            </a:r>
            <a:r>
              <a:rPr lang="en-AU" sz="2000" dirty="0" err="1" smtClean="0"/>
              <a:t>Viện</a:t>
            </a:r>
            <a:r>
              <a:rPr lang="en-AU" sz="2000" dirty="0" smtClean="0"/>
              <a:t> </a:t>
            </a:r>
            <a:r>
              <a:rPr lang="en-AU" sz="2000" dirty="0" err="1" smtClean="0"/>
              <a:t>trưởng</a:t>
            </a:r>
            <a:r>
              <a:rPr lang="en-AU" sz="2000" dirty="0" smtClean="0"/>
              <a:t> </a:t>
            </a:r>
            <a:r>
              <a:rPr lang="en-AU" sz="2000" dirty="0" smtClean="0"/>
              <a:t>IPSARD </a:t>
            </a:r>
            <a:r>
              <a:rPr lang="en-AU" sz="2000" dirty="0" smtClean="0"/>
              <a:t>– </a:t>
            </a:r>
            <a:r>
              <a:rPr lang="en-AU" sz="2000" dirty="0" err="1" smtClean="0"/>
              <a:t>Phó</a:t>
            </a:r>
            <a:r>
              <a:rPr lang="en-AU" sz="2000" dirty="0" smtClean="0"/>
              <a:t> </a:t>
            </a:r>
            <a:r>
              <a:rPr lang="en-AU" sz="2000" dirty="0" err="1" smtClean="0"/>
              <a:t>Trưởng</a:t>
            </a:r>
            <a:r>
              <a:rPr lang="en-AU" sz="2000" dirty="0" smtClean="0"/>
              <a:t> </a:t>
            </a:r>
            <a:r>
              <a:rPr lang="en-AU" sz="2000" dirty="0" smtClean="0"/>
              <a:t>Ban</a:t>
            </a:r>
          </a:p>
          <a:p>
            <a:pPr lvl="1">
              <a:buFont typeface="Wingdings" pitchFamily="2" charset="2"/>
              <a:buChar char="ü"/>
            </a:pP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Ydham</a:t>
            </a:r>
            <a:r>
              <a:rPr lang="en-AU" sz="2000" dirty="0" smtClean="0"/>
              <a:t> </a:t>
            </a:r>
            <a:r>
              <a:rPr lang="en-AU" sz="2000" dirty="0" err="1" smtClean="0"/>
              <a:t>thay</a:t>
            </a:r>
            <a:r>
              <a:rPr lang="en-AU" sz="2000" dirty="0" smtClean="0"/>
              <a:t> </a:t>
            </a: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Đinh</a:t>
            </a:r>
            <a:r>
              <a:rPr lang="en-AU" sz="2000" dirty="0" smtClean="0"/>
              <a:t> </a:t>
            </a:r>
            <a:r>
              <a:rPr lang="en-AU" sz="2000" dirty="0" err="1" smtClean="0"/>
              <a:t>Văn</a:t>
            </a:r>
            <a:r>
              <a:rPr lang="en-AU" sz="2000" dirty="0" smtClean="0"/>
              <a:t> </a:t>
            </a:r>
            <a:r>
              <a:rPr lang="en-AU" sz="2000" dirty="0" err="1" smtClean="0"/>
              <a:t>Khiết</a:t>
            </a:r>
            <a:r>
              <a:rPr lang="en-AU" sz="2000" dirty="0" smtClean="0"/>
              <a:t> – </a:t>
            </a:r>
            <a:r>
              <a:rPr lang="en-AU" sz="2000" dirty="0" err="1" smtClean="0"/>
              <a:t>Đại</a:t>
            </a:r>
            <a:r>
              <a:rPr lang="en-AU" sz="2000" dirty="0" smtClean="0"/>
              <a:t> </a:t>
            </a:r>
            <a:r>
              <a:rPr lang="en-AU" sz="2000" dirty="0" err="1" smtClean="0"/>
              <a:t>diện</a:t>
            </a:r>
            <a:r>
              <a:rPr lang="en-AU" sz="2000" dirty="0" smtClean="0"/>
              <a:t> </a:t>
            </a:r>
            <a:r>
              <a:rPr lang="en-AU" sz="2000" dirty="0" err="1" smtClean="0"/>
              <a:t>lãnh</a:t>
            </a:r>
            <a:r>
              <a:rPr lang="en-AU" sz="2000" dirty="0" smtClean="0"/>
              <a:t> </a:t>
            </a:r>
            <a:r>
              <a:rPr lang="en-AU" sz="2000" dirty="0" err="1" smtClean="0"/>
              <a:t>đạo</a:t>
            </a:r>
            <a:r>
              <a:rPr lang="en-AU" sz="2000" dirty="0" smtClean="0"/>
              <a:t> UBND </a:t>
            </a:r>
            <a:r>
              <a:rPr lang="en-AU" sz="2000" dirty="0" err="1" smtClean="0"/>
              <a:t>tỉnh</a:t>
            </a:r>
            <a:r>
              <a:rPr lang="en-AU" sz="2000" dirty="0" smtClean="0"/>
              <a:t> </a:t>
            </a:r>
            <a:r>
              <a:rPr lang="en-AU" sz="2000" dirty="0" err="1" smtClean="0"/>
              <a:t>Đắk</a:t>
            </a:r>
            <a:r>
              <a:rPr lang="en-AU" sz="2000" dirty="0" smtClean="0"/>
              <a:t> </a:t>
            </a:r>
            <a:r>
              <a:rPr lang="en-AU" sz="2000" dirty="0" err="1" smtClean="0"/>
              <a:t>Lắk</a:t>
            </a:r>
            <a:endParaRPr lang="en-AU" sz="2000" dirty="0" smtClean="0"/>
          </a:p>
          <a:p>
            <a:pPr lvl="1">
              <a:buFont typeface="Wingdings" pitchFamily="2" charset="2"/>
              <a:buChar char="ü"/>
            </a:pPr>
            <a:r>
              <a:rPr lang="en-AU" sz="2000" dirty="0" err="1" smtClean="0"/>
              <a:t>Ông</a:t>
            </a:r>
            <a:r>
              <a:rPr lang="en-AU" sz="2000" dirty="0" smtClean="0"/>
              <a:t> </a:t>
            </a:r>
            <a:r>
              <a:rPr lang="en-AU" sz="2000" dirty="0" err="1" smtClean="0"/>
              <a:t>Nguyễn</a:t>
            </a:r>
            <a:r>
              <a:rPr lang="en-AU" sz="2000" dirty="0" smtClean="0"/>
              <a:t> </a:t>
            </a:r>
            <a:r>
              <a:rPr lang="en-AU" sz="2000" dirty="0" err="1" smtClean="0"/>
              <a:t>Thành</a:t>
            </a:r>
            <a:r>
              <a:rPr lang="en-AU" sz="2000" dirty="0" smtClean="0"/>
              <a:t> </a:t>
            </a:r>
            <a:r>
              <a:rPr lang="en-AU" sz="2000" dirty="0" err="1" smtClean="0"/>
              <a:t>Đô</a:t>
            </a:r>
            <a:r>
              <a:rPr lang="en-AU" sz="2000" dirty="0" smtClean="0"/>
              <a:t>-..</a:t>
            </a:r>
            <a:r>
              <a:rPr lang="en-AU" sz="2000" dirty="0" err="1" smtClean="0"/>
              <a:t>thay</a:t>
            </a:r>
            <a:r>
              <a:rPr lang="en-AU" sz="2000" dirty="0" smtClean="0"/>
              <a:t> </a:t>
            </a:r>
            <a:r>
              <a:rPr lang="en-AU" sz="2000" dirty="0" err="1" smtClean="0"/>
              <a:t>ông</a:t>
            </a:r>
            <a:r>
              <a:rPr lang="en-AU" sz="2000" dirty="0" smtClean="0"/>
              <a:t> An </a:t>
            </a:r>
            <a:r>
              <a:rPr lang="en-AU" sz="2000" dirty="0" err="1" smtClean="0"/>
              <a:t>Văn</a:t>
            </a:r>
            <a:r>
              <a:rPr lang="en-AU" sz="2000" dirty="0" smtClean="0"/>
              <a:t> </a:t>
            </a:r>
            <a:r>
              <a:rPr lang="en-AU" sz="2000" dirty="0" err="1" smtClean="0"/>
              <a:t>Khanh</a:t>
            </a:r>
            <a:r>
              <a:rPr lang="en-AU" sz="2000" dirty="0" smtClean="0"/>
              <a:t> – </a:t>
            </a:r>
            <a:r>
              <a:rPr lang="en-AU" sz="2000" dirty="0" err="1" smtClean="0"/>
              <a:t>Đại</a:t>
            </a:r>
            <a:r>
              <a:rPr lang="en-AU" sz="2000" dirty="0" smtClean="0"/>
              <a:t> </a:t>
            </a:r>
            <a:r>
              <a:rPr lang="en-AU" sz="2000" dirty="0" err="1" smtClean="0"/>
              <a:t>diện</a:t>
            </a:r>
            <a:r>
              <a:rPr lang="en-AU" sz="2000" dirty="0" smtClean="0"/>
              <a:t> </a:t>
            </a:r>
            <a:r>
              <a:rPr lang="en-AU" sz="2000" dirty="0" err="1" smtClean="0"/>
              <a:t>lãnh</a:t>
            </a:r>
            <a:r>
              <a:rPr lang="en-AU" sz="2000" dirty="0" smtClean="0"/>
              <a:t> </a:t>
            </a:r>
            <a:r>
              <a:rPr lang="en-AU" sz="2000" dirty="0" err="1" smtClean="0"/>
              <a:t>đạo</a:t>
            </a:r>
            <a:r>
              <a:rPr lang="en-AU" sz="2000" dirty="0" smtClean="0"/>
              <a:t> </a:t>
            </a:r>
            <a:r>
              <a:rPr lang="en-AU" sz="2000" dirty="0" err="1" smtClean="0"/>
              <a:t>Cục</a:t>
            </a:r>
            <a:r>
              <a:rPr lang="en-AU" sz="2000" dirty="0" smtClean="0"/>
              <a:t> </a:t>
            </a:r>
            <a:r>
              <a:rPr lang="en-AU" sz="2000" dirty="0" err="1" smtClean="0"/>
              <a:t>Chế</a:t>
            </a:r>
            <a:r>
              <a:rPr lang="en-AU" sz="2000" dirty="0" smtClean="0"/>
              <a:t> </a:t>
            </a:r>
            <a:r>
              <a:rPr lang="en-AU" sz="2000" dirty="0" err="1" smtClean="0"/>
              <a:t>biến</a:t>
            </a:r>
            <a:endParaRPr lang="en-AU" sz="2000" dirty="0" smtClean="0"/>
          </a:p>
          <a:p>
            <a:pPr lvl="1">
              <a:buFont typeface="Wingdings" pitchFamily="2" charset="2"/>
              <a:buChar char="ü"/>
            </a:pPr>
            <a:r>
              <a:rPr lang="en-AU" sz="2000" dirty="0" err="1" smtClean="0"/>
              <a:t>Bà</a:t>
            </a:r>
            <a:r>
              <a:rPr lang="en-AU" sz="2000" dirty="0" smtClean="0"/>
              <a:t> </a:t>
            </a:r>
            <a:r>
              <a:rPr lang="en-AU" sz="2000" dirty="0" err="1" smtClean="0"/>
              <a:t>DươngPhương</a:t>
            </a:r>
            <a:r>
              <a:rPr lang="en-AU" sz="2000" dirty="0" smtClean="0"/>
              <a:t> </a:t>
            </a:r>
            <a:r>
              <a:rPr lang="en-AU" sz="2000" dirty="0" err="1" smtClean="0"/>
              <a:t>Thảo</a:t>
            </a:r>
            <a:r>
              <a:rPr lang="en-AU" sz="2000" dirty="0" smtClean="0"/>
              <a:t> </a:t>
            </a:r>
            <a:r>
              <a:rPr lang="en-AU" sz="2000" dirty="0" err="1" smtClean="0"/>
              <a:t>bổ</a:t>
            </a:r>
            <a:r>
              <a:rPr lang="en-AU" sz="2000" dirty="0" smtClean="0"/>
              <a:t> sung </a:t>
            </a:r>
            <a:r>
              <a:rPr lang="en-AU" sz="2000" dirty="0" err="1" smtClean="0"/>
              <a:t>làm</a:t>
            </a:r>
            <a:r>
              <a:rPr lang="en-AU" sz="2000" dirty="0" smtClean="0"/>
              <a:t> </a:t>
            </a:r>
            <a:r>
              <a:rPr lang="en-AU" sz="2000" dirty="0" err="1" smtClean="0"/>
              <a:t>Phó</a:t>
            </a:r>
            <a:r>
              <a:rPr lang="en-AU" sz="2000" dirty="0" smtClean="0"/>
              <a:t> </a:t>
            </a:r>
            <a:r>
              <a:rPr lang="en-AU" sz="2000" dirty="0" err="1" smtClean="0"/>
              <a:t>Trưởng</a:t>
            </a:r>
            <a:r>
              <a:rPr lang="en-AU" sz="2000" dirty="0" smtClean="0"/>
              <a:t> </a:t>
            </a:r>
            <a:r>
              <a:rPr lang="en-AU" sz="2000" dirty="0" err="1" smtClean="0"/>
              <a:t>Tiểu</a:t>
            </a:r>
            <a:r>
              <a:rPr lang="en-AU" sz="2000" dirty="0" smtClean="0"/>
              <a:t> ban </a:t>
            </a:r>
            <a:r>
              <a:rPr lang="en-AU" sz="2000" dirty="0" smtClean="0"/>
              <a:t>CB&amp;TM </a:t>
            </a:r>
            <a:endParaRPr lang="de-DE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lvl="0" indent="-268288">
              <a:buFontTx/>
              <a:buChar char="-"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Tổ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chức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cuộc họp </a:t>
            </a: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Tiểu ban CS&amp;BV, 2 cuộc họp Tiểu ban Sản xuất</a:t>
            </a:r>
          </a:p>
          <a:p>
            <a:pPr marL="268288" lvl="0" indent="-268288">
              <a:buFontTx/>
              <a:buChar char="-"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Họp báo cáo Thứ trưởng/Trưởng Ban về hoạt động VCCB</a:t>
            </a:r>
          </a:p>
          <a:p>
            <a:pPr marL="268288" lvl="0" indent="-268288">
              <a:buFontTx/>
              <a:buChar char="-"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Tổ chức một số cuộc họp thường xuyên Văn phòng để thúc đẩy hoạt động</a:t>
            </a:r>
          </a:p>
          <a:p>
            <a:pPr marL="268288" lvl="0" indent="-268288">
              <a:buFontTx/>
              <a:buChar char="-"/>
            </a:pPr>
            <a:r>
              <a:rPr lang="de-DE" sz="2400" dirty="0" smtClean="0">
                <a:latin typeface="Times New Roman" pitchFamily="18" charset="0"/>
                <a:cs typeface="Times New Roman" pitchFamily="18" charset="0"/>
              </a:rPr>
              <a:t>Xây dựng dự thảo quy chế tài chính và kế hoạch chi tiêu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Down Arrow Callout 8"/>
          <p:cNvSpPr/>
          <p:nvPr/>
        </p:nvSpPr>
        <p:spPr>
          <a:xfrm>
            <a:off x="214282" y="785794"/>
            <a:ext cx="8572560" cy="92869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err="1" smtClean="0"/>
              <a:t>Tổ</a:t>
            </a:r>
            <a:r>
              <a:rPr lang="en-AU" sz="4000" dirty="0" smtClean="0"/>
              <a:t> </a:t>
            </a:r>
            <a:r>
              <a:rPr lang="en-AU" sz="4000" dirty="0" err="1" smtClean="0"/>
              <a:t>chức</a:t>
            </a:r>
            <a:endParaRPr lang="en-A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214314" y="1928802"/>
            <a:ext cx="8715404" cy="392909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</a:t>
            </a: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VAT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285720" y="714356"/>
            <a:ext cx="8572560" cy="107157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Góp</a:t>
            </a:r>
            <a:r>
              <a:rPr lang="en-US" sz="4000" dirty="0" smtClean="0"/>
              <a:t> ý, </a:t>
            </a:r>
            <a:r>
              <a:rPr lang="en-US" sz="4000" dirty="0" err="1" smtClean="0"/>
              <a:t>phản</a:t>
            </a:r>
            <a:r>
              <a:rPr lang="en-US" sz="4000" dirty="0" smtClean="0"/>
              <a:t> </a:t>
            </a:r>
            <a:r>
              <a:rPr lang="en-US" sz="4000" dirty="0" err="1" smtClean="0"/>
              <a:t>biện</a:t>
            </a:r>
            <a:r>
              <a:rPr lang="en-US" sz="4000" dirty="0" smtClean="0"/>
              <a:t> </a:t>
            </a:r>
            <a:r>
              <a:rPr lang="en-US" sz="4000" dirty="0" err="1" smtClean="0"/>
              <a:t>chính</a:t>
            </a:r>
            <a:r>
              <a:rPr lang="en-US" sz="4000" dirty="0" smtClean="0"/>
              <a:t> </a:t>
            </a:r>
            <a:r>
              <a:rPr lang="en-US" sz="4000" dirty="0" err="1" smtClean="0"/>
              <a:t>sách</a:t>
            </a:r>
            <a:endParaRPr lang="en-AU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214282" y="1285860"/>
            <a:ext cx="8715404" cy="55721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Kronang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Cumgar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HTX PPP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25488" lvl="1" indent="-268288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2015 – 2020</a:t>
            </a:r>
          </a:p>
          <a:p>
            <a:pPr marL="725488" lvl="1" indent="-268288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duyệt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25488" lvl="1" indent="-268288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1173/TT/CCN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canh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(NSC)</a:t>
            </a: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NSC</a:t>
            </a: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214282" y="214290"/>
            <a:ext cx="8643998" cy="107157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/>
              <a:t>Hỗ trợ sản xuất cà phê bền vững</a:t>
            </a:r>
            <a:endParaRPr lang="en-AU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28596" y="2571744"/>
            <a:ext cx="8215370" cy="26432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(SCP)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indent="-268288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6/2015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(ISLA)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31775" lvl="1" indent="-231775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428596" y="714356"/>
            <a:ext cx="8215370" cy="15716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latin typeface="Times New Roman" pitchFamily="18" charset="0"/>
                <a:cs typeface="Times New Roman" pitchFamily="18" charset="0"/>
              </a:rPr>
              <a:t>Khác</a:t>
            </a:r>
            <a:endParaRPr lang="en-A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214423"/>
            <a:ext cx="8686800" cy="54549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4.5.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Văn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 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CB&amp;TM </a:t>
            </a: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PPP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VCCB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Đắk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Lắk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lồng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en-US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7890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052736"/>
            <a:ext cx="8686800" cy="852005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(</a:t>
            </a:r>
            <a:r>
              <a:rPr lang="en-US" sz="32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904741"/>
            <a:ext cx="8686800" cy="4764619"/>
          </a:xfrm>
        </p:spPr>
        <p:txBody>
          <a:bodyPr>
            <a:normAutofit/>
          </a:bodyPr>
          <a:lstStyle/>
          <a:p>
            <a:pPr algn="l"/>
            <a:r>
              <a:rPr lang="en-A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A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</a:t>
            </a:r>
            <a:r>
              <a:rPr lang="en-A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</a:t>
            </a:r>
            <a:r>
              <a:rPr lang="en-A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endParaRPr lang="en-A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66370" algn="l"/>
              </a:tabLst>
            </a:pP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Quỹ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phê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</a:t>
            </a:r>
          </a:p>
          <a:p>
            <a:pPr marL="914400" lvl="1" indent="-457200" algn="l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66370" algn="l"/>
              </a:tabLst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xây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Lâm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Đắk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Lắk</a:t>
            </a:r>
            <a:endParaRPr lang="en-GB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6210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904741"/>
            <a:ext cx="8686800" cy="4764619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Đắk</a:t>
            </a:r>
            <a:r>
              <a:rPr lang="en-A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Lắk</a:t>
            </a:r>
            <a:endParaRPr lang="en-A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734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643050"/>
            <a:ext cx="8686800" cy="4764619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II.1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A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ĐăkLăk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2015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en-A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33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AU" sz="3400" dirty="0" smtClean="0"/>
              <a:t>Ban </a:t>
            </a:r>
            <a:r>
              <a:rPr lang="en-AU" sz="3400" dirty="0" err="1" smtClean="0"/>
              <a:t>điều</a:t>
            </a:r>
            <a:r>
              <a:rPr lang="en-AU" sz="3400" dirty="0" smtClean="0"/>
              <a:t> </a:t>
            </a:r>
            <a:r>
              <a:rPr lang="en-AU" sz="3400" dirty="0" err="1" smtClean="0"/>
              <a:t>phối</a:t>
            </a:r>
            <a:r>
              <a:rPr lang="en-AU" sz="3400" dirty="0" smtClean="0"/>
              <a:t> </a:t>
            </a:r>
            <a:r>
              <a:rPr lang="en-AU" sz="3400" dirty="0" err="1" smtClean="0"/>
              <a:t>ngành</a:t>
            </a:r>
            <a:r>
              <a:rPr lang="en-AU" sz="3400" dirty="0" smtClean="0"/>
              <a:t> </a:t>
            </a:r>
            <a:r>
              <a:rPr lang="en-AU" sz="3400" dirty="0" err="1" smtClean="0"/>
              <a:t>hàng</a:t>
            </a:r>
            <a:r>
              <a:rPr lang="en-AU" sz="3400" dirty="0" smtClean="0"/>
              <a:t> </a:t>
            </a:r>
            <a:r>
              <a:rPr lang="en-AU" sz="3400" dirty="0" err="1" smtClean="0"/>
              <a:t>cà</a:t>
            </a:r>
            <a:r>
              <a:rPr lang="en-AU" sz="3400" dirty="0" smtClean="0"/>
              <a:t> </a:t>
            </a:r>
            <a:r>
              <a:rPr lang="en-AU" sz="3400" dirty="0" err="1" smtClean="0"/>
              <a:t>phê</a:t>
            </a:r>
            <a:r>
              <a:rPr lang="en-AU" sz="3400" dirty="0" smtClean="0"/>
              <a:t> VN</a:t>
            </a:r>
            <a:endParaRPr lang="en-AU" sz="3400" dirty="0"/>
          </a:p>
        </p:txBody>
      </p:sp>
      <p:pic>
        <p:nvPicPr>
          <p:cNvPr id="22530" name="Picture 2" descr="http://scp.ipsard.gov.vn/images/2013/5352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357430"/>
            <a:ext cx="4680520" cy="328137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62000" y="838200"/>
            <a:ext cx="7543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err="1" smtClean="0">
                <a:solidFill>
                  <a:schemeClr val="tx1"/>
                </a:solidFill>
              </a:rPr>
              <a:t>Thành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lập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tháng</a:t>
            </a:r>
            <a:r>
              <a:rPr lang="en-AU" sz="2400" dirty="0" smtClean="0">
                <a:solidFill>
                  <a:schemeClr val="tx1"/>
                </a:solidFill>
              </a:rPr>
              <a:t> 7/2013 </a:t>
            </a:r>
            <a:r>
              <a:rPr lang="en-AU" sz="2400" dirty="0" err="1" smtClean="0">
                <a:solidFill>
                  <a:schemeClr val="tx1"/>
                </a:solidFill>
              </a:rPr>
              <a:t>bởi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Bộ</a:t>
            </a:r>
            <a:r>
              <a:rPr lang="en-AU" sz="2400" dirty="0" smtClean="0">
                <a:solidFill>
                  <a:schemeClr val="tx1"/>
                </a:solidFill>
              </a:rPr>
              <a:t> NN&amp;PTNT 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0" y="5715000"/>
            <a:ext cx="5029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A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A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A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A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12/2013</a:t>
            </a:r>
            <a:endParaRPr lang="en-A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57158" y="1500174"/>
            <a:ext cx="3857652" cy="50971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endParaRPr lang="en-US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CS, CL,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thực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hiện </a:t>
            </a:r>
            <a:r>
              <a:rPr lang="en-AU" sz="2200" dirty="0" smtClean="0"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CL,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mưu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Cung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 chia sẻ thông tin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TM, PPP,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ham gia Tổ chức Cà phê Thế giới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702" y="6215082"/>
            <a:ext cx="6143636" cy="46166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ngành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PPP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A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ở VN</a:t>
            </a:r>
            <a:endParaRPr lang="en-A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500034" y="6286520"/>
            <a:ext cx="128588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571612"/>
            <a:ext cx="8686800" cy="4764619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II2.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A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DN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8178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2" y="1904741"/>
            <a:ext cx="8964488" cy="4764619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VCCB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ICO. </a:t>
            </a:r>
            <a:endParaRPr lang="en-A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ICO-4C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IDH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PPP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endParaRPr lang="en-AU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VnSAT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ISLA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A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endParaRPr lang="en-A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D:\THOM\HOAT DONG 2014\IDH-2014\OUTLOOK\Logo BoNN-01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8822"/>
            <a:ext cx="2736304" cy="11521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92269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AU" sz="7200" dirty="0" smtClean="0"/>
              <a:t>CÁM ƠN!</a:t>
            </a:r>
            <a:endParaRPr lang="en-A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361058" y="76200"/>
            <a:ext cx="4115942" cy="5334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-32" y="714356"/>
            <a:ext cx="9144032" cy="5857915"/>
            <a:chOff x="-32" y="728090"/>
            <a:chExt cx="9358378" cy="5294841"/>
          </a:xfrm>
        </p:grpSpPr>
        <p:sp>
          <p:nvSpPr>
            <p:cNvPr id="5" name="Double Bracket 4"/>
            <p:cNvSpPr/>
            <p:nvPr/>
          </p:nvSpPr>
          <p:spPr>
            <a:xfrm>
              <a:off x="5894210" y="921804"/>
              <a:ext cx="3464136" cy="1735802"/>
            </a:xfrm>
            <a:prstGeom prst="bracketPair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174625" lvl="1" indent="-174625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 công</a:t>
              </a: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hế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</a:t>
              </a:r>
              <a:endParaRPr lang="vi-V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4625" lvl="1" indent="-1746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Vụ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Kế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hoạch</a:t>
              </a:r>
              <a:endPara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Vụ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HTQT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Lãnh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UBND Đắk Lắk</a:t>
              </a:r>
            </a:p>
            <a:p>
              <a:pPr marL="0" lv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Lãnh đạo UBND Lâm Đồng</a:t>
              </a:r>
              <a:endParaRPr lang="en-A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857489" y="728090"/>
              <a:ext cx="3000396" cy="21954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BAN ĐIỀU PHỐI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Trưởng</a:t>
              </a:r>
              <a:r>
                <a:rPr lang="en-US" sz="2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2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trưởng</a:t>
              </a: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MARD)</a:t>
              </a:r>
              <a:endParaRPr lang="vi-VN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 </a:t>
              </a:r>
              <a:r>
                <a:rPr lang="en-US" sz="22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Phó</a:t>
              </a:r>
              <a:r>
                <a:rPr lang="en-US" sz="2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trưởng</a:t>
              </a:r>
              <a:r>
                <a:rPr lang="en-US" sz="2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</a:t>
              </a:r>
            </a:p>
            <a:p>
              <a:pPr algn="ctr">
                <a:defRPr/>
              </a:pP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2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Lãnh</a:t>
              </a: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đạo</a:t>
              </a: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</a:t>
              </a:r>
              <a:r>
                <a:rPr lang="en-US" sz="22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TT, IPSARD)</a:t>
              </a:r>
              <a:endParaRPr lang="en-A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85720" y="4715004"/>
              <a:ext cx="2545585" cy="130792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Tiểu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SX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Nestle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972582" y="4715006"/>
              <a:ext cx="2742426" cy="1295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Tiểu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CB </a:t>
              </a:r>
              <a:r>
                <a:rPr lang="vi-VN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&amp;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TM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CB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Vinacafe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916421" y="4715005"/>
              <a:ext cx="2727545" cy="130792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Tiểu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ban CS </a:t>
              </a:r>
              <a:r>
                <a:rPr lang="vi-VN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&amp;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BV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IPSARD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IDH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4" name="Straight Connector 33"/>
            <p:cNvCxnSpPr>
              <a:stCxn id="22" idx="2"/>
              <a:endCxn id="24" idx="0"/>
            </p:cNvCxnSpPr>
            <p:nvPr/>
          </p:nvCxnSpPr>
          <p:spPr>
            <a:xfrm rot="5400000">
              <a:off x="4109910" y="3150429"/>
              <a:ext cx="474694" cy="208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571604" y="3071810"/>
              <a:ext cx="571504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endCxn id="25" idx="0"/>
            </p:cNvCxnSpPr>
            <p:nvPr/>
          </p:nvCxnSpPr>
          <p:spPr>
            <a:xfrm rot="5400000">
              <a:off x="743464" y="3886860"/>
              <a:ext cx="1643193" cy="130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4" idx="2"/>
              <a:endCxn id="26" idx="0"/>
            </p:cNvCxnSpPr>
            <p:nvPr/>
          </p:nvCxnSpPr>
          <p:spPr>
            <a:xfrm rot="16200000" flipH="1">
              <a:off x="4139111" y="4510320"/>
              <a:ext cx="402399" cy="696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endCxn id="27" idx="0"/>
            </p:cNvCxnSpPr>
            <p:nvPr/>
          </p:nvCxnSpPr>
          <p:spPr>
            <a:xfrm rot="5400000">
              <a:off x="6461823" y="3890183"/>
              <a:ext cx="1643193" cy="645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lowchart: Alternate Process 23"/>
            <p:cNvSpPr/>
            <p:nvPr/>
          </p:nvSpPr>
          <p:spPr>
            <a:xfrm>
              <a:off x="2086529" y="3398206"/>
              <a:ext cx="4500594" cy="914400"/>
            </a:xfrm>
            <a:prstGeom prst="flowChartAlternateProcess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phòng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thường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trực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defRPr/>
              </a:pPr>
              <a:r>
                <a:rPr lang="en-US" sz="24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Cục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TT, IPSARD, CG </a:t>
              </a:r>
              <a:r>
                <a:rPr lang="en-US" sz="24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độc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endParaRPr lang="en-A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Double Bracket 67"/>
            <p:cNvSpPr/>
            <p:nvPr/>
          </p:nvSpPr>
          <p:spPr>
            <a:xfrm>
              <a:off x="-32" y="728090"/>
              <a:ext cx="3143272" cy="2148309"/>
            </a:xfrm>
            <a:prstGeom prst="bracketPair">
              <a:avLst/>
            </a:prstGeom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225425" lvl="1" indent="-225425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 tư</a:t>
              </a: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VICOFA</a:t>
              </a:r>
              <a:endParaRPr lang="vi-V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DN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vi-V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Intimex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Thắng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Lợi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vi-V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DN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ngoài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nước</a:t>
              </a: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(IDH, ACOM) </a:t>
              </a:r>
              <a:endParaRPr lang="vi-V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25425" lvl="1" indent="-22542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đ</a:t>
              </a:r>
              <a:r>
                <a:rPr lang="vi-V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ại diện ND Đắk Lắk</a:t>
              </a:r>
            </a:p>
            <a:p>
              <a:pPr marL="0" lv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A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đ</a:t>
              </a:r>
              <a:r>
                <a:rPr lang="vi-V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ại diện ND Lâm Đồng</a:t>
              </a:r>
              <a:endParaRPr lang="en-US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2" name="Left Bracket 4101"/>
            <p:cNvSpPr/>
            <p:nvPr/>
          </p:nvSpPr>
          <p:spPr>
            <a:xfrm>
              <a:off x="142844" y="1133605"/>
              <a:ext cx="41903" cy="1676400"/>
            </a:xfrm>
            <a:prstGeom prst="lef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3" name="Right Bracket 4102"/>
            <p:cNvSpPr/>
            <p:nvPr/>
          </p:nvSpPr>
          <p:spPr>
            <a:xfrm>
              <a:off x="2716211" y="1133605"/>
              <a:ext cx="69839" cy="1676400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Left Bracket 72"/>
            <p:cNvSpPr/>
            <p:nvPr/>
          </p:nvSpPr>
          <p:spPr>
            <a:xfrm>
              <a:off x="5960456" y="1095506"/>
              <a:ext cx="111742" cy="1714500"/>
            </a:xfrm>
            <a:prstGeom prst="lef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Bracket 73"/>
            <p:cNvSpPr/>
            <p:nvPr/>
          </p:nvSpPr>
          <p:spPr>
            <a:xfrm>
              <a:off x="9030691" y="1057405"/>
              <a:ext cx="41903" cy="1752600"/>
            </a:xfrm>
            <a:prstGeom prst="rightBracket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2" name="Right Arrow 4111"/>
            <p:cNvSpPr/>
            <p:nvPr/>
          </p:nvSpPr>
          <p:spPr>
            <a:xfrm>
              <a:off x="2714612" y="1696658"/>
              <a:ext cx="488876" cy="30479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3" name="Left Arrow 4112"/>
            <p:cNvSpPr/>
            <p:nvPr/>
          </p:nvSpPr>
          <p:spPr>
            <a:xfrm>
              <a:off x="5539820" y="1667005"/>
              <a:ext cx="460940" cy="3048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/>
          <a:lstStyle/>
          <a:p>
            <a:r>
              <a:rPr lang="en-AU" dirty="0" err="1" smtClean="0"/>
              <a:t>Cách</a:t>
            </a:r>
            <a:r>
              <a:rPr lang="en-AU" dirty="0" smtClean="0"/>
              <a:t> </a:t>
            </a:r>
            <a:r>
              <a:rPr lang="en-AU" dirty="0" err="1" smtClean="0"/>
              <a:t>thức</a:t>
            </a:r>
            <a:r>
              <a:rPr lang="en-AU" dirty="0" smtClean="0"/>
              <a:t> </a:t>
            </a:r>
            <a:r>
              <a:rPr lang="en-AU" dirty="0" err="1" smtClean="0"/>
              <a:t>bầu</a:t>
            </a:r>
            <a:r>
              <a:rPr lang="en-AU" dirty="0" smtClean="0"/>
              <a:t> </a:t>
            </a:r>
            <a:r>
              <a:rPr lang="en-AU" dirty="0" err="1" smtClean="0"/>
              <a:t>đại</a:t>
            </a:r>
            <a:r>
              <a:rPr lang="en-AU" dirty="0" smtClean="0"/>
              <a:t> </a:t>
            </a:r>
            <a:r>
              <a:rPr lang="en-AU" dirty="0" err="1" smtClean="0"/>
              <a:t>diện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929354"/>
          </a:xfrm>
        </p:spPr>
        <p:txBody>
          <a:bodyPr>
            <a:noAutofit/>
          </a:bodyPr>
          <a:lstStyle/>
          <a:p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VCCB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VICOFA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01/11/2013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, tại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TPHCM d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Lê Quốc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gày 6/9/2013, tại T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PHCM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do 2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/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2"/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gày 05/11/2013,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UBND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Tỉnh và 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IPSARD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75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endParaRPr lang="en-A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Đăk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Lắk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6 tháng 11 năm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2013,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NN&amp;PTNT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IPSARD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42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A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sản xuất cà phê (nông dân, Hợp tác xã, …).</a:t>
            </a:r>
          </a:p>
          <a:p>
            <a:pPr>
              <a:buNone/>
            </a:pP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A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624"/>
            <a:ext cx="8382000" cy="792162"/>
          </a:xfrm>
        </p:spPr>
        <p:txBody>
          <a:bodyPr>
            <a:normAutofit/>
          </a:bodyPr>
          <a:lstStyle/>
          <a:p>
            <a:r>
              <a:rPr lang="vi-VN" sz="4000" dirty="0" smtClean="0"/>
              <a:t>Cơ chế hoạt động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28694"/>
            <a:ext cx="8807896" cy="5668658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rồng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trọt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, mở tài khoản của VCCB.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A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b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Tập trung dân chủ, 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tập thể</a:t>
            </a:r>
          </a:p>
          <a:p>
            <a:pPr lvl="1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Mỗi thành viên 1 phiếu bầu</a:t>
            </a:r>
          </a:p>
          <a:p>
            <a:pPr lvl="1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Quyết định khi có trên 50% phiếu đồng thuận</a:t>
            </a:r>
          </a:p>
          <a:p>
            <a:pPr lvl="1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VCCB h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ọp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/năm:</a:t>
            </a:r>
          </a:p>
          <a:p>
            <a:pPr lvl="2">
              <a:buFont typeface="Wingdings" pitchFamily="2" charset="2"/>
              <a:buChar char="ü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6 tháng/1 năm</a:t>
            </a:r>
          </a:p>
          <a:p>
            <a:pPr lvl="2">
              <a:buFont typeface="Wingdings" pitchFamily="2" charset="2"/>
              <a:buChar char="ü"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hê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duyệt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/1 năm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thành viên, T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CCB,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Ti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22"/>
            <a:ext cx="8229600" cy="944562"/>
          </a:xfrm>
        </p:spPr>
        <p:txBody>
          <a:bodyPr/>
          <a:lstStyle/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smtClean="0"/>
              <a:t>VCCB 2014</a:t>
            </a:r>
            <a:endParaRPr lang="en-US" dirty="0"/>
          </a:p>
        </p:txBody>
      </p:sp>
      <p:sp>
        <p:nvSpPr>
          <p:cNvPr id="13" name="Content Placeholder 3"/>
          <p:cNvSpPr txBox="1">
            <a:spLocks/>
          </p:cNvSpPr>
          <p:nvPr/>
        </p:nvSpPr>
        <p:spPr>
          <a:xfrm>
            <a:off x="71406" y="2357430"/>
            <a:ext cx="8858280" cy="37147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Thành lập 3 Tiểu ban: Chính sách và Bền vững; Sản xuất; Chế biến và Thương mại</a:t>
            </a: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Sát nhập Nhóm PPP cà phê vào Tiểu ban Sản xuất</a:t>
            </a:r>
          </a:p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Thông qua quy chế hoạt động và kế hoạch 2014, 2015</a:t>
            </a:r>
          </a:p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Tổ chức 3 cuộc họp VCCB </a:t>
            </a:r>
          </a:p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Tổ chức các cuộc họp Tiểu ban (trừ Tiểu ban CB&amp;TM)</a:t>
            </a:r>
          </a:p>
          <a:p>
            <a:pPr marL="268288" lvl="0" indent="-268288">
              <a:buFontTx/>
              <a:buChar char="-"/>
            </a:pPr>
            <a:r>
              <a:rPr lang="de-DE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DN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Down Arrow Callout 8"/>
          <p:cNvSpPr/>
          <p:nvPr/>
        </p:nvSpPr>
        <p:spPr>
          <a:xfrm>
            <a:off x="214282" y="1214422"/>
            <a:ext cx="8572560" cy="107157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4000" dirty="0" err="1" smtClean="0"/>
              <a:t>Tổ</a:t>
            </a:r>
            <a:r>
              <a:rPr lang="en-AU" sz="4000" dirty="0" smtClean="0"/>
              <a:t> </a:t>
            </a:r>
            <a:r>
              <a:rPr lang="en-AU" sz="4000" dirty="0" err="1" smtClean="0"/>
              <a:t>chức</a:t>
            </a:r>
            <a:endParaRPr lang="en-A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214314" y="1928802"/>
            <a:ext cx="8715404" cy="392909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 dựng Đề án Cà phê Bền vững 2020 được Bộ NN&amp;PTNT phê duyệt và được giao hỗ trợ Bộ trưởng chỉ đạo thực hiện. </a:t>
            </a:r>
            <a:endParaRPr lang="en-A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 Đề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 tái canh cây cà phê đã phê duyệt;  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 kiến nghị bỏ thuế VAT cho DNXK cà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endParaRPr lang="de-D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285720" y="714356"/>
            <a:ext cx="8572560" cy="107157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Góp</a:t>
            </a:r>
            <a:r>
              <a:rPr lang="en-US" sz="4000" dirty="0" smtClean="0"/>
              <a:t> ý, </a:t>
            </a:r>
            <a:r>
              <a:rPr lang="en-US" sz="4000" dirty="0" err="1" smtClean="0"/>
              <a:t>phản</a:t>
            </a:r>
            <a:r>
              <a:rPr lang="en-US" sz="4000" dirty="0" smtClean="0"/>
              <a:t> </a:t>
            </a:r>
            <a:r>
              <a:rPr lang="en-US" sz="4000" dirty="0" err="1" smtClean="0"/>
              <a:t>biện</a:t>
            </a:r>
            <a:r>
              <a:rPr lang="en-US" sz="4000" dirty="0" smtClean="0"/>
              <a:t> </a:t>
            </a:r>
            <a:r>
              <a:rPr lang="en-US" sz="4000" dirty="0" err="1" smtClean="0"/>
              <a:t>chính</a:t>
            </a:r>
            <a:r>
              <a:rPr lang="en-US" sz="4000" dirty="0" smtClean="0"/>
              <a:t> </a:t>
            </a:r>
            <a:r>
              <a:rPr lang="en-US" sz="4000" dirty="0" err="1" smtClean="0"/>
              <a:t>sách</a:t>
            </a:r>
            <a:endParaRPr lang="en-A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214282" y="1643050"/>
            <a:ext cx="8715404" cy="47149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 dựng tài liệu giảng dạy quốc gia về SX cà phê bền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vững được Ban điều phối thông qua</a:t>
            </a:r>
            <a:endParaRPr lang="de-DE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 trợ Lâm Đồng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 Hội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SX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(75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3600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HTX PPP</a:t>
            </a:r>
            <a:endParaRPr lang="en-A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214282" y="428604"/>
            <a:ext cx="8643998" cy="107157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/>
              <a:t>Hỗ trợ sản xuất cà phê bền vững</a:t>
            </a:r>
            <a:endParaRPr lang="en-A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28596" y="2571744"/>
            <a:ext cx="8215370" cy="26432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2014</a:t>
            </a:r>
          </a:p>
          <a:p>
            <a:pPr marL="231775" lvl="1" indent="-231775">
              <a:buFont typeface="Arial" panose="020B0604020202020204" pitchFamily="34" charset="0"/>
              <a:buChar char="•"/>
            </a:pP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A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g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VnSAT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SCP/IDH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428596" y="714356"/>
            <a:ext cx="8215370" cy="15716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>
                <a:latin typeface="Times New Roman" pitchFamily="18" charset="0"/>
                <a:cs typeface="Times New Roman" pitchFamily="18" charset="0"/>
              </a:rPr>
              <a:t>Khác</a:t>
            </a:r>
            <a:endParaRPr lang="en-A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1776</Words>
  <Application>Microsoft Office PowerPoint</Application>
  <PresentationFormat>On-screen Show (4:3)</PresentationFormat>
  <Paragraphs>165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Giới thiệu chung, cập nhật hoạt động                            và định hướng ưu tiên</vt:lpstr>
      <vt:lpstr>Ban điều phối ngành hàng cà phê VN</vt:lpstr>
      <vt:lpstr>Cơ cấu tổ chức</vt:lpstr>
      <vt:lpstr>Cách thức bầu đại diện</vt:lpstr>
      <vt:lpstr>Cơ chế hoạt động</vt:lpstr>
      <vt:lpstr>Hoạt động VCCB 2014</vt:lpstr>
      <vt:lpstr>Slide 7</vt:lpstr>
      <vt:lpstr>Slide 8</vt:lpstr>
      <vt:lpstr>Slide 9</vt:lpstr>
      <vt:lpstr>Nội dung và Kết quả cuộc họp VCCB năm 2014</vt:lpstr>
      <vt:lpstr>Nội dung và Kết quả cuộc họp VCCB năm 2014</vt:lpstr>
      <vt:lpstr>Hoạt động VCCB 6 tháng 2015</vt:lpstr>
      <vt:lpstr>Slide 13</vt:lpstr>
      <vt:lpstr>Slide 14</vt:lpstr>
      <vt:lpstr>Slide 15</vt:lpstr>
      <vt:lpstr>Slide 16</vt:lpstr>
      <vt:lpstr>Kế hoạch 6 tháng cuối năm 2015 (điều chỉnh) 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Cập nhật hoạt động  Ban điều phối ngành hàng cà phê Việt Nam</dc:title>
  <dc:creator>HP</dc:creator>
  <cp:lastModifiedBy>Administrator</cp:lastModifiedBy>
  <cp:revision>209</cp:revision>
  <dcterms:created xsi:type="dcterms:W3CDTF">2014-03-10T06:33:10Z</dcterms:created>
  <dcterms:modified xsi:type="dcterms:W3CDTF">2015-08-05T01:50:14Z</dcterms:modified>
</cp:coreProperties>
</file>