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74" r:id="rId4"/>
    <p:sldId id="288" r:id="rId5"/>
    <p:sldId id="277" r:id="rId6"/>
    <p:sldId id="289" r:id="rId7"/>
    <p:sldId id="279" r:id="rId8"/>
    <p:sldId id="280" r:id="rId9"/>
    <p:sldId id="278" r:id="rId10"/>
    <p:sldId id="283" r:id="rId11"/>
    <p:sldId id="284" r:id="rId12"/>
    <p:sldId id="285" r:id="rId13"/>
    <p:sldId id="286" r:id="rId14"/>
    <p:sldId id="28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CC"/>
    <a:srgbClr val="FFCC99"/>
    <a:srgbClr val="FF6969"/>
    <a:srgbClr val="D07C7A"/>
    <a:srgbClr val="EDA1A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013" autoAdjust="0"/>
    <p:restoredTop sz="92294" autoAdjust="0"/>
  </p:normalViewPr>
  <p:slideViewPr>
    <p:cSldViewPr>
      <p:cViewPr>
        <p:scale>
          <a:sx n="67" d="100"/>
          <a:sy n="67" d="100"/>
        </p:scale>
        <p:origin x="-1620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615302-0A1D-47DD-A5AC-423E9AB49DD6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C0B16-4627-471D-8C7A-0BFE9BD23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1268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9DDE7-8DCE-4E02-BD26-AD7A181A0E7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9279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D539D-3728-42CD-A9A3-5B554595AE8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0909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D539D-3728-42CD-A9A3-5B554595AE8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0909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18EF1-41AD-4ABD-A1C0-EC5EB28F93F5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591872" cy="1370583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Vietnam Coffee Coordinating Board</a:t>
            </a:r>
            <a:b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Introduction,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Updates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Plans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714752"/>
            <a:ext cx="8280920" cy="1285884"/>
          </a:xfrm>
        </p:spPr>
        <p:txBody>
          <a:bodyPr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Mr.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Nguyen Do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Tuan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General Director - Institute of Policy and Strategy for agriculture and rural development</a:t>
            </a: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4" name="Picture 3" descr="D:\THOM\HOAT DONG 2014\IDH-2014\OUTLOOK\Logo BoNN-0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4520"/>
            <a:ext cx="4302240" cy="18742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-7122" y="0"/>
            <a:ext cx="9151121" cy="6858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smtClean="0">
                <a:solidFill>
                  <a:schemeClr val="bg1"/>
                </a:solidFill>
              </a:rPr>
              <a:t>Vision of VCCB</a:t>
            </a: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0130" y="10896"/>
            <a:ext cx="2916689" cy="67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0" y="838200"/>
            <a:ext cx="8839200" cy="461665"/>
          </a:xfrm>
          <a:prstGeom prst="rect">
            <a:avLst/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VCCB and international experiences?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24"/>
          <p:cNvGrpSpPr/>
          <p:nvPr/>
        </p:nvGrpSpPr>
        <p:grpSpPr>
          <a:xfrm>
            <a:off x="0" y="2027873"/>
            <a:ext cx="9144001" cy="4472961"/>
            <a:chOff x="0" y="1945839"/>
            <a:chExt cx="9144001" cy="4472961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503911" y="3728980"/>
              <a:ext cx="8184558" cy="1588"/>
            </a:xfrm>
            <a:prstGeom prst="line">
              <a:avLst/>
            </a:prstGeom>
            <a:ln w="28575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785786" y="3328988"/>
              <a:ext cx="1263760" cy="7858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VCCB</a:t>
              </a:r>
              <a:endParaRPr lang="en-A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3451280" y="2362200"/>
              <a:ext cx="1526863" cy="98859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India Coffee CB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3643306" y="4503869"/>
              <a:ext cx="2232888" cy="127198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Coffee growers association in Colombia</a:t>
              </a:r>
              <a:endParaRPr lang="en-A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5429256" y="5561550"/>
              <a:ext cx="1500714" cy="85725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KTDA</a:t>
              </a:r>
              <a:endParaRPr lang="en-A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7358082" y="4608819"/>
              <a:ext cx="1643042" cy="10956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Kiwi Marketing Board in NZL</a:t>
              </a:r>
              <a:endPara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2209800" y="2133600"/>
              <a:ext cx="1263760" cy="7858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VFA</a:t>
              </a:r>
              <a:endParaRPr lang="en-A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503911" y="2047230"/>
              <a:ext cx="0" cy="3362970"/>
            </a:xfrm>
            <a:prstGeom prst="line">
              <a:avLst/>
            </a:prstGeom>
            <a:ln w="28575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 rot="16200000">
              <a:off x="-454967" y="2549712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Public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16200000">
              <a:off x="-454967" y="3731568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Private</a:t>
              </a:r>
            </a:p>
          </p:txBody>
        </p:sp>
        <p:sp>
          <p:nvSpPr>
            <p:cNvPr id="30" name="Oval 29"/>
            <p:cNvSpPr/>
            <p:nvPr/>
          </p:nvSpPr>
          <p:spPr>
            <a:xfrm>
              <a:off x="5786446" y="4038600"/>
              <a:ext cx="1676400" cy="10208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Export cooperatives in </a:t>
              </a:r>
              <a:r>
                <a:rPr lang="en-GB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Brazil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4952999" y="2362200"/>
              <a:ext cx="2208232" cy="990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Sri Lanka Tea CB</a:t>
              </a:r>
              <a:endParaRPr lang="en-GB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7215206" y="1945839"/>
              <a:ext cx="1637128" cy="98859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 Cocoa CB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14546" y="3925669"/>
              <a:ext cx="20257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Formulate/ coordinate policy implementation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286645" y="3739708"/>
              <a:ext cx="18573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Marketing/service provision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14348" y="4120642"/>
              <a:ext cx="15685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Policy consultation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87367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-7122" y="0"/>
            <a:ext cx="9151121" cy="6858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chemeClr val="bg1"/>
                </a:solidFill>
              </a:rPr>
              <a:t>Pathway for development of VCCB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0130" y="10896"/>
            <a:ext cx="2916689" cy="67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 rot="16200000">
            <a:off x="-531167" y="835968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rot="16200000">
            <a:off x="-590250" y="3028649"/>
            <a:ext cx="1489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381000" y="762000"/>
            <a:ext cx="8839200" cy="6060757"/>
            <a:chOff x="503911" y="533400"/>
            <a:chExt cx="8839200" cy="6286192"/>
          </a:xfrm>
        </p:grpSpPr>
        <p:sp>
          <p:nvSpPr>
            <p:cNvPr id="11" name="TextBox 10"/>
            <p:cNvSpPr txBox="1"/>
            <p:nvPr/>
          </p:nvSpPr>
          <p:spPr>
            <a:xfrm>
              <a:off x="1670575" y="2680233"/>
              <a:ext cx="2146031" cy="3415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Role: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marL="165100" indent="-165100"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Coordinate public resources</a:t>
              </a:r>
            </a:p>
            <a:p>
              <a:pPr marL="165100" indent="-165100"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Consult policy</a:t>
              </a:r>
            </a:p>
            <a:p>
              <a:pPr marL="165100" indent="-165100"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Form services (i) S&amp;T (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ii) Credit 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(iii)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Market</a:t>
              </a:r>
              <a:endParaRPr lang="vi-VN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Activities: 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65100" indent="-165100">
                <a:buFontTx/>
                <a:buChar char="-"/>
              </a:pP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Run the office effectively</a:t>
              </a:r>
            </a:p>
            <a:p>
              <a:pPr marL="165100" indent="-165100"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Run the activities of sub-committees</a:t>
              </a:r>
            </a:p>
            <a:p>
              <a:pPr marL="165100" indent="-165100">
                <a:buFontTx/>
                <a:buChar char="-"/>
              </a:pP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Form services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 flipV="1">
              <a:off x="503911" y="1977782"/>
              <a:ext cx="8563889" cy="266"/>
            </a:xfrm>
            <a:prstGeom prst="line">
              <a:avLst/>
            </a:prstGeom>
            <a:ln w="28575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749308" y="1560846"/>
              <a:ext cx="1136744" cy="7858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dirty="0" smtClean="0"/>
                <a:t>VCCB</a:t>
              </a:r>
              <a:endParaRPr lang="en-AU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2286000" y="1595869"/>
              <a:ext cx="1136744" cy="7858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dirty="0" smtClean="0"/>
                <a:t>VCCB </a:t>
              </a:r>
              <a:endParaRPr lang="en-AU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503911" y="533400"/>
              <a:ext cx="0" cy="3362970"/>
            </a:xfrm>
            <a:prstGeom prst="line">
              <a:avLst/>
            </a:prstGeom>
            <a:ln w="28575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8079287" y="2272155"/>
              <a:ext cx="1263824" cy="6703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Marketing/services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33400" y="2667327"/>
              <a:ext cx="1568560" cy="8619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Role</a:t>
              </a:r>
              <a:r>
                <a:rPr lang="vi-VN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Policy consultation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62000" y="972596"/>
              <a:ext cx="1066800" cy="35114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Present</a:t>
              </a:r>
              <a:endPara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981200" y="838200"/>
              <a:ext cx="2133600" cy="6065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Short term (2014-15)</a:t>
              </a:r>
            </a:p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Enable participation</a:t>
              </a:r>
              <a:endPara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4800600" y="1565378"/>
              <a:ext cx="1136744" cy="7858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dirty="0" smtClean="0"/>
                <a:t>VCCB</a:t>
              </a:r>
              <a:endParaRPr lang="en-AU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267200" y="849537"/>
              <a:ext cx="2299920" cy="6065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Medium term (2015-20)</a:t>
              </a:r>
            </a:p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Promote PPP activities</a:t>
              </a:r>
              <a:endPara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614791" y="2637751"/>
              <a:ext cx="2952329" cy="4181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Role:</a:t>
              </a:r>
              <a:endPara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65100" indent="-165100">
                <a:buFontTx/>
                <a:buChar char="-"/>
              </a:pP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Coordinate private &amp; public resources</a:t>
              </a:r>
            </a:p>
            <a:p>
              <a:pPr marL="165100" indent="-165100">
                <a:buFontTx/>
                <a:buChar char="-"/>
              </a:pP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Review and consult policies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65100" indent="-165100">
                <a:buFontTx/>
                <a:buChar char="-"/>
              </a:pP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 services</a:t>
              </a:r>
            </a:p>
            <a:p>
              <a:pPr marL="165100" indent="-165100">
                <a:buFontTx/>
                <a:buChar char="-"/>
              </a:pP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 sector organization (farmers participate in market regulation through companies and cooperatives)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Participants: 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buFontTx/>
                <a:buChar char="-"/>
              </a:pPr>
              <a:r>
                <a:rPr lang="vi-VN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MARD, MOT, MOF</a:t>
              </a:r>
            </a:p>
            <a:p>
              <a:pPr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Farmer organization</a:t>
              </a:r>
            </a:p>
            <a:p>
              <a:pPr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Companies</a:t>
              </a:r>
            </a:p>
            <a:p>
              <a:pPr marL="742950" lvl="1" indent="-742950"/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Finance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65100" lvl="1" indent="-165100">
                <a:buFontTx/>
                <a:buChar char="-"/>
              </a:pP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Government budget</a:t>
              </a:r>
            </a:p>
            <a:p>
              <a:pPr marL="165100" lvl="1" indent="-165100">
                <a:buFontTx/>
                <a:buChar char="-"/>
              </a:pP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Service fee (public)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7280228" y="1565378"/>
              <a:ext cx="1136744" cy="78581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dirty="0" smtClean="0"/>
                <a:t>VCCB</a:t>
              </a:r>
              <a:endParaRPr lang="en-AU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781800" y="838200"/>
              <a:ext cx="2286000" cy="6065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Long term (after 2020)</a:t>
              </a:r>
            </a:p>
            <a:p>
              <a:pPr algn="ctr"/>
              <a:r>
                <a:rPr lang="en-US" sz="16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Empower the producers</a:t>
              </a:r>
              <a:endPara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400800" y="2680233"/>
              <a:ext cx="2866110" cy="3926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Role: </a:t>
              </a:r>
              <a:endPara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buFontTx/>
                <a:buChar char="-"/>
              </a:pPr>
              <a:r>
                <a:rPr lang="vi-VN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Coordinate resources</a:t>
              </a:r>
            </a:p>
            <a:p>
              <a:pPr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Propose policies</a:t>
              </a:r>
            </a:p>
            <a:p>
              <a:pPr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Make regulation and licensing</a:t>
              </a:r>
            </a:p>
            <a:p>
              <a:pPr>
                <a:buFontTx/>
                <a:buChar char="-"/>
              </a:pP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Complete services</a:t>
              </a:r>
            </a:p>
            <a:p>
              <a:pPr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Organize farmers to 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regulate markets through companies and cooperatives</a:t>
              </a:r>
              <a:endPara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Participants: 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buFontTx/>
                <a:buChar char="-"/>
              </a:pPr>
              <a:r>
                <a:rPr lang="vi-VN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Governmental representatives</a:t>
              </a:r>
            </a:p>
            <a:p>
              <a:pPr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Farmers organizations</a:t>
              </a:r>
            </a:p>
            <a:p>
              <a:pPr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Enterprises representative</a:t>
              </a:r>
            </a:p>
            <a:p>
              <a:pPr marL="742950" lvl="1" indent="-742950"/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Finance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60325" lvl="1">
                <a:buFontTx/>
                <a:buChar char="-"/>
              </a:pPr>
              <a:r>
                <a:rPr lang="vi-VN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Service fees</a:t>
              </a:r>
            </a:p>
            <a:p>
              <a:pPr marL="60325" lvl="1">
                <a:buFontTx/>
                <a:buChar char="-"/>
              </a:pP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Trade and production tax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419600" y="5994238"/>
              <a:ext cx="1981200" cy="3511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742950" lvl="1" indent="-742950"/>
              <a:endPara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88264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AngsanaUPC" panose="02020603050405020304" pitchFamily="18" charset="-34"/>
              </a:rPr>
              <a:t>General assessments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52400" y="1500174"/>
            <a:ext cx="4062410" cy="51435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74625" marR="0" lvl="0" indent="-1746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Consolidate the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of VCCB and sub-committees (member, working mechanism, vision, account…)</a:t>
            </a:r>
          </a:p>
          <a:p>
            <a:pPr marL="174625" indent="-174625">
              <a:spcBef>
                <a:spcPct val="20000"/>
              </a:spcBef>
              <a:buFontTx/>
              <a:buChar char="-"/>
              <a:defRPr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Participate in commenting, and formulating some policies, strategies (sustainable development program, rejuvenation support policy, VAT removing,…)</a:t>
            </a:r>
          </a:p>
          <a:p>
            <a:pPr marL="174625" indent="-174625">
              <a:spcBef>
                <a:spcPct val="20000"/>
              </a:spcBef>
              <a:buFontTx/>
              <a:buChar char="-"/>
              <a:defRPr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Attract the participation of stakeholders (PPP  merge in Production Sub, more members of P&amp;S sub-committee…)</a:t>
            </a:r>
          </a:p>
          <a:p>
            <a:pPr marL="174625" indent="-174625">
              <a:spcBef>
                <a:spcPct val="20000"/>
              </a:spcBef>
              <a:buFontTx/>
              <a:buChar char="-"/>
              <a:defRPr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Widely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dissemination of VCCB activities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214810" y="1571612"/>
            <a:ext cx="4929190" cy="50006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74625" marR="0" lvl="0" indent="-174625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4625" marR="0" lvl="0" indent="-174625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Lack of resources (office personnel, regular budget,…)</a:t>
            </a:r>
          </a:p>
          <a:p>
            <a:pPr marL="174625" marR="0" lvl="0" indent="-174625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yet familiar with new working style (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meetings, voting,…)</a:t>
            </a:r>
          </a:p>
          <a:p>
            <a:pPr marL="174625" marR="0" lvl="0" indent="-174625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Processing&amp;Trade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 is still weak</a:t>
            </a:r>
          </a:p>
          <a:p>
            <a:pPr marL="174625" marR="0" lvl="0" indent="-174625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Weak participation of farmer representatives</a:t>
            </a:r>
          </a:p>
          <a:p>
            <a:pPr marL="174625" marR="0" lvl="0" indent="-174625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is still weak in coordination and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promoting activities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4625" marR="0" lvl="0" indent="-174625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fully informed and consulted by Ministries, departments on policies relating to coffee sector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214282" y="749054"/>
            <a:ext cx="3929090" cy="67968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endParaRPr lang="en-US" sz="2200" b="1" noProof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214810" y="764704"/>
            <a:ext cx="4821686" cy="75109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</a:t>
            </a:r>
            <a:endParaRPr kumimoji="0" lang="en-US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360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en-AU" b="1" dirty="0" smtClean="0"/>
              <a:t>Some recommendations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858280" cy="6021288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AU" sz="2100" b="1" dirty="0" smtClean="0">
                <a:latin typeface="Times New Roman" pitchFamily="18" charset="0"/>
                <a:cs typeface="Times New Roman" pitchFamily="18" charset="0"/>
              </a:rPr>
              <a:t>1. Improving the activities of the Office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Fund mobilization:</a:t>
            </a:r>
          </a:p>
          <a:p>
            <a:pPr indent="22225">
              <a:spcBef>
                <a:spcPts val="0"/>
              </a:spcBef>
              <a:buNone/>
            </a:pP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+ MARD</a:t>
            </a:r>
          </a:p>
          <a:p>
            <a:pPr indent="22225">
              <a:spcBef>
                <a:spcPts val="0"/>
              </a:spcBef>
              <a:buNone/>
            </a:pP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+ Contribution from members</a:t>
            </a:r>
          </a:p>
          <a:p>
            <a:pPr indent="22225">
              <a:spcBef>
                <a:spcPts val="0"/>
              </a:spcBef>
              <a:buNone/>
            </a:pP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AU" sz="2100" dirty="0" err="1" smtClean="0">
                <a:latin typeface="Times New Roman" pitchFamily="18" charset="0"/>
                <a:cs typeface="Times New Roman" pitchFamily="18" charset="0"/>
              </a:rPr>
              <a:t>VNSat</a:t>
            </a: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 Project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Recruit 01 full-time staff</a:t>
            </a:r>
          </a:p>
          <a:p>
            <a:pPr>
              <a:spcBef>
                <a:spcPts val="0"/>
              </a:spcBef>
              <a:buNone/>
            </a:pPr>
            <a:r>
              <a:rPr lang="en-AU" sz="2100" b="1" dirty="0" smtClean="0">
                <a:latin typeface="Times New Roman" pitchFamily="18" charset="0"/>
                <a:cs typeface="Times New Roman" pitchFamily="18" charset="0"/>
              </a:rPr>
              <a:t>2. Improve the activities of VCCB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Enhancing the representative capacity of members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Complete the meeting and decision making protocol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Complete the financial regulation (contribution, expenditure…)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Request Ministries, MARD’s departments to provide information and consult VCCB during  policy making, commenting and recommendation.</a:t>
            </a:r>
            <a:endParaRPr lang="en-AU" sz="21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AU" sz="2100" b="1" dirty="0" smtClean="0">
                <a:latin typeface="Times New Roman" pitchFamily="18" charset="0"/>
                <a:cs typeface="Times New Roman" pitchFamily="18" charset="0"/>
              </a:rPr>
              <a:t>3. Improve the capacity and organization of Coffee Farmer Association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AU" sz="2100" dirty="0" err="1" smtClean="0">
                <a:latin typeface="Times New Roman" pitchFamily="18" charset="0"/>
                <a:cs typeface="Times New Roman" pitchFamily="18" charset="0"/>
              </a:rPr>
              <a:t>Daklak</a:t>
            </a:r>
            <a:r>
              <a:rPr lang="en-A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accelerates the establishment of </a:t>
            </a:r>
            <a:r>
              <a:rPr lang="en-AU" sz="2100" dirty="0" err="1" smtClean="0">
                <a:latin typeface="Times New Roman" pitchFamily="18" charset="0"/>
                <a:cs typeface="Times New Roman" pitchFamily="18" charset="0"/>
              </a:rPr>
              <a:t>Daklak</a:t>
            </a: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 Coffee Farmer Association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en-AU" sz="2100" dirty="0" err="1" smtClean="0">
                <a:latin typeface="Times New Roman" pitchFamily="18" charset="0"/>
                <a:cs typeface="Times New Roman" pitchFamily="18" charset="0"/>
              </a:rPr>
              <a:t>Daklak</a:t>
            </a:r>
            <a:r>
              <a:rPr lang="en-AU" sz="2100" dirty="0" smtClean="0">
                <a:latin typeface="Times New Roman" pitchFamily="18" charset="0"/>
                <a:cs typeface="Times New Roman" pitchFamily="18" charset="0"/>
              </a:rPr>
              <a:t> and Lam Dong cooperate with VCCB in mobilizing resources to enhancing capacities and activities of coffee farmers association: SCP, </a:t>
            </a:r>
            <a:r>
              <a:rPr lang="en-AU" sz="2100" dirty="0" err="1" smtClean="0">
                <a:latin typeface="Times New Roman" pitchFamily="18" charset="0"/>
                <a:cs typeface="Times New Roman" pitchFamily="18" charset="0"/>
              </a:rPr>
              <a:t>VnSAT</a:t>
            </a:r>
            <a:endParaRPr lang="en-AU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AU" sz="2100" b="1" dirty="0" smtClean="0">
                <a:latin typeface="Times New Roman" pitchFamily="18" charset="0"/>
                <a:cs typeface="Times New Roman" pitchFamily="18" charset="0"/>
              </a:rPr>
              <a:t>4. Enhancing the activities of Processing &amp;Trade sub-committee</a:t>
            </a:r>
          </a:p>
        </p:txBody>
      </p:sp>
    </p:spTree>
    <p:extLst>
      <p:ext uri="{BB962C8B-B14F-4D97-AF65-F5344CB8AC3E}">
        <p14:creationId xmlns:p14="http://schemas.microsoft.com/office/powerpoint/2010/main" xmlns="" val="301073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90800"/>
            <a:ext cx="8229600" cy="121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smtClean="0"/>
              <a:t>THANK YOU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xmlns="" val="85253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Vietnam Coffee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Board</a:t>
            </a:r>
            <a:endParaRPr lang="en-AU" dirty="0"/>
          </a:p>
        </p:txBody>
      </p:sp>
      <p:pic>
        <p:nvPicPr>
          <p:cNvPr id="22530" name="Picture 2" descr="http://scp.ipsard.gov.vn/images/2013/5352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2057400"/>
            <a:ext cx="5029200" cy="35814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62000" y="838200"/>
            <a:ext cx="7543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Established in July, 2013 by MARD</a:t>
            </a:r>
            <a:endParaRPr lang="en-AU" sz="2800" dirty="0">
              <a:solidFill>
                <a:schemeClr val="tx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4800" y="5715000"/>
            <a:ext cx="50292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VCCB’s opening ceremony in 12/2013</a:t>
            </a:r>
            <a:endParaRPr lang="en-A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3638872" cy="4548336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Mandates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Research,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recommend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policies, strategies and planning.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Support in implementing policies, strategies and development programs.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Provide advice to coordinate activities  and resources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Provide and share information; trade and PPP promotion; capacity enhancement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Participate in International Coffee Organization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2361058" y="76200"/>
            <a:ext cx="4115942" cy="5334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</a:p>
        </p:txBody>
      </p:sp>
      <p:grpSp>
        <p:nvGrpSpPr>
          <p:cNvPr id="4115" name="Group 4114"/>
          <p:cNvGrpSpPr/>
          <p:nvPr/>
        </p:nvGrpSpPr>
        <p:grpSpPr>
          <a:xfrm>
            <a:off x="76256" y="905005"/>
            <a:ext cx="9249096" cy="5117926"/>
            <a:chOff x="76200" y="685800"/>
            <a:chExt cx="9765303" cy="5117926"/>
          </a:xfrm>
        </p:grpSpPr>
        <p:sp>
          <p:nvSpPr>
            <p:cNvPr id="5" name="Double Bracket 4"/>
            <p:cNvSpPr/>
            <p:nvPr/>
          </p:nvSpPr>
          <p:spPr>
            <a:xfrm>
              <a:off x="6336303" y="828539"/>
              <a:ext cx="3505200" cy="1524000"/>
            </a:xfrm>
            <a:prstGeom prst="bracketPair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174625" lvl="1" indent="-174625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Public Sector</a:t>
              </a:r>
              <a:endPara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4625" lvl="1" indent="-1746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Processing Department</a:t>
              </a:r>
            </a:p>
            <a:p>
              <a:pPr marL="174625" lvl="1" indent="-1746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Planning Department</a:t>
              </a:r>
            </a:p>
            <a:p>
              <a:pPr marL="174625" lvl="1" indent="-1746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Int’l Cooperation Department</a:t>
              </a:r>
            </a:p>
            <a:p>
              <a:pPr marL="174625" lvl="1" indent="-174625">
                <a:defRPr/>
              </a:pPr>
              <a:r>
                <a:rPr lang="en-US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Daklak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PPC representative</a:t>
              </a:r>
            </a:p>
            <a:p>
              <a:pPr marL="174625" lvl="1" indent="-1746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LamDong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PPC representative</a:t>
              </a:r>
            </a:p>
            <a:p>
              <a:pPr marL="174625" lvl="1" indent="-17462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897031" y="685800"/>
              <a:ext cx="3288304" cy="19050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Coordination Board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Chairman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(Vice Minister of MARD)</a:t>
              </a:r>
              <a:endParaRPr lang="vi-VN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 Vice Chairman</a:t>
              </a:r>
              <a:endPara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defRPr/>
              </a:pPr>
              <a:r>
                <a: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(Crop Department, IPSARD)</a:t>
              </a:r>
              <a:endPara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533400" y="4495800"/>
              <a:ext cx="2438400" cy="1219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Production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Sub-committee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Crop </a:t>
              </a:r>
              <a:r>
                <a:rPr lang="en-US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Dept</a:t>
              </a:r>
              <a:endPara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Nestle</a:t>
              </a: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3165977" y="4495800"/>
              <a:ext cx="2819400" cy="1295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Processing &amp; Trade Sub-committee</a:t>
              </a:r>
              <a:endPara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Processing </a:t>
              </a:r>
              <a:r>
                <a:rPr lang="en-US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Dept</a:t>
              </a:r>
              <a:endPara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Vinacafe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165557" y="4495800"/>
              <a:ext cx="2586233" cy="130792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Policy and Sustainability Sub-committee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IPSARD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IDH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4" name="Straight Connector 33"/>
            <p:cNvCxnSpPr>
              <a:stCxn id="22" idx="2"/>
              <a:endCxn id="24" idx="0"/>
            </p:cNvCxnSpPr>
            <p:nvPr/>
          </p:nvCxnSpPr>
          <p:spPr>
            <a:xfrm rot="16200000" flipH="1">
              <a:off x="4264343" y="2867640"/>
              <a:ext cx="588201" cy="34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1751234" y="2852605"/>
              <a:ext cx="5711503" cy="322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endCxn id="25" idx="0"/>
            </p:cNvCxnSpPr>
            <p:nvPr/>
          </p:nvCxnSpPr>
          <p:spPr>
            <a:xfrm>
              <a:off x="1752600" y="2884900"/>
              <a:ext cx="0" cy="16109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24" idx="2"/>
              <a:endCxn id="26" idx="0"/>
            </p:cNvCxnSpPr>
            <p:nvPr/>
          </p:nvCxnSpPr>
          <p:spPr>
            <a:xfrm rot="5400000">
              <a:off x="4374492" y="4294587"/>
              <a:ext cx="402399" cy="2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endCxn id="27" idx="0"/>
            </p:cNvCxnSpPr>
            <p:nvPr/>
          </p:nvCxnSpPr>
          <p:spPr>
            <a:xfrm>
              <a:off x="7458673" y="2884900"/>
              <a:ext cx="0" cy="16109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lowchart: Alternate Process 23"/>
            <p:cNvSpPr/>
            <p:nvPr/>
          </p:nvSpPr>
          <p:spPr>
            <a:xfrm>
              <a:off x="2211232" y="3179001"/>
              <a:ext cx="4728942" cy="914400"/>
            </a:xfrm>
            <a:prstGeom prst="flowChartAlternateProcess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Office</a:t>
              </a:r>
            </a:p>
            <a:p>
              <a:pPr algn="ctr">
                <a:defRPr/>
              </a:pPr>
              <a:r>
                <a:rPr lang="en-US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Crop Department , IPSARD, Experts</a:t>
              </a:r>
              <a:endParaRPr lang="en-A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Double Bracket 67"/>
            <p:cNvSpPr/>
            <p:nvPr/>
          </p:nvSpPr>
          <p:spPr>
            <a:xfrm>
              <a:off x="76200" y="761999"/>
              <a:ext cx="2712357" cy="1947729"/>
            </a:xfrm>
            <a:prstGeom prst="bracketPair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225425" lvl="1" indent="-225425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Private Sector</a:t>
              </a:r>
              <a:endPara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VICOFA</a:t>
              </a:r>
              <a:endParaRPr lang="vi-V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 domestic enterprises  </a:t>
              </a: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(</a:t>
              </a:r>
              <a:r>
                <a:rPr lang="en-US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Intimex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Thang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Loi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vi-VN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vi-V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 foreign enterprises  </a:t>
              </a: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(IDH, ACOM)</a:t>
              </a:r>
              <a:endParaRPr lang="vi-VN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en-AU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Daklak</a:t>
              </a:r>
              <a:r>
                <a:rPr lang="en-A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farmer</a:t>
              </a: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en-AU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LamDong</a:t>
              </a:r>
              <a:r>
                <a:rPr lang="en-A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farmers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02" name="Left Bracket 4101"/>
            <p:cNvSpPr/>
            <p:nvPr/>
          </p:nvSpPr>
          <p:spPr>
            <a:xfrm>
              <a:off x="152400" y="914400"/>
              <a:ext cx="45719" cy="1676400"/>
            </a:xfrm>
            <a:prstGeom prst="lef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3" name="Right Bracket 4102"/>
            <p:cNvSpPr/>
            <p:nvPr/>
          </p:nvSpPr>
          <p:spPr>
            <a:xfrm>
              <a:off x="2562105" y="914400"/>
              <a:ext cx="76200" cy="1676400"/>
            </a:xfrm>
            <a:prstGeom prst="righ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Left Bracket 72"/>
            <p:cNvSpPr/>
            <p:nvPr/>
          </p:nvSpPr>
          <p:spPr>
            <a:xfrm>
              <a:off x="6336303" y="876300"/>
              <a:ext cx="121919" cy="1714500"/>
            </a:xfrm>
            <a:prstGeom prst="lef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Bracket 73"/>
            <p:cNvSpPr/>
            <p:nvPr/>
          </p:nvSpPr>
          <p:spPr>
            <a:xfrm>
              <a:off x="9520704" y="838200"/>
              <a:ext cx="45719" cy="1752600"/>
            </a:xfrm>
            <a:prstGeom prst="righ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2" name="Right Arrow 4111"/>
            <p:cNvSpPr/>
            <p:nvPr/>
          </p:nvSpPr>
          <p:spPr>
            <a:xfrm>
              <a:off x="2557092" y="1423845"/>
              <a:ext cx="533400" cy="30479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3" name="Left Arrow 4112"/>
            <p:cNvSpPr/>
            <p:nvPr/>
          </p:nvSpPr>
          <p:spPr>
            <a:xfrm>
              <a:off x="5984352" y="1447800"/>
              <a:ext cx="502919" cy="3048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1414"/>
            <a:ext cx="8382000" cy="792162"/>
          </a:xfrm>
        </p:spPr>
        <p:txBody>
          <a:bodyPr>
            <a:normAutofit/>
          </a:bodyPr>
          <a:lstStyle/>
          <a:p>
            <a:r>
              <a:rPr lang="en-AU" sz="4000" dirty="0" smtClean="0">
                <a:latin typeface="Times New Roman" pitchFamily="18" charset="0"/>
                <a:cs typeface="Times New Roman" pitchFamily="18" charset="0"/>
              </a:rPr>
              <a:t>Working mechanism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928694"/>
            <a:ext cx="8415366" cy="552464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Office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based in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Croping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Department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, VCCB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’s account opened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AU" sz="2000" b="1" dirty="0" smtClean="0">
                <a:latin typeface="Times New Roman" pitchFamily="18" charset="0"/>
                <a:cs typeface="Times New Roman" pitchFamily="18" charset="0"/>
              </a:rPr>
              <a:t>Regular budget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Department, Institute and contribution of members and donors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AU" sz="2000" b="1" dirty="0" smtClean="0">
                <a:latin typeface="Times New Roman" pitchFamily="18" charset="0"/>
                <a:cs typeface="Times New Roman" pitchFamily="18" charset="0"/>
              </a:rPr>
              <a:t>Principles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Democracy, collective discussion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Each member: 1 vote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Decision made based on &gt; 50% vote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VCCB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meets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 times/year: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Bi-annual/ annual report</a:t>
            </a:r>
          </a:p>
          <a:p>
            <a:pPr lvl="2">
              <a:buFont typeface="Wingdings" pitchFamily="2" charset="2"/>
              <a:buChar char="ü"/>
            </a:pP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Bi-annual/ annual  planning approval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Before the meeting, the members, sub-committees meet with relevant stakeholders to discuss</a:t>
            </a:r>
          </a:p>
          <a:p>
            <a:pPr lvl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special case,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CCB and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Sub-committees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may call for meetings.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546"/>
            <a:ext cx="8229600" cy="944562"/>
          </a:xfrm>
        </p:spPr>
        <p:txBody>
          <a:bodyPr/>
          <a:lstStyle/>
          <a:p>
            <a:r>
              <a:rPr lang="en-US" dirty="0" smtClean="0"/>
              <a:t>Updates </a:t>
            </a:r>
            <a:r>
              <a:rPr lang="en-US" dirty="0"/>
              <a:t>on VCCB </a:t>
            </a:r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2428860" y="2857496"/>
            <a:ext cx="6572296" cy="157163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31775" lvl="1" indent="-2317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Minister approved the program</a:t>
            </a:r>
          </a:p>
          <a:p>
            <a:pPr marL="231775" lvl="1" indent="-2317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Assigned to support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Minister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implementation guidance;</a:t>
            </a:r>
          </a:p>
          <a:p>
            <a:pPr marL="231775" lvl="1" indent="-2317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petition for removing VAT for enterprises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2428860" y="4572008"/>
            <a:ext cx="6500858" cy="207170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Comment on Coffee Rejuvenation Program approved</a:t>
            </a: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Comment on draft supporting policy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coffee rejuvenation</a:t>
            </a: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Guide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Lam Dong,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develop the rejuvenation action plan</a:t>
            </a: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Participate in reviewing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rejuvenation models to be used for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VnSAT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and action plan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0" y="3000372"/>
            <a:ext cx="2643174" cy="1286528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</a:t>
            </a:r>
            <a:r>
              <a:rPr lang="en-US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-32" y="4928554"/>
            <a:ext cx="2643206" cy="1286528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Promote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rejuvenation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</a:p>
        </p:txBody>
      </p:sp>
      <p:sp>
        <p:nvSpPr>
          <p:cNvPr id="13" name="Content Placeholder 3"/>
          <p:cNvSpPr txBox="1">
            <a:spLocks/>
          </p:cNvSpPr>
          <p:nvPr/>
        </p:nvSpPr>
        <p:spPr>
          <a:xfrm>
            <a:off x="2428861" y="1000108"/>
            <a:ext cx="6572295" cy="171451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Consolidate the structure</a:t>
            </a: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 account and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 to receive voluntary contribution</a:t>
            </a: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opening ceremony and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meetings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Approve working mechanism and plan 201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A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Vision</a:t>
            </a:r>
          </a:p>
        </p:txBody>
      </p:sp>
      <p:sp>
        <p:nvSpPr>
          <p:cNvPr id="12" name="Pentagon 11"/>
          <p:cNvSpPr/>
          <p:nvPr/>
        </p:nvSpPr>
        <p:spPr>
          <a:xfrm>
            <a:off x="-32" y="1428736"/>
            <a:ext cx="2571768" cy="874282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361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/>
        </p:nvSpPr>
        <p:spPr>
          <a:xfrm>
            <a:off x="214282" y="4000504"/>
            <a:ext cx="2714644" cy="642942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0"/>
              </a:spcBef>
            </a:pPr>
            <a:r>
              <a:rPr lang="en-US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Participate in ICO</a:t>
            </a:r>
            <a:endParaRPr lang="en-US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2966801" y="4000504"/>
            <a:ext cx="6034355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31775" lvl="1" indent="-2317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 and sustain communication with ICO</a:t>
            </a:r>
          </a:p>
        </p:txBody>
      </p:sp>
      <p:sp>
        <p:nvSpPr>
          <p:cNvPr id="8" name="Pentagon 7"/>
          <p:cNvSpPr/>
          <p:nvPr/>
        </p:nvSpPr>
        <p:spPr>
          <a:xfrm>
            <a:off x="285720" y="1428734"/>
            <a:ext cx="2600324" cy="714381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Quality improvement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2928926" y="1357297"/>
            <a:ext cx="6000792" cy="78581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Guide the development of national sustainable curriculum</a:t>
            </a:r>
          </a:p>
        </p:txBody>
      </p:sp>
      <p:sp>
        <p:nvSpPr>
          <p:cNvPr id="10" name="Pentagon 9"/>
          <p:cNvSpPr/>
          <p:nvPr/>
        </p:nvSpPr>
        <p:spPr>
          <a:xfrm>
            <a:off x="214282" y="2500305"/>
            <a:ext cx="2671762" cy="714381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Trade promotion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2928926" y="2500306"/>
            <a:ext cx="6072230" cy="78581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Coffee Outlook&amp; Dialogue Forum 2014</a:t>
            </a:r>
          </a:p>
        </p:txBody>
      </p:sp>
      <p:sp>
        <p:nvSpPr>
          <p:cNvPr id="12" name="Pentagon 11"/>
          <p:cNvSpPr/>
          <p:nvPr/>
        </p:nvSpPr>
        <p:spPr>
          <a:xfrm>
            <a:off x="214282" y="5357826"/>
            <a:ext cx="2714644" cy="785818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0"/>
              </a:spcBef>
            </a:pPr>
            <a:r>
              <a:rPr lang="en-A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Coordinate the use of resources</a:t>
            </a:r>
            <a:endParaRPr lang="en-US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ontent Placeholder 3"/>
          <p:cNvSpPr txBox="1">
            <a:spLocks/>
          </p:cNvSpPr>
          <p:nvPr/>
        </p:nvSpPr>
        <p:spPr>
          <a:xfrm>
            <a:off x="2966801" y="5357825"/>
            <a:ext cx="6034355" cy="85725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31775" lvl="1" indent="-2317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Comment on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VnSAT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project to support coffee</a:t>
            </a:r>
          </a:p>
          <a:p>
            <a:pPr marL="231775" lvl="1" indent="-2317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Cooperate with support from SCP/IDH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55546"/>
            <a:ext cx="8229600" cy="944562"/>
          </a:xfrm>
        </p:spPr>
        <p:txBody>
          <a:bodyPr/>
          <a:lstStyle/>
          <a:p>
            <a:r>
              <a:rPr lang="en-US" dirty="0"/>
              <a:t>Update on VCCB </a:t>
            </a:r>
            <a:r>
              <a:rPr lang="en-US" dirty="0" smtClean="0"/>
              <a:t>activities 2014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Production Sub-Committee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214282" y="1785926"/>
            <a:ext cx="8715436" cy="492922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Duties as plan of 20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14-2015</a:t>
            </a:r>
            <a:endParaRPr lang="en-AU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Comment on policies relating to production: </a:t>
            </a:r>
          </a:p>
          <a:p>
            <a:pPr marL="365125" lvl="2" indent="-182563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Draft rejuvenation support policy</a:t>
            </a:r>
          </a:p>
          <a:p>
            <a:pPr marL="365125" lvl="2" indent="-182563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Participate in approved Rejuvenation Program</a:t>
            </a:r>
            <a:endParaRPr lang="en-A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Support to promote rejuvenation:</a:t>
            </a:r>
            <a:endParaRPr lang="en-AU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125" lvl="2" indent="-182563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Participate in rejuvenation model review</a:t>
            </a:r>
            <a:endParaRPr lang="en-AU" dirty="0" smtClean="0">
              <a:latin typeface="Times New Roman" pitchFamily="18" charset="0"/>
              <a:cs typeface="Times New Roman" pitchFamily="18" charset="0"/>
            </a:endParaRPr>
          </a:p>
          <a:p>
            <a:pPr marL="365125" lvl="2" indent="-182563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Participate in drafting seedling production plan sent to provinces for comments</a:t>
            </a:r>
          </a:p>
          <a:p>
            <a:pPr marL="365125" lvl="2" indent="-182563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Guide and cooperate with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Lam Dong and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develop rejuvenation action plan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65125" lvl="2" indent="-182563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Update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robusta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rejuvenation process; heading to develop grafting process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Effective water management for coffee production</a:t>
            </a:r>
            <a:endParaRPr lang="en-AU" b="1" dirty="0" smtClean="0">
              <a:latin typeface="Times New Roman" pitchFamily="18" charset="0"/>
              <a:cs typeface="Times New Roman" pitchFamily="18" charset="0"/>
            </a:endParaRPr>
          </a:p>
          <a:p>
            <a:pPr marL="468312" lvl="2" indent="-285750">
              <a:buFont typeface="Arial" panose="020B0604020202020204" pitchFamily="34" charset="0"/>
              <a:buChar char="•"/>
              <a:tabLst>
                <a:tab pos="441325" algn="l"/>
              </a:tabLst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Research, propose water saving measures </a:t>
            </a:r>
            <a:endParaRPr lang="en-A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Improve coffee quality</a:t>
            </a:r>
          </a:p>
          <a:p>
            <a:pPr marL="365125" lvl="2" indent="-182563">
              <a:buFont typeface="Wingdings" pitchFamily="2" charset="2"/>
              <a:buChar char="ü"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Participate in developing national sustainable curriculum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Others:</a:t>
            </a:r>
          </a:p>
          <a:p>
            <a:pPr marL="365125" lvl="2" indent="-182563">
              <a:buFont typeface="Wingdings" pitchFamily="2" charset="2"/>
              <a:buChar char="ü"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Continute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dessemination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GAP (75 demo plots, 3600 farmers)</a:t>
            </a:r>
          </a:p>
          <a:p>
            <a:pPr marL="365125" lvl="2" indent="-182563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Promote PPP cooperatives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42844" y="428604"/>
            <a:ext cx="8872603" cy="121444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endParaRPr lang="vi-VN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Consolidate structure, merge the coffee PPP group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Private member contributes </a:t>
            </a:r>
            <a:endParaRPr lang="vi-VN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Organize 2 meetings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511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&amp; Sustainability Sub-committee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14282" y="714356"/>
            <a:ext cx="8929717" cy="150494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A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endParaRPr lang="vi-VN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Consolidate structure and working regulation </a:t>
            </a:r>
          </a:p>
          <a:p>
            <a:pPr lvl="0" indent="182563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Propose meeting and decision making protocol of VCCB</a:t>
            </a:r>
          </a:p>
          <a:p>
            <a:pPr lvl="0" indent="182563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Propose reporting and planning template for VCCB</a:t>
            </a:r>
          </a:p>
          <a:p>
            <a:pPr lvl="0" indent="182563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 3 times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214282" y="2285992"/>
            <a:ext cx="8858312" cy="42148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Duties as plan of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2014-2015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tabLst>
                <a:tab pos="274638" algn="l"/>
                <a:tab pos="365125" algn="l"/>
              </a:tabLst>
            </a:pP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Comments, feedbacks on policies relating to coffee sector: </a:t>
            </a:r>
          </a:p>
          <a:p>
            <a:pPr marL="177800" lvl="0" indent="266700">
              <a:buFont typeface="Wingdings" pitchFamily="2" charset="2"/>
              <a:buChar char="ü"/>
              <a:tabLst>
                <a:tab pos="274638" algn="l"/>
                <a:tab pos="365125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Drat support rejuvenation policy, …</a:t>
            </a:r>
          </a:p>
          <a:p>
            <a:pPr marL="177800" lvl="0" indent="266700">
              <a:buFont typeface="Wingdings" pitchFamily="2" charset="2"/>
              <a:buChar char="ü"/>
              <a:tabLst>
                <a:tab pos="274638" algn="l"/>
                <a:tab pos="365125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VAT removing for enterprises</a:t>
            </a:r>
          </a:p>
          <a:p>
            <a:pPr lvl="0">
              <a:tabLst>
                <a:tab pos="274638" algn="l"/>
                <a:tab pos="365125" algn="l"/>
              </a:tabLst>
            </a:pP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 Sustainable coffee program and implementation plan: </a:t>
            </a:r>
          </a:p>
          <a:p>
            <a:pPr marL="177800" indent="266700">
              <a:buFont typeface="Wingdings" pitchFamily="2" charset="2"/>
              <a:buChar char="ü"/>
              <a:tabLst>
                <a:tab pos="274638" algn="l"/>
                <a:tab pos="365125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approved</a:t>
            </a:r>
          </a:p>
          <a:p>
            <a:pPr marL="177800" indent="266700">
              <a:buFont typeface="Wingdings" pitchFamily="2" charset="2"/>
              <a:buChar char="ü"/>
              <a:tabLst>
                <a:tab pos="274638" algn="l"/>
                <a:tab pos="365125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Prioritized policies proposed to implement the program</a:t>
            </a:r>
          </a:p>
          <a:p>
            <a:pPr lvl="0" indent="182563">
              <a:buFont typeface="Arial" pitchFamily="34" charset="0"/>
              <a:buChar char="•"/>
              <a:tabLst>
                <a:tab pos="274638" algn="l"/>
                <a:tab pos="365125" algn="l"/>
              </a:tabLst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 information analysis and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dessemination</a:t>
            </a:r>
            <a:endParaRPr lang="en-U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2563"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Participate in policy/development program monitoring and assessment</a:t>
            </a:r>
            <a:endParaRPr 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Others: </a:t>
            </a:r>
          </a:p>
          <a:p>
            <a:pPr marL="177800" indent="266700">
              <a:buFont typeface="Wingdings" pitchFamily="2" charset="2"/>
              <a:buChar char="ü"/>
              <a:tabLst>
                <a:tab pos="274638" algn="l"/>
                <a:tab pos="365125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Production Sub-committee in the development and dissemination of National Sustainable Curriculum and rejuvenation model review</a:t>
            </a:r>
          </a:p>
          <a:p>
            <a:pPr marL="177800" indent="266700">
              <a:buFont typeface="Wingdings" pitchFamily="2" charset="2"/>
              <a:buChar char="ü"/>
              <a:tabLst>
                <a:tab pos="274638" algn="l"/>
                <a:tab pos="365125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VCCB Office to connect with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VnSAT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ICO</a:t>
            </a:r>
          </a:p>
          <a:p>
            <a:pPr lvl="0"/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374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0676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Processing and Trade Sub-committee</a:t>
            </a:r>
            <a:endParaRPr lang="en-US" sz="4000" i="1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357158" y="2143116"/>
            <a:ext cx="8382000" cy="44291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Duties as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of 2014-2015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(not yet official meeting and implementation)</a:t>
            </a:r>
            <a:endParaRPr lang="en-US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Comments on policies relating to processing and trade</a:t>
            </a:r>
          </a:p>
          <a:p>
            <a:pPr marL="457200" lvl="0" indent="-457200">
              <a:buAutoNum type="arabicPeriod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Improve the quality of coffee</a:t>
            </a:r>
          </a:p>
          <a:p>
            <a:pPr marL="284163" lvl="1" indent="285750">
              <a:buFont typeface="Arial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Guide the finalization of ECVN for coffee bean and implementation roadmap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4163" lvl="1" indent="285750">
              <a:buFont typeface="Arial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Guide the development of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processed coffee standards</a:t>
            </a:r>
          </a:p>
          <a:p>
            <a:pPr marL="284163" lvl="1" indent="285750">
              <a:buFont typeface="Arial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Expand the application of certified coffee standards</a:t>
            </a:r>
          </a:p>
          <a:p>
            <a:pPr marL="284163" lvl="1" indent="285750">
              <a:buFont typeface="Arial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Research, propose solutions to improve post-harvest  stage</a:t>
            </a:r>
          </a:p>
          <a:p>
            <a:pPr lvl="0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Promote sustainable coffee trade</a:t>
            </a:r>
          </a:p>
          <a:p>
            <a:pPr marL="284163" lvl="1" indent="285750">
              <a:buFont typeface="Arial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Research, propose policy for coffee branding</a:t>
            </a:r>
          </a:p>
          <a:p>
            <a:pPr marL="284163" lvl="1" indent="285750">
              <a:buFont typeface="Arial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 domestic and abroad markets, trade promotion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7159" y="1357298"/>
            <a:ext cx="8358246" cy="7143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endParaRPr lang="en-A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Consolidate structure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064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</TotalTime>
  <Words>1197</Words>
  <Application>Microsoft Office PowerPoint</Application>
  <PresentationFormat>On-screen Show (4:3)</PresentationFormat>
  <Paragraphs>236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Vietnam Coffee Coordinating Board Introduction,  Updates and Plans</vt:lpstr>
      <vt:lpstr>Vietnam Coffee Coordinating Board</vt:lpstr>
      <vt:lpstr>Structure</vt:lpstr>
      <vt:lpstr>Working mechanism</vt:lpstr>
      <vt:lpstr>Updates on VCCB activities</vt:lpstr>
      <vt:lpstr>Update on VCCB activities 2014</vt:lpstr>
      <vt:lpstr>Production Sub-Committee</vt:lpstr>
      <vt:lpstr>Policy &amp; Sustainability Sub-committee</vt:lpstr>
      <vt:lpstr>Processing and Trade Sub-committee</vt:lpstr>
      <vt:lpstr>Slide 10</vt:lpstr>
      <vt:lpstr>Slide 11</vt:lpstr>
      <vt:lpstr>General assessments</vt:lpstr>
      <vt:lpstr>Some recommendations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Cập nhật hoạt động  Ban điều phối ngành hàng cà phê Việt Nam</dc:title>
  <dc:creator>HP</dc:creator>
  <cp:lastModifiedBy>Administrator</cp:lastModifiedBy>
  <cp:revision>162</cp:revision>
  <dcterms:created xsi:type="dcterms:W3CDTF">2014-03-10T06:33:10Z</dcterms:created>
  <dcterms:modified xsi:type="dcterms:W3CDTF">2015-06-11T10:08:43Z</dcterms:modified>
</cp:coreProperties>
</file>