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Lst>
  <p:notesMasterIdLst>
    <p:notesMasterId r:id="rId21"/>
  </p:notesMasterIdLst>
  <p:handoutMasterIdLst>
    <p:handoutMasterId r:id="rId22"/>
  </p:handoutMasterIdLst>
  <p:sldIdLst>
    <p:sldId id="766" r:id="rId12"/>
    <p:sldId id="804" r:id="rId13"/>
    <p:sldId id="812" r:id="rId14"/>
    <p:sldId id="816" r:id="rId15"/>
    <p:sldId id="805" r:id="rId16"/>
    <p:sldId id="806" r:id="rId17"/>
    <p:sldId id="818" r:id="rId18"/>
    <p:sldId id="807" r:id="rId19"/>
    <p:sldId id="815" r:id="rId20"/>
  </p:sldIdLst>
  <p:sldSz cx="9144000" cy="6858000" type="screen4x3"/>
  <p:notesSz cx="6735763" cy="9866313"/>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74"/>
    <a:srgbClr val="FFFFFF"/>
    <a:srgbClr val="263A48"/>
    <a:srgbClr val="42557F"/>
    <a:srgbClr val="014C6D"/>
    <a:srgbClr val="EA7125"/>
    <a:srgbClr val="6E84B4"/>
    <a:srgbClr val="4147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620" autoAdjust="0"/>
    <p:restoredTop sz="88034" autoAdjust="0"/>
  </p:normalViewPr>
  <p:slideViewPr>
    <p:cSldViewPr snapToGrid="0">
      <p:cViewPr varScale="1">
        <p:scale>
          <a:sx n="64" d="100"/>
          <a:sy n="64" d="100"/>
        </p:scale>
        <p:origin x="15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964"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19441" cy="491968"/>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1"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3816325"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algn="r" defTabSz="915749">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19441" cy="491968"/>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816325" y="0"/>
            <a:ext cx="2919441" cy="491968"/>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lvl1pPr algn="r" defTabSz="915749">
              <a:defRPr sz="1200" b="0" dirty="0">
                <a:latin typeface="Times New Roman" pitchFamily="18" charset="0"/>
                <a:ea typeface="+mn-ea"/>
                <a:cs typeface="Times New Roman" pitchFamily="18" charset="0"/>
              </a:defRPr>
            </a:lvl1pPr>
          </a:lstStyle>
          <a:p>
            <a:pPr>
              <a:defRPr/>
            </a:pPr>
            <a:endParaRPr lang="en-US" dirty="0"/>
          </a:p>
        </p:txBody>
      </p:sp>
      <p:sp>
        <p:nvSpPr>
          <p:cNvPr id="5125" name="Rectangle 5"/>
          <p:cNvSpPr>
            <a:spLocks noGrp="1" noChangeArrowheads="1"/>
          </p:cNvSpPr>
          <p:nvPr>
            <p:ph type="body" sz="quarter" idx="3"/>
          </p:nvPr>
        </p:nvSpPr>
        <p:spPr bwMode="auto">
          <a:xfrm>
            <a:off x="896883" y="4687174"/>
            <a:ext cx="4942000" cy="4439505"/>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816325"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algn="r" defTabSz="915749">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a:t>
            </a:fld>
            <a:endParaRPr lang="en-US" dirty="0"/>
          </a:p>
        </p:txBody>
      </p:sp>
    </p:spTree>
    <p:extLst>
      <p:ext uri="{BB962C8B-B14F-4D97-AF65-F5344CB8AC3E}">
        <p14:creationId xmlns:p14="http://schemas.microsoft.com/office/powerpoint/2010/main" val="70395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a:t>
            </a:fld>
            <a:endParaRPr lang="en-US" dirty="0"/>
          </a:p>
        </p:txBody>
      </p:sp>
    </p:spTree>
    <p:extLst>
      <p:ext uri="{BB962C8B-B14F-4D97-AF65-F5344CB8AC3E}">
        <p14:creationId xmlns:p14="http://schemas.microsoft.com/office/powerpoint/2010/main" val="422159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800" dirty="0"/>
              <a:t>- It </a:t>
            </a:r>
            <a:r>
              <a:rPr lang="en-GB" sz="1800" dirty="0"/>
              <a:t>uses mobile technology to replace existing paper based processes and thereby provide traceability to the field level, communicate with farmers, increase management information and transparency, document compliance with any food and sustainability standards (GLOBALG.A.P., </a:t>
            </a:r>
            <a:r>
              <a:rPr lang="en-GB" sz="1800" dirty="0" err="1"/>
              <a:t>FairTrade</a:t>
            </a:r>
            <a:r>
              <a:rPr lang="en-GB" sz="1800" dirty="0"/>
              <a:t>, Rainforest Alliance, Organic) and simplify audits </a:t>
            </a:r>
          </a:p>
          <a:p>
            <a:r>
              <a:rPr lang="en-GB" sz="1800" dirty="0">
                <a:cs typeface="Arial"/>
              </a:rPr>
              <a:t>-</a:t>
            </a:r>
            <a:r>
              <a:rPr lang="en-US" sz="1800" dirty="0">
                <a:cs typeface="Arial"/>
              </a:rPr>
              <a:t>around 35 External Clients –</a:t>
            </a:r>
            <a:r>
              <a:rPr lang="en-US" dirty="0">
                <a:cs typeface="Arial"/>
              </a:rPr>
              <a:t> Guatemala, Kenya, Tanzania, Mozambique, Malawi, Ghana, Nigeria, South Africa, Thailand, Vietnam, Myanmar, Guatemala, </a:t>
            </a:r>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4</a:t>
            </a:fld>
            <a:endParaRPr lang="en-US" dirty="0"/>
          </a:p>
        </p:txBody>
      </p:sp>
    </p:spTree>
    <p:extLst>
      <p:ext uri="{BB962C8B-B14F-4D97-AF65-F5344CB8AC3E}">
        <p14:creationId xmlns:p14="http://schemas.microsoft.com/office/powerpoint/2010/main" val="263426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83CAD651-5B82-CA4B-92F3-2193267017FA}" type="slidenum">
              <a:rPr lang="it-IT"/>
              <a:pPr>
                <a:defRPr/>
              </a:pPr>
              <a:t>5</a:t>
            </a:fld>
            <a:endParaRPr lang="it-IT"/>
          </a:p>
        </p:txBody>
      </p:sp>
      <p:sp>
        <p:nvSpPr>
          <p:cNvPr id="46081" name="Text Box 1"/>
          <p:cNvSpPr txBox="1">
            <a:spLocks noGrp="1" noRot="1" noChangeAspect="1" noChangeArrowheads="1"/>
          </p:cNvSpPr>
          <p:nvPr>
            <p:ph type="sldImg"/>
          </p:nvPr>
        </p:nvSpPr>
        <p:spPr>
          <a:xfrm>
            <a:off x="796925" y="863600"/>
            <a:ext cx="5668963" cy="42529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a:xfrm>
            <a:off x="726048" y="5389743"/>
            <a:ext cx="5811426" cy="5106693"/>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r>
              <a:rPr lang="en-GB" dirty="0"/>
              <a:t>This combination of technology is used to replace paper based processes associated with farmer information management, the growing process, standards certification, harvesting, procurement, traceability and supply chain management. The system includes a number of dashboards to display information about farmers (see below), harvest crops and production targets. These dashboards are used by staff based in the office to manage the scheme in real time.</a:t>
            </a:r>
            <a:endParaRPr lang="en-AU" dirty="0">
              <a:cs typeface="+mn-cs"/>
            </a:endParaRPr>
          </a:p>
        </p:txBody>
      </p:sp>
    </p:spTree>
    <p:extLst>
      <p:ext uri="{BB962C8B-B14F-4D97-AF65-F5344CB8AC3E}">
        <p14:creationId xmlns:p14="http://schemas.microsoft.com/office/powerpoint/2010/main" val="293005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This combination of technology is used to replace paper based processes associated with farmer information management, the growing process, standards certification, harvesting, procurement, traceability and supply chain management. The system includes a number of dashboards to display information about farmers (see below), harvest crops and production targets. These dashboards are used by staff based in the office to manage the scheme in real time.</a:t>
            </a:r>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6</a:t>
            </a:fld>
            <a:endParaRPr lang="en-US" dirty="0"/>
          </a:p>
        </p:txBody>
      </p:sp>
    </p:spTree>
    <p:extLst>
      <p:ext uri="{BB962C8B-B14F-4D97-AF65-F5344CB8AC3E}">
        <p14:creationId xmlns:p14="http://schemas.microsoft.com/office/powerpoint/2010/main" val="428349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27075"/>
            <a:ext cx="4852987" cy="364013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35DE5-2C34-E045-849A-5B2DD8F7CDD7}" type="slidenum">
              <a:rPr lang="en-US" smtClean="0"/>
              <a:pPr/>
              <a:t>7</a:t>
            </a:fld>
            <a:endParaRPr lang="en-US"/>
          </a:p>
        </p:txBody>
      </p:sp>
    </p:spTree>
    <p:extLst>
      <p:ext uri="{BB962C8B-B14F-4D97-AF65-F5344CB8AC3E}">
        <p14:creationId xmlns:p14="http://schemas.microsoft.com/office/powerpoint/2010/main" val="128036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790575"/>
            <a:ext cx="5264150" cy="3949700"/>
          </a:xfrm>
          <a:prstGeom prst="rect">
            <a:avLst/>
          </a:prstGeom>
        </p:spPr>
      </p:sp>
      <p:sp>
        <p:nvSpPr>
          <p:cNvPr id="3" name="Notes Placeholder 2"/>
          <p:cNvSpPr>
            <a:spLocks noGrp="1"/>
          </p:cNvSpPr>
          <p:nvPr>
            <p:ph type="body" idx="1"/>
          </p:nvPr>
        </p:nvSpPr>
        <p:spPr/>
        <p:txBody>
          <a:bodyPr/>
          <a:lstStyle/>
          <a:p>
            <a:endParaRPr lang="en-US">
              <a:latin typeface="+mn-lt"/>
              <a:ea typeface="+mn-ea"/>
              <a:cs typeface="+mn-cs"/>
            </a:endParaRPr>
          </a:p>
        </p:txBody>
      </p:sp>
      <p:sp>
        <p:nvSpPr>
          <p:cNvPr id="4" name="Slide Number Placeholder 3"/>
          <p:cNvSpPr>
            <a:spLocks noGrp="1"/>
          </p:cNvSpPr>
          <p:nvPr>
            <p:ph type="sldNum" sz="quarter" idx="10"/>
          </p:nvPr>
        </p:nvSpPr>
        <p:spPr/>
        <p:txBody>
          <a:bodyPr/>
          <a:lstStyle/>
          <a:p>
            <a:fld id="{706B5ACB-54A5-694A-8264-E02EC7F57FF9}" type="slidenum">
              <a:rPr lang="en-US"/>
              <a:t>8</a:t>
            </a:fld>
            <a:endParaRPr lang="en-US"/>
          </a:p>
        </p:txBody>
      </p:sp>
    </p:spTree>
    <p:extLst>
      <p:ext uri="{BB962C8B-B14F-4D97-AF65-F5344CB8AC3E}">
        <p14:creationId xmlns:p14="http://schemas.microsoft.com/office/powerpoint/2010/main" val="126103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9</a:t>
            </a:fld>
            <a:endParaRPr lang="en-US" dirty="0"/>
          </a:p>
        </p:txBody>
      </p:sp>
    </p:spTree>
    <p:extLst>
      <p:ext uri="{BB962C8B-B14F-4D97-AF65-F5344CB8AC3E}">
        <p14:creationId xmlns:p14="http://schemas.microsoft.com/office/powerpoint/2010/main" val="1575382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10" name="Picture 10"/>
          <p:cNvPicPr>
            <a:picLocks noChangeAspect="1"/>
          </p:cNvPicPr>
          <p:nvPr/>
        </p:nvPicPr>
        <p:blipFill>
          <a:blip r:embed="rId5" cstate="email">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15025" y="6216841"/>
            <a:ext cx="2551112" cy="306387"/>
          </a:xfrm>
        </p:spPr>
        <p:txBody>
          <a:bodyPr rIns="0"/>
          <a:lstStyle>
            <a:lvl1pPr algn="r">
              <a:defRPr b="0" i="0" smtClean="0">
                <a:solidFill>
                  <a:schemeClr val="tx1"/>
                </a:solidFill>
                <a:latin typeface="Arial"/>
                <a:cs typeface="Arial"/>
              </a:defRPr>
            </a:lvl1pPr>
          </a:lstStyle>
          <a:p>
            <a:pPr>
              <a:defRPr/>
            </a:pPr>
            <a:fld id="{64FB8F59-5282-4F58-A86A-EF28BB6EECF8}" type="datetime4">
              <a:rPr lang="en-US" smtClean="0"/>
              <a:t>August 16, 2016</a:t>
            </a:fld>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dirty="0"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dirty="0" smtClean="0"/>
              <a:t>Second level</a:t>
            </a:r>
          </a:p>
        </p:txBody>
      </p:sp>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395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93710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69160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146853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568028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smtClean="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smtClean="0"/>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smtClean="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607256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smtClean="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194545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84EADA7D-05BE-41BE-8F85-20D950BAB715}" type="datetime4">
              <a:rPr lang="en-US" smtClean="0"/>
              <a:t>August 16, 2016</a:t>
            </a:fld>
            <a:endParaRPr lang="en-US" dirty="0"/>
          </a:p>
        </p:txBody>
      </p:sp>
      <p:sp>
        <p:nvSpPr>
          <p:cNvPr id="66" name="Footer Placeholder 1"/>
          <p:cNvSpPr>
            <a:spLocks noGrp="1"/>
          </p:cNvSpPr>
          <p:nvPr>
            <p:ph type="ftr" sz="quarter" idx="16"/>
          </p:nvPr>
        </p:nvSpPr>
        <p:spPr>
          <a:xfrm>
            <a:off x="1439863" y="6416675"/>
            <a:ext cx="7064375" cy="301625"/>
          </a:xfrm>
          <a:prstGeom prst="rect">
            <a:avLst/>
          </a:prstGeom>
        </p:spPr>
        <p:txBody>
          <a:bodyPr rIns="0" anchor="t" anchorCtr="0"/>
          <a:lstStyle>
            <a:lvl1pPr>
              <a:defRPr b="0" dirty="0" smtClean="0"/>
            </a:lvl1pPr>
          </a:lstStyle>
          <a:p>
            <a:pPr>
              <a:defRPr/>
            </a:pPr>
            <a:endParaRPr lang="en-US" dirty="0"/>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96006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7249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28868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66160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62" name="Picture 61"/>
          <p:cNvPicPr>
            <a:picLocks noChangeAspect="1"/>
          </p:cNvPicPr>
          <p:nvPr/>
        </p:nvPicPr>
        <p:blipFill>
          <a:blip r:embed="rId2"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319001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grpSp>
        <p:nvGrpSpPr>
          <p:cNvPr id="66" name="Group 65"/>
          <p:cNvGrpSpPr>
            <a:grpSpLocks/>
          </p:cNvGrpSpPr>
          <p:nvPr/>
        </p:nvGrpSpPr>
        <p:grpSpPr bwMode="auto">
          <a:xfrm>
            <a:off x="6843713" y="6342063"/>
            <a:ext cx="1773237" cy="352425"/>
            <a:chOff x="490511" y="4563533"/>
            <a:chExt cx="5191655" cy="1030111"/>
          </a:xfrm>
        </p:grpSpPr>
        <p:pic>
          <p:nvPicPr>
            <p:cNvPr id="67" name="Picture 66"/>
            <p:cNvPicPr>
              <a:picLocks noChangeAspect="1"/>
            </p:cNvPicPr>
            <p:nvPr/>
          </p:nvPicPr>
          <p:blipFill>
            <a:blip r:embed="rId5" cstate="email">
              <a:extLst>
                <a:ext uri="{28A0092B-C50C-407E-A947-70E740481C1C}">
                  <a14:useLocalDpi xmlns:a14="http://schemas.microsoft.com/office/drawing/2010/main" val="0"/>
                </a:ext>
              </a:extLst>
            </a:blip>
            <a:srcRect l="19470"/>
            <a:stretch>
              <a:fillRect/>
            </a:stretch>
          </p:blipFill>
          <p:spPr bwMode="auto">
            <a:xfrm>
              <a:off x="1524000" y="4571932"/>
              <a:ext cx="4158166" cy="101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NEW-WHITE-GRADIENT-GLOBES.png"/>
            <p:cNvPicPr>
              <a:picLocks noChangeAspect="1"/>
            </p:cNvPicPr>
            <p:nvPr/>
          </p:nvPicPr>
          <p:blipFill>
            <a:blip r:embed="rId6" cstate="email">
              <a:extLst>
                <a:ext uri="{28A0092B-C50C-407E-A947-70E740481C1C}">
                  <a14:useLocalDpi xmlns:a14="http://schemas.microsoft.com/office/drawing/2010/main" val="0"/>
                </a:ext>
              </a:extLst>
            </a:blip>
            <a:srcRect b="2667"/>
            <a:stretch>
              <a:fillRect/>
            </a:stretch>
          </p:blipFill>
          <p:spPr bwMode="auto">
            <a:xfrm>
              <a:off x="490511" y="4563533"/>
              <a:ext cx="1079501" cy="10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17891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grpSp>
        <p:nvGrpSpPr>
          <p:cNvPr id="66" name="Group 65"/>
          <p:cNvGrpSpPr>
            <a:grpSpLocks/>
          </p:cNvGrpSpPr>
          <p:nvPr/>
        </p:nvGrpSpPr>
        <p:grpSpPr bwMode="auto">
          <a:xfrm>
            <a:off x="6843713" y="6342063"/>
            <a:ext cx="1773237" cy="352425"/>
            <a:chOff x="490511" y="4563533"/>
            <a:chExt cx="5191655" cy="1030111"/>
          </a:xfrm>
        </p:grpSpPr>
        <p:pic>
          <p:nvPicPr>
            <p:cNvPr id="67" name="Picture 66"/>
            <p:cNvPicPr>
              <a:picLocks noChangeAspect="1"/>
            </p:cNvPicPr>
            <p:nvPr/>
          </p:nvPicPr>
          <p:blipFill>
            <a:blip r:embed="rId5" cstate="email">
              <a:extLst>
                <a:ext uri="{28A0092B-C50C-407E-A947-70E740481C1C}">
                  <a14:useLocalDpi xmlns:a14="http://schemas.microsoft.com/office/drawing/2010/main" val="0"/>
                </a:ext>
              </a:extLst>
            </a:blip>
            <a:srcRect l="19470"/>
            <a:stretch>
              <a:fillRect/>
            </a:stretch>
          </p:blipFill>
          <p:spPr bwMode="auto">
            <a:xfrm>
              <a:off x="1524000" y="4571932"/>
              <a:ext cx="4158166" cy="101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NEW-WHITE-GRADIENT-GLOBES.png"/>
            <p:cNvPicPr>
              <a:picLocks noChangeAspect="1"/>
            </p:cNvPicPr>
            <p:nvPr/>
          </p:nvPicPr>
          <p:blipFill>
            <a:blip r:embed="rId6" cstate="email">
              <a:extLst>
                <a:ext uri="{28A0092B-C50C-407E-A947-70E740481C1C}">
                  <a14:useLocalDpi xmlns:a14="http://schemas.microsoft.com/office/drawing/2010/main" val="0"/>
                </a:ext>
              </a:extLst>
            </a:blip>
            <a:srcRect b="2667"/>
            <a:stretch>
              <a:fillRect/>
            </a:stretch>
          </p:blipFill>
          <p:spPr bwMode="auto">
            <a:xfrm>
              <a:off x="490511" y="4563533"/>
              <a:ext cx="1079501" cy="10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10" name="Picture 10"/>
          <p:cNvPicPr>
            <a:picLocks noChangeAspect="1"/>
          </p:cNvPicPr>
          <p:nvPr/>
        </p:nvPicPr>
        <p:blipFill>
          <a:blip r:embed="rId5" cstate="email">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0D299665-B7B4-4127-B94E-2232EC8FD976}" type="datetime4">
              <a:rPr lang="en-US" smtClean="0"/>
              <a:t>August 16, 2016</a:t>
            </a:fld>
            <a:endParaRPr lang="en-US" dirty="0"/>
          </a:p>
        </p:txBody>
      </p:sp>
      <p:sp>
        <p:nvSpPr>
          <p:cNvPr id="72" name="Footer Placeholder 1"/>
          <p:cNvSpPr>
            <a:spLocks noGrp="1"/>
          </p:cNvSpPr>
          <p:nvPr>
            <p:ph type="ftr" sz="quarter" idx="16"/>
          </p:nvPr>
        </p:nvSpPr>
        <p:spPr>
          <a:xfrm>
            <a:off x="1439863" y="6416675"/>
            <a:ext cx="7064375" cy="301625"/>
          </a:xfrm>
          <a:prstGeom prst="rect">
            <a:avLst/>
          </a:prstGeom>
        </p:spPr>
        <p:txBody>
          <a:bodyPr rIns="0" anchor="t" anchorCtr="0"/>
          <a:lstStyle>
            <a:lvl1pPr>
              <a:defRPr b="0" smtClean="0"/>
            </a:lvl1pPr>
          </a:lstStyle>
          <a:p>
            <a:pPr>
              <a:defRPr/>
            </a:pP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875213" y="6400800"/>
            <a:ext cx="1566862"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DC32D2-F223-40FD-A675-F6B2DEDDE960}" type="slidenum">
              <a:rPr lang="en-US"/>
              <a:pPr>
                <a:defRPr/>
              </a:pPr>
              <a:t>‹#›</a:t>
            </a:fld>
            <a:endParaRPr lang="en-US" dirty="0"/>
          </a:p>
        </p:txBody>
      </p:sp>
    </p:spTree>
    <p:extLst>
      <p:ext uri="{BB962C8B-B14F-4D97-AF65-F5344CB8AC3E}">
        <p14:creationId xmlns:p14="http://schemas.microsoft.com/office/powerpoint/2010/main" val="414145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4875213" y="6400800"/>
            <a:ext cx="1566862"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EB6203E-6C90-4FB0-885D-B3AB0B3B3335}" type="slidenum">
              <a:rPr lang="en-US"/>
              <a:pPr>
                <a:defRPr/>
              </a:pPr>
              <a:t>‹#›</a:t>
            </a:fld>
            <a:endParaRPr lang="en-US" dirty="0"/>
          </a:p>
        </p:txBody>
      </p:sp>
    </p:spTree>
    <p:extLst>
      <p:ext uri="{BB962C8B-B14F-4D97-AF65-F5344CB8AC3E}">
        <p14:creationId xmlns:p14="http://schemas.microsoft.com/office/powerpoint/2010/main" val="30793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Tree>
    <p:extLst>
      <p:ext uri="{BB962C8B-B14F-4D97-AF65-F5344CB8AC3E}">
        <p14:creationId xmlns:p14="http://schemas.microsoft.com/office/powerpoint/2010/main" val="286464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3912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9.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2"/>
          </p:nvPr>
        </p:nvSpPr>
        <p:spPr>
          <a:xfrm>
            <a:off x="684213" y="6338507"/>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8465B262-479E-4867-9346-4F01A4CF04A2}" type="datetime4">
              <a:rPr lang="en-US" smtClean="0"/>
              <a:t>August 16, 2016</a:t>
            </a:fld>
            <a:endParaRPr lang="en-US" dirty="0"/>
          </a:p>
        </p:txBody>
      </p:sp>
      <p:sp>
        <p:nvSpPr>
          <p:cNvPr id="2" name="Slide Number Placeholder 1"/>
          <p:cNvSpPr>
            <a:spLocks noGrp="1"/>
          </p:cNvSpPr>
          <p:nvPr>
            <p:ph type="sldNum" sz="quarter" idx="4"/>
          </p:nvPr>
        </p:nvSpPr>
        <p:spPr>
          <a:xfrm>
            <a:off x="6324600" y="63380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90216-26B8-45FF-AF1F-465667B18AD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54" r:id="rId4"/>
    <p:sldLayoutId id="2147485355" r:id="rId5"/>
    <p:sldLayoutId id="2147485356" r:id="rId6"/>
  </p:sldLayoutIdLst>
  <p:timing>
    <p:tnLst>
      <p:par>
        <p:cTn id="1" dur="indefinite" restart="never" nodeType="tmRoot"/>
      </p:par>
    </p:tnLst>
  </p:timing>
  <p:hf hdr="0" dt="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0249" name="Picture 10"/>
          <p:cNvPicPr>
            <a:picLocks noChangeAspect="1"/>
          </p:cNvPicPr>
          <p:nvPr/>
        </p:nvPicPr>
        <p:blipFill>
          <a:blip r:embed="rId3"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timing>
    <p:tnLst>
      <p:par>
        <p:cTn id="1" dur="indefinite" restart="never" nodeType="tmRoot"/>
      </p:par>
    </p:tnLst>
  </p:timing>
  <p:hf hdr="0" dt="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2057" name="Picture 10"/>
          <p:cNvPicPr>
            <a:picLocks noChangeAspect="1"/>
          </p:cNvPicPr>
          <p:nvPr/>
        </p:nvPicPr>
        <p:blipFill>
          <a:blip r:embed="rId3"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4" r:id="rId1"/>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45" r:id="rId1"/>
    <p:sldLayoutId id="2147485346"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4105"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5129"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6153"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7177" name="Picture 10"/>
          <p:cNvPicPr>
            <a:picLocks noChangeAspect="1"/>
          </p:cNvPicPr>
          <p:nvPr/>
        </p:nvPicPr>
        <p:blipFill>
          <a:blip r:embed="rId3"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7" r:id="rId1"/>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8201"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9225" name="Picture 10"/>
          <p:cNvPicPr>
            <a:picLocks noChangeAspect="1"/>
          </p:cNvPicPr>
          <p:nvPr/>
        </p:nvPicPr>
        <p:blipFill>
          <a:blip r:embed="rId6"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12623" y="1189789"/>
            <a:ext cx="6971806" cy="1769721"/>
          </a:xfrm>
        </p:spPr>
        <p:txBody>
          <a:bodyPr>
            <a:normAutofit/>
          </a:bodyPr>
          <a:lstStyle/>
          <a:p>
            <a:pPr>
              <a:spcAft>
                <a:spcPts val="600"/>
              </a:spcAft>
            </a:pPr>
            <a:r>
              <a:rPr lang="en-US" sz="2800" dirty="0" smtClean="0">
                <a:solidFill>
                  <a:schemeClr val="accent1">
                    <a:lumMod val="50000"/>
                  </a:schemeClr>
                </a:solidFill>
                <a:latin typeface="Century Gothic" pitchFamily="34" charset="0"/>
                <a:cs typeface="Times New Roman" pitchFamily="18" charset="0"/>
              </a:rPr>
              <a:t>Digitizing Agriculture</a:t>
            </a:r>
            <a:br>
              <a:rPr lang="en-US" sz="2800" dirty="0" smtClean="0">
                <a:solidFill>
                  <a:schemeClr val="accent1">
                    <a:lumMod val="50000"/>
                  </a:schemeClr>
                </a:solidFill>
                <a:latin typeface="Century Gothic" pitchFamily="34" charset="0"/>
                <a:cs typeface="Times New Roman" pitchFamily="18" charset="0"/>
              </a:rPr>
            </a:br>
            <a:r>
              <a:rPr lang="en-US" sz="2800" dirty="0" smtClean="0">
                <a:solidFill>
                  <a:schemeClr val="accent1">
                    <a:lumMod val="50000"/>
                  </a:schemeClr>
                </a:solidFill>
                <a:latin typeface="Century Gothic" pitchFamily="34" charset="0"/>
                <a:cs typeface="Times New Roman" pitchFamily="18" charset="0"/>
              </a:rPr>
              <a:t>Farm </a:t>
            </a:r>
            <a:r>
              <a:rPr lang="en-US" sz="2800" dirty="0">
                <a:solidFill>
                  <a:schemeClr val="accent1">
                    <a:lumMod val="50000"/>
                  </a:schemeClr>
                </a:solidFill>
                <a:latin typeface="Century Gothic" pitchFamily="34" charset="0"/>
                <a:cs typeface="Times New Roman" pitchFamily="18" charset="0"/>
              </a:rPr>
              <a:t>Force Digital Solution</a:t>
            </a:r>
            <a:endParaRPr lang="en-US" sz="2800" dirty="0"/>
          </a:p>
        </p:txBody>
      </p:sp>
      <p:sp>
        <p:nvSpPr>
          <p:cNvPr id="14" name="Text Placeholder 13"/>
          <p:cNvSpPr>
            <a:spLocks noGrp="1"/>
          </p:cNvSpPr>
          <p:nvPr>
            <p:ph type="body" sz="quarter" idx="14"/>
          </p:nvPr>
        </p:nvSpPr>
        <p:spPr>
          <a:xfrm>
            <a:off x="5903975" y="4699001"/>
            <a:ext cx="2335099" cy="1555495"/>
          </a:xfrm>
        </p:spPr>
        <p:txBody>
          <a:bodyPr/>
          <a:lstStyle/>
          <a:p>
            <a:r>
              <a:rPr lang="en-US" i="1">
                <a:solidFill>
                  <a:schemeClr val="accent1">
                    <a:lumMod val="50000"/>
                  </a:schemeClr>
                </a:solidFill>
                <a:latin typeface="Century Gothic" pitchFamily="34" charset="0"/>
                <a:cs typeface="Times New Roman" pitchFamily="18" charset="0"/>
              </a:rPr>
              <a:t/>
            </a:r>
            <a:br>
              <a:rPr lang="en-US" i="1">
                <a:solidFill>
                  <a:schemeClr val="accent1">
                    <a:lumMod val="50000"/>
                  </a:schemeClr>
                </a:solidFill>
                <a:latin typeface="Century Gothic" pitchFamily="34" charset="0"/>
                <a:cs typeface="Times New Roman" pitchFamily="18" charset="0"/>
              </a:rPr>
            </a:br>
            <a:r>
              <a:rPr lang="en-US" i="1" smtClean="0">
                <a:solidFill>
                  <a:schemeClr val="accent1">
                    <a:lumMod val="50000"/>
                  </a:schemeClr>
                </a:solidFill>
                <a:latin typeface="Century Gothic" pitchFamily="34" charset="0"/>
                <a:cs typeface="Times New Roman" pitchFamily="18" charset="0"/>
              </a:rPr>
              <a:t>July, </a:t>
            </a:r>
            <a:r>
              <a:rPr lang="en-US" i="1" dirty="0">
                <a:solidFill>
                  <a:schemeClr val="accent1">
                    <a:lumMod val="50000"/>
                  </a:schemeClr>
                </a:solidFill>
                <a:latin typeface="Century Gothic" pitchFamily="34" charset="0"/>
                <a:cs typeface="Times New Roman" pitchFamily="18" charset="0"/>
              </a:rPr>
              <a:t>2016</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EDC32D2-F223-40FD-A675-F6B2DEDDE960}" type="slidenum">
              <a:rPr lang="en-US" smtClean="0"/>
              <a:pPr>
                <a:defRPr/>
              </a:pPr>
              <a:t>2</a:t>
            </a:fld>
            <a:endParaRPr lang="en-US" dirty="0"/>
          </a:p>
        </p:txBody>
      </p:sp>
      <p:grpSp>
        <p:nvGrpSpPr>
          <p:cNvPr id="5" name="Group 4"/>
          <p:cNvGrpSpPr/>
          <p:nvPr/>
        </p:nvGrpSpPr>
        <p:grpSpPr>
          <a:xfrm>
            <a:off x="218701" y="800573"/>
            <a:ext cx="8682910" cy="4042986"/>
            <a:chOff x="909734" y="2360689"/>
            <a:chExt cx="4729283" cy="3087072"/>
          </a:xfrm>
        </p:grpSpPr>
        <p:grpSp>
          <p:nvGrpSpPr>
            <p:cNvPr id="7" name="Group 6"/>
            <p:cNvGrpSpPr/>
            <p:nvPr/>
          </p:nvGrpSpPr>
          <p:grpSpPr>
            <a:xfrm>
              <a:off x="925104" y="2360689"/>
              <a:ext cx="4713913" cy="367203"/>
              <a:chOff x="925104" y="2360689"/>
              <a:chExt cx="4713913" cy="367203"/>
            </a:xfrm>
          </p:grpSpPr>
          <p:sp>
            <p:nvSpPr>
              <p:cNvPr id="26" name="AutoShape 4"/>
              <p:cNvSpPr>
                <a:spLocks noChangeArrowheads="1"/>
              </p:cNvSpPr>
              <p:nvPr/>
            </p:nvSpPr>
            <p:spPr bwMode="auto">
              <a:xfrm>
                <a:off x="925104" y="2368837"/>
                <a:ext cx="2307271" cy="359055"/>
              </a:xfrm>
              <a:prstGeom prst="chevron">
                <a:avLst>
                  <a:gd name="adj" fmla="val 28334"/>
                </a:avLst>
              </a:prstGeom>
              <a:solidFill>
                <a:srgbClr val="666666"/>
              </a:solidFill>
              <a:ln w="9525">
                <a:noFill/>
                <a:miter lim="800000"/>
                <a:headEnd/>
                <a:tailEnd/>
              </a:ln>
            </p:spPr>
            <p:txBody>
              <a:bodyPr lIns="0" tIns="38927" rIns="0" bIns="38927" anchor="ctr"/>
              <a:lstStyle/>
              <a:p>
                <a:pPr marL="88900" marR="0" lvl="0" indent="0" defTabSz="912813" eaLnBrk="0" fontAlgn="base" latinLnBrk="0" hangingPunct="0">
                  <a:lnSpc>
                    <a:spcPct val="90000"/>
                  </a:lnSpc>
                  <a:spcBef>
                    <a:spcPct val="0"/>
                  </a:spcBef>
                  <a:spcAft>
                    <a:spcPct val="0"/>
                  </a:spcAft>
                  <a:buClr>
                    <a:srgbClr val="990033"/>
                  </a:buClr>
                  <a:buSzTx/>
                  <a:buFont typeface="Wingdings" pitchFamily="2" charset="2"/>
                  <a:buNone/>
                  <a:tabLst/>
                  <a:defRPr/>
                </a:pPr>
                <a:r>
                  <a:rPr kumimoji="0" lang="de-DE" sz="1600" b="1" i="0" u="none" strike="noStrike" kern="0" cap="none" spc="0" normalizeH="0" baseline="0" noProof="0" dirty="0" smtClean="0">
                    <a:ln>
                      <a:noFill/>
                    </a:ln>
                    <a:solidFill>
                      <a:prstClr val="white"/>
                    </a:solidFill>
                    <a:effectLst/>
                    <a:uLnTx/>
                    <a:uFillTx/>
                    <a:latin typeface="Arial" charset="0"/>
                    <a:cs typeface="Arial" charset="0"/>
                  </a:rPr>
                  <a:t>AGRI EFFICIENCY </a:t>
                </a:r>
              </a:p>
            </p:txBody>
          </p:sp>
          <p:sp>
            <p:nvSpPr>
              <p:cNvPr id="27" name="AutoShape 7"/>
              <p:cNvSpPr>
                <a:spLocks noChangeArrowheads="1"/>
              </p:cNvSpPr>
              <p:nvPr/>
            </p:nvSpPr>
            <p:spPr bwMode="auto">
              <a:xfrm>
                <a:off x="3331744" y="2360689"/>
                <a:ext cx="2307273" cy="359055"/>
              </a:xfrm>
              <a:prstGeom prst="chevron">
                <a:avLst>
                  <a:gd name="adj" fmla="val 28334"/>
                </a:avLst>
              </a:prstGeom>
              <a:solidFill>
                <a:srgbClr val="00BBEE"/>
              </a:solidFill>
              <a:ln w="9525" algn="ctr">
                <a:noFill/>
                <a:miter lim="800000"/>
                <a:headEnd/>
                <a:tailEnd/>
              </a:ln>
            </p:spPr>
            <p:txBody>
              <a:bodyPr lIns="0" tIns="38927" rIns="0" bIns="38927" anchor="ctr"/>
              <a:lstStyle/>
              <a:p>
                <a:pPr marL="88900" defTabSz="912813" eaLnBrk="0" fontAlgn="base" hangingPunct="0">
                  <a:lnSpc>
                    <a:spcPct val="90000"/>
                  </a:lnSpc>
                  <a:spcBef>
                    <a:spcPct val="0"/>
                  </a:spcBef>
                  <a:spcAft>
                    <a:spcPct val="0"/>
                  </a:spcAft>
                  <a:buClr>
                    <a:srgbClr val="990033"/>
                  </a:buClr>
                  <a:buFont typeface="Wingdings" pitchFamily="2" charset="2"/>
                  <a:buNone/>
                </a:pPr>
                <a:r>
                  <a:rPr lang="de-DE" sz="1600" b="1" dirty="0" smtClean="0">
                    <a:solidFill>
                      <a:prstClr val="white"/>
                    </a:solidFill>
                    <a:latin typeface="Arial" charset="0"/>
                    <a:cs typeface="Arial" charset="0"/>
                  </a:rPr>
                  <a:t>FINANCIAL INCLUSION</a:t>
                </a:r>
                <a:endParaRPr lang="de-DE" sz="1600" b="1" dirty="0">
                  <a:solidFill>
                    <a:prstClr val="white"/>
                  </a:solidFill>
                  <a:latin typeface="Arial" charset="0"/>
                  <a:cs typeface="Arial" charset="0"/>
                </a:endParaRPr>
              </a:p>
            </p:txBody>
          </p:sp>
        </p:grpSp>
        <p:grpSp>
          <p:nvGrpSpPr>
            <p:cNvPr id="8" name="Group 7"/>
            <p:cNvGrpSpPr/>
            <p:nvPr/>
          </p:nvGrpSpPr>
          <p:grpSpPr>
            <a:xfrm>
              <a:off x="909734" y="2771978"/>
              <a:ext cx="4729283" cy="2675783"/>
              <a:chOff x="909734" y="2522209"/>
              <a:chExt cx="4729283" cy="2675783"/>
            </a:xfrm>
          </p:grpSpPr>
          <p:sp>
            <p:nvSpPr>
              <p:cNvPr id="21" name="Text Box 5"/>
              <p:cNvSpPr txBox="1">
                <a:spLocks noChangeArrowheads="1"/>
              </p:cNvSpPr>
              <p:nvPr/>
            </p:nvSpPr>
            <p:spPr bwMode="auto">
              <a:xfrm>
                <a:off x="909734" y="2522209"/>
                <a:ext cx="2307273" cy="2675782"/>
              </a:xfrm>
              <a:prstGeom prst="rect">
                <a:avLst/>
              </a:prstGeom>
              <a:solidFill>
                <a:srgbClr val="E4E7E7"/>
              </a:solidFill>
              <a:ln w="12700">
                <a:noFill/>
                <a:miter lim="800000"/>
                <a:headEnd/>
                <a:tailEnd/>
              </a:ln>
            </p:spPr>
            <p:txBody>
              <a:bodyPr lIns="72000" tIns="36000" rIns="36000" bIns="36000"/>
              <a:lstStyle/>
              <a:p>
                <a:pPr marL="342900" indent="-342900">
                  <a:lnSpc>
                    <a:spcPct val="150000"/>
                  </a:lnSpc>
                  <a:buFont typeface="+mj-lt"/>
                  <a:buAutoNum type="arabicPeriod"/>
                </a:pPr>
                <a:r>
                  <a:rPr lang="en-US" sz="1400" b="1" dirty="0" smtClean="0"/>
                  <a:t>Quality &amp; Traceability</a:t>
                </a:r>
              </a:p>
              <a:p>
                <a:pPr marL="628650" lvl="1" indent="-171450">
                  <a:lnSpc>
                    <a:spcPct val="150000"/>
                  </a:lnSpc>
                  <a:buFont typeface="Arial"/>
                  <a:buChar char="•"/>
                </a:pPr>
                <a:r>
                  <a:rPr lang="en-US" sz="1400" dirty="0" smtClean="0"/>
                  <a:t>Certification requirements</a:t>
                </a:r>
              </a:p>
              <a:p>
                <a:pPr marL="628650" lvl="1" indent="-171450">
                  <a:lnSpc>
                    <a:spcPct val="150000"/>
                  </a:lnSpc>
                  <a:buFont typeface="Arial"/>
                  <a:buChar char="•"/>
                </a:pPr>
                <a:r>
                  <a:rPr lang="en-US" sz="1400" dirty="0" smtClean="0"/>
                  <a:t>Maintaining and improving yields</a:t>
                </a:r>
                <a:endParaRPr lang="en-US" sz="1400" b="1" dirty="0" smtClean="0"/>
              </a:p>
              <a:p>
                <a:pPr marL="342900" indent="-342900">
                  <a:lnSpc>
                    <a:spcPct val="150000"/>
                  </a:lnSpc>
                  <a:buFont typeface="+mj-lt"/>
                  <a:buAutoNum type="arabicPeriod"/>
                </a:pPr>
                <a:r>
                  <a:rPr lang="en-US" sz="1400" b="1" dirty="0" smtClean="0"/>
                  <a:t>Information and Market Access</a:t>
                </a:r>
              </a:p>
              <a:p>
                <a:pPr marL="800100" lvl="1" indent="-342900">
                  <a:lnSpc>
                    <a:spcPct val="150000"/>
                  </a:lnSpc>
                  <a:buFont typeface="Arial"/>
                  <a:buChar char="•"/>
                </a:pPr>
                <a:r>
                  <a:rPr lang="en-US" sz="1400" dirty="0" smtClean="0"/>
                  <a:t>Extension services and best practices training to farmers</a:t>
                </a:r>
              </a:p>
              <a:p>
                <a:pPr marL="800100" lvl="1" indent="-342900">
                  <a:lnSpc>
                    <a:spcPct val="150000"/>
                  </a:lnSpc>
                  <a:buFont typeface="Arial"/>
                  <a:buChar char="•"/>
                </a:pPr>
                <a:r>
                  <a:rPr lang="en-US" sz="1400" dirty="0" smtClean="0"/>
                  <a:t>Communicating pricing information to farmers</a:t>
                </a:r>
              </a:p>
              <a:p>
                <a:pPr marL="342900" indent="-342900">
                  <a:lnSpc>
                    <a:spcPct val="150000"/>
                  </a:lnSpc>
                  <a:buFont typeface="+mj-lt"/>
                  <a:buAutoNum type="arabicPeriod"/>
                </a:pPr>
                <a:r>
                  <a:rPr lang="en-US" sz="1400" b="1" dirty="0" smtClean="0"/>
                  <a:t>Forecasting, Management and Sourcing</a:t>
                </a:r>
              </a:p>
              <a:p>
                <a:pPr marL="800100" lvl="1" indent="-342900">
                  <a:lnSpc>
                    <a:spcPct val="150000"/>
                  </a:lnSpc>
                  <a:buFont typeface="Arial"/>
                  <a:buChar char="•"/>
                </a:pPr>
                <a:r>
                  <a:rPr lang="en-US" sz="1400" dirty="0" smtClean="0"/>
                  <a:t>Being able to forecast for effective inventory planning</a:t>
                </a:r>
                <a:endParaRPr lang="en-US" sz="1400" b="1" dirty="0" smtClean="0"/>
              </a:p>
              <a:p>
                <a:pPr marL="171450" indent="-171450">
                  <a:lnSpc>
                    <a:spcPct val="150000"/>
                  </a:lnSpc>
                  <a:buFont typeface="Arial"/>
                  <a:buChar char="•"/>
                </a:pPr>
                <a:endParaRPr lang="en-US" sz="1000" dirty="0" smtClean="0"/>
              </a:p>
              <a:p>
                <a:pPr marL="171450" indent="-171450">
                  <a:lnSpc>
                    <a:spcPct val="150000"/>
                  </a:lnSpc>
                  <a:buFont typeface="Arial"/>
                  <a:buChar char="•"/>
                </a:pPr>
                <a:endParaRPr lang="en-US" sz="1000" dirty="0" smtClean="0"/>
              </a:p>
            </p:txBody>
          </p:sp>
          <p:sp>
            <p:nvSpPr>
              <p:cNvPr id="22" name="Text Box 8"/>
              <p:cNvSpPr txBox="1">
                <a:spLocks noChangeArrowheads="1"/>
              </p:cNvSpPr>
              <p:nvPr/>
            </p:nvSpPr>
            <p:spPr bwMode="auto">
              <a:xfrm>
                <a:off x="3331744" y="2522209"/>
                <a:ext cx="2307273" cy="2675783"/>
              </a:xfrm>
              <a:prstGeom prst="rect">
                <a:avLst/>
              </a:prstGeom>
              <a:solidFill>
                <a:srgbClr val="00BBEE"/>
              </a:solidFill>
              <a:ln w="12700" algn="ctr">
                <a:noFill/>
                <a:miter lim="800000"/>
                <a:headEnd/>
                <a:tailEnd/>
              </a:ln>
            </p:spPr>
            <p:txBody>
              <a:bodyPr lIns="72000" tIns="36000" rIns="36000" bIns="36000"/>
              <a:lstStyle/>
              <a:p>
                <a:pPr marL="171450" indent="-171450">
                  <a:lnSpc>
                    <a:spcPct val="150000"/>
                  </a:lnSpc>
                  <a:buFont typeface="Arial"/>
                  <a:buChar char="•"/>
                </a:pPr>
                <a:r>
                  <a:rPr lang="en-US" sz="1600" dirty="0" smtClean="0"/>
                  <a:t>Digitizing farmer information – easier KYC, document collection</a:t>
                </a:r>
              </a:p>
              <a:p>
                <a:pPr marL="171450" indent="-171450">
                  <a:lnSpc>
                    <a:spcPct val="150000"/>
                  </a:lnSpc>
                  <a:buFont typeface="Arial"/>
                  <a:buChar char="•"/>
                </a:pPr>
                <a:r>
                  <a:rPr lang="en-US" sz="1600" dirty="0" smtClean="0"/>
                  <a:t>Bank Accounts for farmers – electronic payments to farmers </a:t>
                </a:r>
              </a:p>
              <a:p>
                <a:pPr marL="171450" indent="-171450">
                  <a:lnSpc>
                    <a:spcPct val="150000"/>
                  </a:lnSpc>
                  <a:buFont typeface="Arial"/>
                  <a:buChar char="•"/>
                </a:pPr>
                <a:r>
                  <a:rPr lang="en-US" sz="1600" dirty="0" smtClean="0"/>
                  <a:t>Facilitating easier access to credit with better credit terms </a:t>
                </a:r>
              </a:p>
              <a:p>
                <a:pPr marL="171450" indent="-171450">
                  <a:lnSpc>
                    <a:spcPct val="150000"/>
                  </a:lnSpc>
                  <a:buFont typeface="Arial"/>
                  <a:buChar char="•"/>
                </a:pPr>
                <a:r>
                  <a:rPr lang="en-US" sz="1600" dirty="0" smtClean="0"/>
                  <a:t>Credit products better suited to farmers requirements </a:t>
                </a:r>
              </a:p>
              <a:p>
                <a:pPr marL="171450" indent="-171450">
                  <a:lnSpc>
                    <a:spcPct val="150000"/>
                  </a:lnSpc>
                  <a:buFont typeface="Arial"/>
                  <a:buChar char="•"/>
                </a:pPr>
                <a:endParaRPr lang="en-US" sz="1000" dirty="0"/>
              </a:p>
              <a:p>
                <a:pPr>
                  <a:lnSpc>
                    <a:spcPct val="150000"/>
                  </a:lnSpc>
                </a:pPr>
                <a:endParaRPr lang="en-US" sz="1000" b="1" dirty="0"/>
              </a:p>
              <a:p>
                <a:pPr marL="171450" indent="-171450" defTabSz="912813" eaLnBrk="0" fontAlgn="base" hangingPunct="0">
                  <a:lnSpc>
                    <a:spcPct val="95000"/>
                  </a:lnSpc>
                  <a:spcBef>
                    <a:spcPct val="20000"/>
                  </a:spcBef>
                  <a:spcAft>
                    <a:spcPct val="0"/>
                  </a:spcAft>
                  <a:buFont typeface="Arial" panose="020B0604020202020204" pitchFamily="34" charset="0"/>
                  <a:buChar char="•"/>
                </a:pPr>
                <a:endParaRPr lang="de-DE" sz="800" b="1" dirty="0">
                  <a:solidFill>
                    <a:prstClr val="white"/>
                  </a:solidFill>
                  <a:latin typeface="Arial" charset="0"/>
                  <a:cs typeface="Arial" charset="0"/>
                </a:endParaRPr>
              </a:p>
            </p:txBody>
          </p:sp>
        </p:grpSp>
      </p:grpSp>
      <p:sp>
        <p:nvSpPr>
          <p:cNvPr id="31" name="Title 1"/>
          <p:cNvSpPr>
            <a:spLocks noGrp="1"/>
          </p:cNvSpPr>
          <p:nvPr>
            <p:ph type="title"/>
          </p:nvPr>
        </p:nvSpPr>
        <p:spPr>
          <a:xfrm>
            <a:off x="0" y="189104"/>
            <a:ext cx="9144000" cy="563562"/>
          </a:xfrm>
        </p:spPr>
        <p:txBody>
          <a:bodyPr>
            <a:normAutofit/>
          </a:bodyPr>
          <a:lstStyle/>
          <a:p>
            <a:pPr algn="l"/>
            <a:r>
              <a:rPr lang="en-US" sz="2000" dirty="0" smtClean="0"/>
              <a:t>how Digitizing Agriculture can lead to Financial Inclusion </a:t>
            </a:r>
            <a:endParaRPr lang="en-US" sz="2000" dirty="0"/>
          </a:p>
        </p:txBody>
      </p:sp>
      <p:sp>
        <p:nvSpPr>
          <p:cNvPr id="13" name="Text Box 11"/>
          <p:cNvSpPr txBox="1">
            <a:spLocks noChangeArrowheads="1"/>
          </p:cNvSpPr>
          <p:nvPr/>
        </p:nvSpPr>
        <p:spPr bwMode="auto">
          <a:xfrm>
            <a:off x="239892" y="4938889"/>
            <a:ext cx="8678330" cy="1312330"/>
          </a:xfrm>
          <a:prstGeom prst="rect">
            <a:avLst/>
          </a:prstGeom>
          <a:solidFill>
            <a:srgbClr val="557799"/>
          </a:solidFill>
          <a:ln w="12700" algn="ctr">
            <a:noFill/>
            <a:miter lim="800000"/>
            <a:headEnd/>
            <a:tailEnd/>
          </a:ln>
        </p:spPr>
        <p:txBody>
          <a:bodyPr lIns="72000" tIns="36000" rIns="36000" bIns="36000" anchor="ctr"/>
          <a:lstStyle/>
          <a:p>
            <a:pPr marL="228600" indent="-228600" algn="ctr" defTabSz="912813" eaLnBrk="0" fontAlgn="base" hangingPunct="0">
              <a:lnSpc>
                <a:spcPct val="95000"/>
              </a:lnSpc>
              <a:spcBef>
                <a:spcPct val="20000"/>
              </a:spcBef>
              <a:spcAft>
                <a:spcPct val="0"/>
              </a:spcAft>
              <a:buFont typeface="+mj-lt"/>
              <a:buAutoNum type="arabicPeriod"/>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900" dirty="0" smtClean="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r>
              <a:rPr lang="en-US" sz="1600" b="1" dirty="0" smtClean="0">
                <a:solidFill>
                  <a:srgbClr val="E0E0E0"/>
                </a:solidFill>
                <a:latin typeface="Arial" charset="0"/>
                <a:cs typeface="Arial" charset="0"/>
              </a:rPr>
              <a:t>TECHNOLOGY SOLUTIONS</a:t>
            </a:r>
          </a:p>
          <a:p>
            <a:pPr marL="171450" indent="-171450" defTabSz="912813" eaLnBrk="0" fontAlgn="base" hangingPunct="0">
              <a:lnSpc>
                <a:spcPct val="95000"/>
              </a:lnSpc>
              <a:spcBef>
                <a:spcPct val="20000"/>
              </a:spcBef>
              <a:spcAft>
                <a:spcPct val="0"/>
              </a:spcAft>
              <a:buFontTx/>
              <a:buChar char="-"/>
            </a:pPr>
            <a:r>
              <a:rPr lang="en-US" sz="1400" b="1" dirty="0" smtClean="0">
                <a:latin typeface="Arial" charset="0"/>
                <a:cs typeface="Arial" charset="0"/>
              </a:rPr>
              <a:t>ERP Solutions </a:t>
            </a:r>
            <a:r>
              <a:rPr lang="en-US" sz="1400" dirty="0" smtClean="0">
                <a:latin typeface="Arial" charset="0"/>
                <a:cs typeface="Arial" charset="0"/>
              </a:rPr>
              <a:t>helping to maintain farmer profiles, their productivity, historical records &amp; more</a:t>
            </a:r>
          </a:p>
          <a:p>
            <a:pPr marL="171450" indent="-171450" defTabSz="912813" eaLnBrk="0" fontAlgn="base" hangingPunct="0">
              <a:lnSpc>
                <a:spcPct val="95000"/>
              </a:lnSpc>
              <a:spcBef>
                <a:spcPct val="20000"/>
              </a:spcBef>
              <a:spcAft>
                <a:spcPct val="0"/>
              </a:spcAft>
              <a:buFontTx/>
              <a:buChar char="-"/>
            </a:pPr>
            <a:r>
              <a:rPr lang="en-US" sz="1400" b="1" dirty="0" smtClean="0">
                <a:latin typeface="Arial" charset="0"/>
                <a:cs typeface="Arial" charset="0"/>
              </a:rPr>
              <a:t>Market information solutions </a:t>
            </a:r>
            <a:r>
              <a:rPr lang="en-US" sz="1400" dirty="0" smtClean="0">
                <a:latin typeface="Arial" charset="0"/>
                <a:cs typeface="Arial" charset="0"/>
              </a:rPr>
              <a:t>to send weather information, best practices &amp; more to farmers</a:t>
            </a:r>
          </a:p>
          <a:p>
            <a:pPr marL="171450" indent="-171450" defTabSz="912813" eaLnBrk="0" fontAlgn="base" hangingPunct="0">
              <a:lnSpc>
                <a:spcPct val="95000"/>
              </a:lnSpc>
              <a:spcBef>
                <a:spcPct val="20000"/>
              </a:spcBef>
              <a:spcAft>
                <a:spcPct val="0"/>
              </a:spcAft>
              <a:buFontTx/>
              <a:buChar char="-"/>
            </a:pPr>
            <a:r>
              <a:rPr lang="en-US" sz="1400" b="1" dirty="0" smtClean="0">
                <a:latin typeface="Arial" charset="0"/>
                <a:cs typeface="Arial" charset="0"/>
              </a:rPr>
              <a:t>Traceability Solutions </a:t>
            </a:r>
            <a:r>
              <a:rPr lang="en-US" sz="1400" dirty="0" smtClean="0">
                <a:latin typeface="Arial" charset="0"/>
                <a:cs typeface="Arial" charset="0"/>
              </a:rPr>
              <a:t>helping to develop traceability from farm to buyer </a:t>
            </a:r>
          </a:p>
          <a:p>
            <a:pPr marL="171450" indent="-171450" defTabSz="912813" eaLnBrk="0" fontAlgn="base" hangingPunct="0">
              <a:lnSpc>
                <a:spcPct val="95000"/>
              </a:lnSpc>
              <a:spcBef>
                <a:spcPct val="20000"/>
              </a:spcBef>
              <a:spcAft>
                <a:spcPct val="0"/>
              </a:spcAft>
              <a:buFontTx/>
              <a:buChar char="-"/>
            </a:pPr>
            <a:r>
              <a:rPr lang="en-US" sz="1400" b="1" dirty="0" smtClean="0">
                <a:latin typeface="Arial" charset="0"/>
                <a:cs typeface="Arial" charset="0"/>
              </a:rPr>
              <a:t>Bankability Solutions </a:t>
            </a:r>
            <a:r>
              <a:rPr lang="en-US" sz="1400" dirty="0" smtClean="0">
                <a:latin typeface="Arial" charset="0"/>
                <a:cs typeface="Arial" charset="0"/>
              </a:rPr>
              <a:t>which use farmer data to assign bankability scores to farmers  </a:t>
            </a:r>
          </a:p>
          <a:p>
            <a:pPr marL="171450" indent="-171450" defTabSz="912813" eaLnBrk="0" fontAlgn="base" hangingPunct="0">
              <a:lnSpc>
                <a:spcPct val="95000"/>
              </a:lnSpc>
              <a:spcBef>
                <a:spcPct val="20000"/>
              </a:spcBef>
              <a:spcAft>
                <a:spcPct val="0"/>
              </a:spcAft>
              <a:buFont typeface="Arial"/>
              <a:buChar char="•"/>
            </a:pPr>
            <a:endParaRPr lang="en-US" sz="1200" b="1" dirty="0" smtClean="0">
              <a:solidFill>
                <a:srgbClr val="E0E0E0"/>
              </a:solidFill>
              <a:latin typeface="Arial" charset="0"/>
              <a:cs typeface="Arial" charset="0"/>
            </a:endParaRPr>
          </a:p>
          <a:p>
            <a:pPr marL="171450" indent="-171450" algn="ctr" defTabSz="912813" eaLnBrk="0" fontAlgn="base" hangingPunct="0">
              <a:lnSpc>
                <a:spcPct val="95000"/>
              </a:lnSpc>
              <a:spcBef>
                <a:spcPct val="20000"/>
              </a:spcBef>
              <a:spcAft>
                <a:spcPct val="0"/>
              </a:spcAft>
              <a:buFont typeface="Arial"/>
              <a:buChar char="•"/>
            </a:pPr>
            <a:endParaRPr lang="en-US" sz="1200" b="1" dirty="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smtClean="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smtClean="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a:solidFill>
                <a:srgbClr val="E0E0E0"/>
              </a:solidFill>
              <a:latin typeface="Arial" charset="0"/>
              <a:cs typeface="Arial" charset="0"/>
            </a:endParaRPr>
          </a:p>
        </p:txBody>
      </p:sp>
    </p:spTree>
    <p:extLst>
      <p:ext uri="{BB962C8B-B14F-4D97-AF65-F5344CB8AC3E}">
        <p14:creationId xmlns:p14="http://schemas.microsoft.com/office/powerpoint/2010/main" val="2967531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1" y="476380"/>
            <a:ext cx="8355598" cy="442599"/>
          </a:xfrm>
        </p:spPr>
        <p:txBody>
          <a:bodyPr/>
          <a:lstStyle/>
          <a:p>
            <a:pPr algn="l"/>
            <a:r>
              <a:rPr lang="en-GB" sz="2000" dirty="0" smtClean="0"/>
              <a:t>Reviewing Farmers requirements</a:t>
            </a:r>
            <a:endParaRPr lang="en-GB" sz="2000" dirty="0"/>
          </a:p>
        </p:txBody>
      </p:sp>
      <p:grpSp>
        <p:nvGrpSpPr>
          <p:cNvPr id="3" name="Group 2"/>
          <p:cNvGrpSpPr/>
          <p:nvPr/>
        </p:nvGrpSpPr>
        <p:grpSpPr>
          <a:xfrm>
            <a:off x="434441" y="1278194"/>
            <a:ext cx="8525303" cy="4896464"/>
            <a:chOff x="434441" y="627471"/>
            <a:chExt cx="8525303" cy="3381774"/>
          </a:xfrm>
        </p:grpSpPr>
        <p:sp>
          <p:nvSpPr>
            <p:cNvPr id="29" name="Rectangle 28"/>
            <p:cNvSpPr/>
            <p:nvPr/>
          </p:nvSpPr>
          <p:spPr bwMode="auto">
            <a:xfrm>
              <a:off x="434441" y="627471"/>
              <a:ext cx="210179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smtClean="0">
                  <a:latin typeface="Century Gothic"/>
                  <a:cs typeface="Century Gothic"/>
                </a:rPr>
                <a:t>Quality &amp; Traceability</a:t>
              </a:r>
            </a:p>
            <a:p>
              <a:pPr algn="ctr"/>
              <a:endParaRPr lang="en-GB" sz="1600" dirty="0" smtClean="0">
                <a:solidFill>
                  <a:schemeClr val="lt1"/>
                </a:solidFill>
                <a:latin typeface="Century Gothic"/>
                <a:cs typeface="Century Gothic"/>
              </a:endParaRPr>
            </a:p>
          </p:txBody>
        </p:sp>
        <p:sp>
          <p:nvSpPr>
            <p:cNvPr id="47" name="Rectangle 46"/>
            <p:cNvSpPr/>
            <p:nvPr/>
          </p:nvSpPr>
          <p:spPr>
            <a:xfrm>
              <a:off x="434444" y="1322212"/>
              <a:ext cx="210179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n-GB" sz="1400" dirty="0">
                  <a:solidFill>
                    <a:schemeClr val="tx1"/>
                  </a:solidFill>
                  <a:latin typeface="Century Gothic"/>
                  <a:cs typeface="Century Gothic"/>
                </a:rPr>
                <a:t>Maintaining Certification requirements</a:t>
              </a:r>
            </a:p>
            <a:p>
              <a:pPr marL="228600" indent="-228600">
                <a:buFont typeface="+mj-lt"/>
                <a:buAutoNum type="arabicPeriod"/>
              </a:pPr>
              <a:r>
                <a:rPr lang="en-GB" sz="1400" dirty="0">
                  <a:solidFill>
                    <a:schemeClr val="tx1"/>
                  </a:solidFill>
                  <a:latin typeface="Century Gothic"/>
                  <a:cs typeface="Century Gothic"/>
                </a:rPr>
                <a:t>Judging </a:t>
              </a:r>
              <a:r>
                <a:rPr lang="en-GB" sz="1400" dirty="0" smtClean="0">
                  <a:solidFill>
                    <a:schemeClr val="tx1"/>
                  </a:solidFill>
                  <a:latin typeface="Century Gothic"/>
                  <a:cs typeface="Century Gothic"/>
                </a:rPr>
                <a:t>quality of output</a:t>
              </a:r>
              <a:endParaRPr lang="en-GB" sz="1400" dirty="0">
                <a:solidFill>
                  <a:schemeClr val="tx1"/>
                </a:solidFill>
                <a:latin typeface="Century Gothic"/>
                <a:cs typeface="Century Gothic"/>
              </a:endParaRPr>
            </a:p>
            <a:p>
              <a:pPr marL="228600" indent="-228600">
                <a:buFont typeface="+mj-lt"/>
                <a:buAutoNum type="arabicPeriod"/>
              </a:pPr>
              <a:r>
                <a:rPr lang="en-GB" sz="1400" dirty="0" smtClean="0">
                  <a:solidFill>
                    <a:schemeClr val="tx1"/>
                  </a:solidFill>
                  <a:latin typeface="Century Gothic"/>
                  <a:cs typeface="Century Gothic"/>
                </a:rPr>
                <a:t>Forecasting </a:t>
              </a:r>
              <a:r>
                <a:rPr lang="en-GB" sz="1400" dirty="0">
                  <a:solidFill>
                    <a:schemeClr val="tx1"/>
                  </a:solidFill>
                  <a:latin typeface="Century Gothic"/>
                  <a:cs typeface="Century Gothic"/>
                </a:rPr>
                <a:t>total output</a:t>
              </a:r>
            </a:p>
            <a:p>
              <a:pPr marL="228600" indent="-228600">
                <a:buFont typeface="+mj-lt"/>
                <a:buAutoNum type="arabicPeriod"/>
              </a:pPr>
              <a:r>
                <a:rPr lang="en-GB" sz="1400" dirty="0" smtClean="0">
                  <a:solidFill>
                    <a:schemeClr val="tx1"/>
                  </a:solidFill>
                  <a:latin typeface="Century Gothic"/>
                  <a:cs typeface="Century Gothic"/>
                </a:rPr>
                <a:t>Ensuring Traceability</a:t>
              </a:r>
            </a:p>
            <a:p>
              <a:pPr marL="228600" indent="-228600">
                <a:buFont typeface="+mj-lt"/>
                <a:buAutoNum type="arabicPeriod"/>
              </a:pPr>
              <a:r>
                <a:rPr lang="en-GB" sz="1400" dirty="0" smtClean="0">
                  <a:solidFill>
                    <a:schemeClr val="tx1"/>
                  </a:solidFill>
                  <a:latin typeface="Century Gothic"/>
                  <a:cs typeface="Century Gothic"/>
                </a:rPr>
                <a:t>Ensuring long term relationships with buyers</a:t>
              </a:r>
              <a:endParaRPr lang="en-GB" sz="1400" dirty="0">
                <a:solidFill>
                  <a:schemeClr val="tx1"/>
                </a:solidFill>
                <a:latin typeface="Century Gothic"/>
                <a:cs typeface="Century Gothic"/>
              </a:endParaRPr>
            </a:p>
          </p:txBody>
        </p:sp>
        <p:sp>
          <p:nvSpPr>
            <p:cNvPr id="30" name="Rectangle 29"/>
            <p:cNvSpPr/>
            <p:nvPr/>
          </p:nvSpPr>
          <p:spPr bwMode="auto">
            <a:xfrm>
              <a:off x="2648037" y="627471"/>
              <a:ext cx="202753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smtClean="0">
                  <a:latin typeface="Century Gothic"/>
                  <a:cs typeface="Century Gothic"/>
                </a:rPr>
                <a:t>Information &amp; Market Access</a:t>
              </a:r>
            </a:p>
            <a:p>
              <a:pPr algn="ctr"/>
              <a:endParaRPr lang="en-GB" sz="1100" dirty="0">
                <a:solidFill>
                  <a:schemeClr val="lt1"/>
                </a:solidFill>
                <a:latin typeface="Century Gothic"/>
                <a:cs typeface="Century Gothic"/>
              </a:endParaRPr>
            </a:p>
          </p:txBody>
        </p:sp>
        <p:sp>
          <p:nvSpPr>
            <p:cNvPr id="37" name="Rectangle 36"/>
            <p:cNvSpPr/>
            <p:nvPr/>
          </p:nvSpPr>
          <p:spPr>
            <a:xfrm>
              <a:off x="2648040" y="1322212"/>
              <a:ext cx="202753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GB" sz="1400" dirty="0" smtClean="0">
                  <a:solidFill>
                    <a:schemeClr val="tx1"/>
                  </a:solidFill>
                  <a:latin typeface="Century Gothic"/>
                  <a:cs typeface="Century Gothic"/>
                </a:rPr>
                <a:t>Getting timely and relevant information about the following</a:t>
              </a:r>
            </a:p>
            <a:p>
              <a:pPr marL="228600" indent="-228600">
                <a:buFont typeface="+mj-lt"/>
                <a:buAutoNum type="arabicPeriod"/>
              </a:pPr>
              <a:r>
                <a:rPr lang="en-GB" sz="1400" b="1" dirty="0" smtClean="0">
                  <a:solidFill>
                    <a:schemeClr val="tx1"/>
                  </a:solidFill>
                  <a:latin typeface="Century Gothic"/>
                  <a:cs typeface="Century Gothic"/>
                </a:rPr>
                <a:t>Advisory </a:t>
              </a:r>
              <a:r>
                <a:rPr lang="en-GB" sz="1400" dirty="0" smtClean="0">
                  <a:solidFill>
                    <a:schemeClr val="tx1"/>
                  </a:solidFill>
                  <a:latin typeface="Century Gothic"/>
                  <a:cs typeface="Century Gothic"/>
                </a:rPr>
                <a:t>for specific issues and crop diseases</a:t>
              </a:r>
              <a:endParaRPr lang="en-GB" sz="1400" dirty="0">
                <a:solidFill>
                  <a:schemeClr val="tx1"/>
                </a:solidFill>
                <a:latin typeface="Century Gothic"/>
                <a:cs typeface="Century Gothic"/>
              </a:endParaRPr>
            </a:p>
            <a:p>
              <a:pPr marL="228600" indent="-228600">
                <a:buFont typeface="+mj-lt"/>
                <a:buAutoNum type="arabicPeriod"/>
              </a:pPr>
              <a:r>
                <a:rPr lang="en-GB" sz="1400" b="1" dirty="0" smtClean="0">
                  <a:solidFill>
                    <a:schemeClr val="tx1"/>
                  </a:solidFill>
                  <a:latin typeface="Century Gothic"/>
                  <a:cs typeface="Century Gothic"/>
                </a:rPr>
                <a:t>Training </a:t>
              </a:r>
              <a:r>
                <a:rPr lang="en-GB" sz="1400" dirty="0" smtClean="0">
                  <a:solidFill>
                    <a:schemeClr val="tx1"/>
                  </a:solidFill>
                  <a:latin typeface="Century Gothic"/>
                  <a:cs typeface="Century Gothic"/>
                </a:rPr>
                <a:t>for best practices</a:t>
              </a:r>
            </a:p>
            <a:p>
              <a:pPr marL="228600" indent="-228600">
                <a:buFont typeface="+mj-lt"/>
                <a:buAutoNum type="arabicPeriod"/>
              </a:pPr>
              <a:r>
                <a:rPr lang="en-GB" sz="1400" b="1" dirty="0" smtClean="0">
                  <a:solidFill>
                    <a:schemeClr val="tx1"/>
                  </a:solidFill>
                  <a:latin typeface="Century Gothic"/>
                  <a:cs typeface="Century Gothic"/>
                </a:rPr>
                <a:t>Weather information</a:t>
              </a:r>
            </a:p>
            <a:p>
              <a:pPr marL="228600" indent="-228600">
                <a:buFont typeface="+mj-lt"/>
                <a:buAutoNum type="arabicPeriod"/>
              </a:pPr>
              <a:r>
                <a:rPr lang="en-GB" sz="1400" b="1" dirty="0">
                  <a:solidFill>
                    <a:schemeClr val="tx1"/>
                  </a:solidFill>
                  <a:latin typeface="Century Gothic"/>
                  <a:cs typeface="Century Gothic"/>
                </a:rPr>
                <a:t>Input and Output price </a:t>
              </a:r>
              <a:r>
                <a:rPr lang="en-GB" sz="1400" dirty="0">
                  <a:solidFill>
                    <a:schemeClr val="tx1"/>
                  </a:solidFill>
                  <a:latin typeface="Century Gothic"/>
                  <a:cs typeface="Century Gothic"/>
                </a:rPr>
                <a:t>information and trend (to judge the right time to buy and sell</a:t>
              </a:r>
              <a:r>
                <a:rPr lang="en-GB" sz="1400" dirty="0" smtClean="0">
                  <a:solidFill>
                    <a:schemeClr val="tx1"/>
                  </a:solidFill>
                  <a:latin typeface="Century Gothic"/>
                  <a:cs typeface="Century Gothic"/>
                </a:rPr>
                <a:t>)</a:t>
              </a:r>
              <a:endParaRPr lang="en-GB" sz="1400" b="1" dirty="0" smtClean="0">
                <a:solidFill>
                  <a:schemeClr val="tx1"/>
                </a:solidFill>
                <a:latin typeface="Century Gothic"/>
                <a:cs typeface="Century Gothic"/>
              </a:endParaRPr>
            </a:p>
          </p:txBody>
        </p:sp>
        <p:sp>
          <p:nvSpPr>
            <p:cNvPr id="41" name="Rectangle 40"/>
            <p:cNvSpPr/>
            <p:nvPr/>
          </p:nvSpPr>
          <p:spPr bwMode="auto">
            <a:xfrm>
              <a:off x="6932210" y="627471"/>
              <a:ext cx="202753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smtClean="0">
                  <a:latin typeface="Century Gothic"/>
                  <a:cs typeface="Century Gothic"/>
                </a:rPr>
                <a:t>Access to Finance</a:t>
              </a:r>
            </a:p>
            <a:p>
              <a:pPr algn="ctr"/>
              <a:endParaRPr lang="en-GB" sz="1100" dirty="0">
                <a:solidFill>
                  <a:schemeClr val="lt1"/>
                </a:solidFill>
                <a:latin typeface="Century Gothic"/>
                <a:cs typeface="Century Gothic"/>
              </a:endParaRPr>
            </a:p>
          </p:txBody>
        </p:sp>
        <p:sp>
          <p:nvSpPr>
            <p:cNvPr id="42" name="Rectangle 41"/>
            <p:cNvSpPr/>
            <p:nvPr/>
          </p:nvSpPr>
          <p:spPr>
            <a:xfrm>
              <a:off x="6932213" y="1322212"/>
              <a:ext cx="202753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n-GB" sz="1400" b="1" dirty="0">
                  <a:solidFill>
                    <a:schemeClr val="tx1"/>
                  </a:solidFill>
                  <a:latin typeface="Century Gothic"/>
                  <a:cs typeface="Century Gothic"/>
                </a:rPr>
                <a:t>Credit requirements </a:t>
              </a:r>
              <a:r>
                <a:rPr lang="en-GB" sz="1400" dirty="0">
                  <a:solidFill>
                    <a:schemeClr val="tx1"/>
                  </a:solidFill>
                  <a:latin typeface="Century Gothic"/>
                  <a:cs typeface="Century Gothic"/>
                </a:rPr>
                <a:t>–easy access to credit, information about interest rates and credit despite ownership of land title to be able to get loans</a:t>
              </a:r>
            </a:p>
            <a:p>
              <a:pPr marL="228600" indent="-228600">
                <a:buFont typeface="+mj-lt"/>
                <a:buAutoNum type="arabicPeriod"/>
              </a:pPr>
              <a:r>
                <a:rPr lang="en-GB" sz="1400" b="1" dirty="0" smtClean="0">
                  <a:solidFill>
                    <a:schemeClr val="tx1"/>
                  </a:solidFill>
                  <a:latin typeface="Century Gothic"/>
                  <a:cs typeface="Century Gothic"/>
                </a:rPr>
                <a:t>Payment Requirements</a:t>
              </a:r>
              <a:r>
                <a:rPr lang="en-GB" sz="1400" dirty="0" smtClean="0">
                  <a:solidFill>
                    <a:schemeClr val="tx1"/>
                  </a:solidFill>
                  <a:latin typeface="Century Gothic"/>
                  <a:cs typeface="Century Gothic"/>
                </a:rPr>
                <a:t>- Bank Accounts to receive and make payments </a:t>
              </a:r>
            </a:p>
            <a:p>
              <a:pPr marL="228600" indent="-228600">
                <a:buFont typeface="+mj-lt"/>
                <a:buAutoNum type="arabicPeriod"/>
              </a:pPr>
              <a:r>
                <a:rPr lang="en-GB" sz="1400" b="1" dirty="0" smtClean="0">
                  <a:solidFill>
                    <a:schemeClr val="tx1"/>
                  </a:solidFill>
                  <a:latin typeface="Century Gothic"/>
                  <a:cs typeface="Century Gothic"/>
                </a:rPr>
                <a:t>Savings requirements</a:t>
              </a:r>
            </a:p>
            <a:p>
              <a:pPr marL="228600" indent="-228600">
                <a:buFont typeface="+mj-lt"/>
                <a:buAutoNum type="arabicPeriod"/>
              </a:pPr>
              <a:r>
                <a:rPr lang="en-GB" sz="1400" b="1" dirty="0" smtClean="0">
                  <a:solidFill>
                    <a:schemeClr val="tx1"/>
                  </a:solidFill>
                  <a:latin typeface="Century Gothic"/>
                  <a:cs typeface="Century Gothic"/>
                </a:rPr>
                <a:t>Insurance Requirements</a:t>
              </a:r>
            </a:p>
          </p:txBody>
        </p:sp>
        <p:sp>
          <p:nvSpPr>
            <p:cNvPr id="14" name="Rectangle 13"/>
            <p:cNvSpPr/>
            <p:nvPr/>
          </p:nvSpPr>
          <p:spPr bwMode="auto">
            <a:xfrm>
              <a:off x="4759328" y="628348"/>
              <a:ext cx="202753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smtClean="0">
                  <a:latin typeface="Century Gothic"/>
                  <a:cs typeface="Century Gothic"/>
                </a:rPr>
                <a:t>Forecasting &amp; Others </a:t>
              </a:r>
            </a:p>
            <a:p>
              <a:pPr algn="ctr"/>
              <a:endParaRPr lang="en-GB" sz="1600" b="1" dirty="0">
                <a:solidFill>
                  <a:schemeClr val="lt1"/>
                </a:solidFill>
                <a:latin typeface="Century Gothic"/>
                <a:cs typeface="Century Gothic"/>
              </a:endParaRPr>
            </a:p>
          </p:txBody>
        </p:sp>
        <p:sp>
          <p:nvSpPr>
            <p:cNvPr id="15" name="Rectangle 14"/>
            <p:cNvSpPr/>
            <p:nvPr/>
          </p:nvSpPr>
          <p:spPr>
            <a:xfrm>
              <a:off x="4759325" y="1322211"/>
              <a:ext cx="202753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n-GB" sz="1400" dirty="0" smtClean="0">
                  <a:solidFill>
                    <a:schemeClr val="tx1"/>
                  </a:solidFill>
                  <a:latin typeface="Century Gothic"/>
                  <a:cs typeface="Century Gothic"/>
                </a:rPr>
                <a:t>Forecasting output</a:t>
              </a:r>
            </a:p>
            <a:p>
              <a:pPr marL="228600" indent="-228600">
                <a:buFont typeface="+mj-lt"/>
                <a:buAutoNum type="arabicPeriod"/>
              </a:pPr>
              <a:r>
                <a:rPr lang="en-GB" sz="1400" b="1" dirty="0">
                  <a:solidFill>
                    <a:schemeClr val="tx1"/>
                  </a:solidFill>
                  <a:latin typeface="Century Gothic"/>
                  <a:cs typeface="Century Gothic"/>
                </a:rPr>
                <a:t>Optimum input usage </a:t>
              </a:r>
              <a:r>
                <a:rPr lang="en-GB" sz="1400" dirty="0">
                  <a:solidFill>
                    <a:schemeClr val="tx1"/>
                  </a:solidFill>
                  <a:latin typeface="Century Gothic"/>
                  <a:cs typeface="Century Gothic"/>
                </a:rPr>
                <a:t>- Pesticide, Insecticide &amp; Fertilizer </a:t>
              </a:r>
            </a:p>
            <a:p>
              <a:pPr marL="228600" indent="-228600">
                <a:buFont typeface="+mj-lt"/>
                <a:buAutoNum type="arabicPeriod"/>
              </a:pPr>
              <a:r>
                <a:rPr lang="en-GB" sz="1400" dirty="0" smtClean="0">
                  <a:solidFill>
                    <a:schemeClr val="tx1"/>
                  </a:solidFill>
                  <a:latin typeface="Century Gothic"/>
                  <a:cs typeface="Century Gothic"/>
                </a:rPr>
                <a:t>Keeping a track of payments due to them and payments that they need to make</a:t>
              </a:r>
            </a:p>
            <a:p>
              <a:pPr marL="228600" indent="-228600">
                <a:buFont typeface="+mj-lt"/>
                <a:buAutoNum type="arabicPeriod"/>
              </a:pPr>
              <a:r>
                <a:rPr lang="en-GB" sz="1400" dirty="0" smtClean="0">
                  <a:solidFill>
                    <a:schemeClr val="tx1"/>
                  </a:solidFill>
                  <a:latin typeface="Century Gothic"/>
                  <a:cs typeface="Century Gothic"/>
                </a:rPr>
                <a:t>Competitive benchmarking for their productivity</a:t>
              </a:r>
              <a:endParaRPr lang="en-GB" sz="1400" dirty="0">
                <a:solidFill>
                  <a:schemeClr val="tx1"/>
                </a:solidFill>
                <a:latin typeface="Century Gothic"/>
                <a:cs typeface="Century Gothic"/>
              </a:endParaRPr>
            </a:p>
          </p:txBody>
        </p:sp>
      </p:grpSp>
    </p:spTree>
    <p:extLst>
      <p:ext uri="{BB962C8B-B14F-4D97-AF65-F5344CB8AC3E}">
        <p14:creationId xmlns:p14="http://schemas.microsoft.com/office/powerpoint/2010/main" val="1188304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84" y="448751"/>
            <a:ext cx="7772400" cy="563562"/>
          </a:xfrm>
        </p:spPr>
        <p:txBody>
          <a:bodyPr>
            <a:normAutofit/>
          </a:bodyPr>
          <a:lstStyle/>
          <a:p>
            <a:r>
              <a:rPr lang="en-US" sz="2400" dirty="0" smtClean="0"/>
              <a:t>farm force</a:t>
            </a:r>
            <a:endParaRPr lang="en-US" sz="2400" dirty="0"/>
          </a:p>
        </p:txBody>
      </p:sp>
      <p:sp>
        <p:nvSpPr>
          <p:cNvPr id="3" name="Content Placeholder 2"/>
          <p:cNvSpPr>
            <a:spLocks noGrp="1"/>
          </p:cNvSpPr>
          <p:nvPr>
            <p:ph idx="1"/>
          </p:nvPr>
        </p:nvSpPr>
        <p:spPr>
          <a:xfrm>
            <a:off x="685800" y="1258529"/>
            <a:ext cx="7772400" cy="5079533"/>
          </a:xfrm>
        </p:spPr>
        <p:txBody>
          <a:bodyPr/>
          <a:lstStyle/>
          <a:p>
            <a:pPr marL="285750" indent="-285750">
              <a:buFont typeface="Arial" panose="020B0604020202020204" pitchFamily="34" charset="0"/>
              <a:buChar char="•"/>
            </a:pPr>
            <a:r>
              <a:rPr lang="en-US" dirty="0"/>
              <a:t>The </a:t>
            </a:r>
            <a:r>
              <a:rPr lang="en-US" dirty="0" smtClean="0"/>
              <a:t>Farm Force </a:t>
            </a:r>
            <a:r>
              <a:rPr lang="en-US" dirty="0"/>
              <a:t>Server is a cloud based web application, </a:t>
            </a:r>
            <a:r>
              <a:rPr lang="en-GB" dirty="0"/>
              <a:t>provided on Software as a Service (SaaS) basis using mobile technology to replace existing paper based which helps increase management information, efficiency  and transparency, and simplify audits </a:t>
            </a:r>
          </a:p>
          <a:p>
            <a:pPr marL="285750" indent="-285750">
              <a:buFont typeface="Arial" panose="020B0604020202020204" pitchFamily="34" charset="0"/>
              <a:buChar char="•"/>
            </a:pPr>
            <a:r>
              <a:rPr lang="en-GB" dirty="0"/>
              <a:t>Simple and easy to use with limited maintenance </a:t>
            </a:r>
            <a:r>
              <a:rPr lang="en-GB" dirty="0" smtClean="0"/>
              <a:t>cost :  A onetime setup fee &amp; </a:t>
            </a:r>
            <a:r>
              <a:rPr lang="en-GB" dirty="0"/>
              <a:t>subscription fee </a:t>
            </a:r>
            <a:r>
              <a:rPr lang="en-GB" dirty="0" smtClean="0"/>
              <a:t>- clients </a:t>
            </a:r>
            <a:r>
              <a:rPr lang="en-GB" dirty="0"/>
              <a:t>do not need to employ </a:t>
            </a:r>
            <a:r>
              <a:rPr lang="en-GB" dirty="0" smtClean="0"/>
              <a:t>additional </a:t>
            </a:r>
            <a:r>
              <a:rPr lang="en-GB" dirty="0"/>
              <a:t>IT while FF will cover hosting, software upgrades, 2nd line technical support, backups and redundancy</a:t>
            </a:r>
          </a:p>
          <a:p>
            <a:pPr marL="285750" indent="-285750">
              <a:buFont typeface="Arial" panose="020B0604020202020204" pitchFamily="34" charset="0"/>
              <a:buChar char="•"/>
            </a:pPr>
            <a:r>
              <a:rPr lang="en-US" dirty="0"/>
              <a:t>A commercial set up rolled out since  April 2013, tested and </a:t>
            </a:r>
            <a:r>
              <a:rPr lang="en-US" dirty="0" smtClean="0"/>
              <a:t>deployed , </a:t>
            </a:r>
            <a:r>
              <a:rPr lang="en-US" dirty="0"/>
              <a:t>with local language </a:t>
            </a:r>
            <a:r>
              <a:rPr lang="en-US" dirty="0" smtClean="0"/>
              <a:t>availability </a:t>
            </a:r>
            <a:r>
              <a:rPr lang="en-US" dirty="0"/>
              <a:t>around 35 External Client &amp; 80,000 farmers</a:t>
            </a:r>
          </a:p>
          <a:p>
            <a:pPr marL="285750" lvl="1" indent="-285750">
              <a:lnSpc>
                <a:spcPct val="115000"/>
              </a:lnSpc>
              <a:buFont typeface="Arial" panose="020B0604020202020204" pitchFamily="34" charset="0"/>
              <a:buChar char="•"/>
            </a:pPr>
            <a:r>
              <a:rPr lang="en-GB" dirty="0">
                <a:cs typeface="ＭＳ Ｐゴシック" charset="0"/>
              </a:rPr>
              <a:t>Client facing offices in Nairobi, Guatemala City and Bangkok</a:t>
            </a:r>
          </a:p>
          <a:p>
            <a:pPr marL="285750" lvl="1" indent="-285750">
              <a:lnSpc>
                <a:spcPct val="115000"/>
              </a:lnSpc>
              <a:buFont typeface="Arial" panose="020B0604020202020204" pitchFamily="34" charset="0"/>
              <a:buChar char="•"/>
            </a:pPr>
            <a:r>
              <a:rPr lang="en-GB" dirty="0" smtClean="0">
                <a:cs typeface="ＭＳ Ｐゴシック" charset="0"/>
              </a:rPr>
              <a:t>SECO, USAID </a:t>
            </a:r>
            <a:r>
              <a:rPr lang="en-GB" dirty="0">
                <a:cs typeface="ＭＳ Ｐゴシック" charset="0"/>
              </a:rPr>
              <a:t>Funding Guatemala, PIP/COLEACP Service </a:t>
            </a:r>
            <a:r>
              <a:rPr lang="en-GB" dirty="0" smtClean="0">
                <a:cs typeface="ＭＳ Ｐゴシック" charset="0"/>
              </a:rPr>
              <a:t>Provider</a:t>
            </a:r>
          </a:p>
          <a:p>
            <a:pPr marL="285750" lvl="1" indent="-285750">
              <a:lnSpc>
                <a:spcPct val="115000"/>
              </a:lnSpc>
              <a:buFont typeface="Arial" panose="020B0604020202020204" pitchFamily="34" charset="0"/>
              <a:buChar char="•"/>
            </a:pPr>
            <a:r>
              <a:rPr lang="en-GB" dirty="0" smtClean="0">
                <a:cs typeface="ＭＳ Ｐゴシック" charset="0"/>
              </a:rPr>
              <a:t>IFC is piloting </a:t>
            </a:r>
            <a:r>
              <a:rPr lang="en-US" dirty="0"/>
              <a:t>Farm </a:t>
            </a:r>
            <a:r>
              <a:rPr lang="en-US" dirty="0" smtClean="0"/>
              <a:t>Force</a:t>
            </a:r>
            <a:r>
              <a:rPr lang="en-GB" dirty="0" smtClean="0">
                <a:cs typeface="ＭＳ Ｐゴシック" charset="0"/>
              </a:rPr>
              <a:t> </a:t>
            </a:r>
            <a:r>
              <a:rPr lang="en-GB" smtClean="0">
                <a:cs typeface="ＭＳ Ｐゴシック" charset="0"/>
              </a:rPr>
              <a:t>in Vietnam with </a:t>
            </a:r>
            <a:r>
              <a:rPr lang="en-GB" dirty="0" err="1" smtClean="0">
                <a:cs typeface="ＭＳ Ｐゴシック" charset="0"/>
              </a:rPr>
              <a:t>Simexco</a:t>
            </a:r>
            <a:r>
              <a:rPr lang="en-GB" dirty="0" smtClean="0">
                <a:cs typeface="ＭＳ Ｐゴシック" charset="0"/>
              </a:rPr>
              <a:t>/JDE in its Value chain</a:t>
            </a:r>
            <a:endParaRPr lang="en-GB" dirty="0">
              <a:cs typeface="ＭＳ Ｐゴシック"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pPr>
              <a:defRPr/>
            </a:pPr>
            <a:fld id="{AEDC32D2-F223-40FD-A675-F6B2DEDDE960}" type="slidenum">
              <a:rPr lang="en-US" smtClean="0"/>
              <a:pPr>
                <a:defRPr/>
              </a:pPr>
              <a:t>4</a:t>
            </a:fld>
            <a:endParaRPr lang="en-US" dirty="0"/>
          </a:p>
        </p:txBody>
      </p:sp>
    </p:spTree>
    <p:extLst>
      <p:ext uri="{BB962C8B-B14F-4D97-AF65-F5344CB8AC3E}">
        <p14:creationId xmlns:p14="http://schemas.microsoft.com/office/powerpoint/2010/main" val="85175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938" y="2147888"/>
            <a:ext cx="1704975" cy="32512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33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4813" y="2479675"/>
            <a:ext cx="1419225" cy="25241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5" name="Rectangle 3"/>
          <p:cNvSpPr>
            <a:spLocks noChangeArrowheads="1"/>
          </p:cNvSpPr>
          <p:nvPr/>
        </p:nvSpPr>
        <p:spPr bwMode="auto">
          <a:xfrm>
            <a:off x="323850" y="200527"/>
            <a:ext cx="8561388" cy="820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pPr>
            <a:r>
              <a:rPr lang="en-US" sz="2800" b="1" dirty="0"/>
              <a:t>Farmforce - Website and Mobile App</a:t>
            </a:r>
            <a:endParaRPr lang="en-GB" sz="2800" dirty="0">
              <a:solidFill>
                <a:srgbClr val="579D1C"/>
              </a:solidFill>
              <a:latin typeface="Calibri" charset="0"/>
              <a:cs typeface="Arial Unicode MS" charset="0"/>
            </a:endParaRPr>
          </a:p>
        </p:txBody>
      </p:sp>
      <p:sp>
        <p:nvSpPr>
          <p:cNvPr id="13316" name="Rectangle 4"/>
          <p:cNvSpPr>
            <a:spLocks noChangeArrowheads="1"/>
          </p:cNvSpPr>
          <p:nvPr/>
        </p:nvSpPr>
        <p:spPr bwMode="auto">
          <a:xfrm>
            <a:off x="2515771" y="5959145"/>
            <a:ext cx="6480175" cy="615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pPr>
            <a:r>
              <a:rPr lang="en-US" sz="1600" dirty="0" smtClean="0"/>
              <a:t>s </a:t>
            </a:r>
            <a:endParaRPr lang="en-US" sz="1600" dirty="0"/>
          </a:p>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pPr>
            <a:endParaRPr lang="en-GB" sz="1600" dirty="0">
              <a:solidFill>
                <a:srgbClr val="333333"/>
              </a:solidFill>
              <a:latin typeface="Calibri" charset="0"/>
              <a:cs typeface="Arial Unicode MS" charset="0"/>
            </a:endParaRPr>
          </a:p>
        </p:txBody>
      </p:sp>
      <p:sp>
        <p:nvSpPr>
          <p:cNvPr id="13317" name="Rectangle 5"/>
          <p:cNvSpPr>
            <a:spLocks noChangeArrowheads="1"/>
          </p:cNvSpPr>
          <p:nvPr/>
        </p:nvSpPr>
        <p:spPr bwMode="auto">
          <a:xfrm>
            <a:off x="0" y="5516563"/>
            <a:ext cx="2311400" cy="1085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100000"/>
              </a:lnSpc>
              <a:tabLst>
                <a:tab pos="449263" algn="l"/>
                <a:tab pos="898525" algn="l"/>
                <a:tab pos="1347788" algn="l"/>
                <a:tab pos="1797050" algn="l"/>
                <a:tab pos="2246313" algn="l"/>
              </a:tabLst>
              <a:defRPr/>
            </a:pPr>
            <a:r>
              <a:rPr lang="en-GB" sz="1600" dirty="0">
                <a:solidFill>
                  <a:srgbClr val="333333"/>
                </a:solidFill>
                <a:latin typeface="Calibri" charset="0"/>
                <a:cs typeface="Arial Unicode MS" charset="0"/>
              </a:rPr>
              <a:t>The mobile client is used by field staff who interact with the farmers</a:t>
            </a:r>
          </a:p>
        </p:txBody>
      </p:sp>
      <p:sp>
        <p:nvSpPr>
          <p:cNvPr id="13320" name="Text Box 8"/>
          <p:cNvSpPr txBox="1">
            <a:spLocks noChangeArrowheads="1"/>
          </p:cNvSpPr>
          <p:nvPr/>
        </p:nvSpPr>
        <p:spPr bwMode="auto">
          <a:xfrm>
            <a:off x="576263" y="6048375"/>
            <a:ext cx="180975" cy="427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AU">
              <a:cs typeface="Arial Unicode MS" charset="0"/>
            </a:endParaRPr>
          </a:p>
        </p:txBody>
      </p:sp>
      <p:pic>
        <p:nvPicPr>
          <p:cNvPr id="3" name="Picture 2" descr="Screen Shot 2015-06-18 at 11.03.29.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46523" y="1251824"/>
            <a:ext cx="6277165" cy="4702975"/>
          </a:xfrm>
          <a:prstGeom prst="rect">
            <a:avLst/>
          </a:prstGeom>
          <a:solidFill>
            <a:schemeClr val="tx1">
              <a:lumMod val="50000"/>
              <a:lumOff val="50000"/>
            </a:schemeClr>
          </a:solidFill>
          <a:ln>
            <a:solidFill>
              <a:schemeClr val="tx1">
                <a:lumMod val="50000"/>
                <a:lumOff val="50000"/>
              </a:schemeClr>
            </a:solidFill>
          </a:ln>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55763" y="4340225"/>
            <a:ext cx="1295400" cy="5921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38113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54868" y="753441"/>
            <a:ext cx="3373791" cy="679393"/>
          </a:xfrm>
          <a:solidFill>
            <a:srgbClr val="148C40"/>
          </a:solidFill>
        </p:spPr>
        <p:txBody>
          <a:bodyPr>
            <a:noAutofit/>
          </a:bodyPr>
          <a:lstStyle/>
          <a:p>
            <a:r>
              <a:rPr lang="en-US" sz="1200" dirty="0">
                <a:solidFill>
                  <a:srgbClr val="FFFFFF"/>
                </a:solidFill>
                <a:latin typeface="Arial" pitchFamily="34" charset="0"/>
                <a:cs typeface="Arial" pitchFamily="34" charset="0"/>
              </a:rPr>
              <a:t>Mobile Entry of</a:t>
            </a:r>
            <a:r>
              <a:rPr lang="en-US" sz="1200" b="0" dirty="0">
                <a:solidFill>
                  <a:srgbClr val="FFFFFF"/>
                </a:solidFill>
                <a:latin typeface="Arial" pitchFamily="34" charset="0"/>
                <a:cs typeface="Arial" pitchFamily="34" charset="0"/>
              </a:rPr>
              <a:t>: </a:t>
            </a:r>
            <a:r>
              <a:rPr lang="en-US" sz="1200" spc="-100" dirty="0">
                <a:solidFill>
                  <a:srgbClr val="FFFFFF"/>
                </a:solidFill>
                <a:latin typeface="Arial" pitchFamily="34" charset="0"/>
                <a:cs typeface="Arial" pitchFamily="34" charset="0"/>
              </a:rPr>
              <a:t>P</a:t>
            </a:r>
            <a:r>
              <a:rPr lang="en-US" sz="1200" b="0" spc="-100" dirty="0">
                <a:solidFill>
                  <a:srgbClr val="FFFFFF"/>
                </a:solidFill>
                <a:latin typeface="Arial" pitchFamily="34" charset="0"/>
                <a:cs typeface="Arial" pitchFamily="34" charset="0"/>
              </a:rPr>
              <a:t>esticide </a:t>
            </a:r>
            <a:r>
              <a:rPr lang="en-US" sz="1200" spc="-100" dirty="0">
                <a:solidFill>
                  <a:srgbClr val="FFFFFF"/>
                </a:solidFill>
                <a:latin typeface="Arial" pitchFamily="34" charset="0"/>
                <a:cs typeface="Arial" pitchFamily="34" charset="0"/>
              </a:rPr>
              <a:t> R</a:t>
            </a:r>
            <a:r>
              <a:rPr lang="en-US" sz="1200" b="0" spc="-100" dirty="0">
                <a:solidFill>
                  <a:srgbClr val="FFFFFF"/>
                </a:solidFill>
                <a:latin typeface="Arial" pitchFamily="34" charset="0"/>
                <a:cs typeface="Arial" pitchFamily="34" charset="0"/>
              </a:rPr>
              <a:t>ecords,</a:t>
            </a:r>
            <a:r>
              <a:rPr lang="en-US" sz="1200" b="0" spc="-90" dirty="0">
                <a:solidFill>
                  <a:srgbClr val="FFFFFF"/>
                </a:solidFill>
                <a:latin typeface="Arial" pitchFamily="34" charset="0"/>
                <a:cs typeface="Arial" pitchFamily="34" charset="0"/>
              </a:rPr>
              <a:t> </a:t>
            </a:r>
            <a:r>
              <a:rPr lang="en-US" sz="1200" spc="-90" dirty="0">
                <a:solidFill>
                  <a:srgbClr val="FFFFFF"/>
                </a:solidFill>
                <a:latin typeface="Arial" pitchFamily="34" charset="0"/>
                <a:cs typeface="Arial" pitchFamily="34" charset="0"/>
              </a:rPr>
              <a:t> </a:t>
            </a:r>
            <a:r>
              <a:rPr lang="en-US" sz="1200" spc="-10" dirty="0">
                <a:solidFill>
                  <a:srgbClr val="FFFFFF"/>
                </a:solidFill>
                <a:latin typeface="Arial" pitchFamily="34" charset="0"/>
                <a:cs typeface="Arial" pitchFamily="34" charset="0"/>
              </a:rPr>
              <a:t>Y</a:t>
            </a:r>
            <a:r>
              <a:rPr lang="en-US" sz="1200" b="0" spc="-10" dirty="0">
                <a:solidFill>
                  <a:srgbClr val="FFFFFF"/>
                </a:solidFill>
                <a:latin typeface="Arial" pitchFamily="34" charset="0"/>
                <a:cs typeface="Arial" pitchFamily="34" charset="0"/>
              </a:rPr>
              <a:t>ield </a:t>
            </a:r>
            <a:r>
              <a:rPr lang="en-US" sz="1200" spc="-10" dirty="0">
                <a:solidFill>
                  <a:srgbClr val="FFFFFF"/>
                </a:solidFill>
                <a:latin typeface="Arial" pitchFamily="34" charset="0"/>
                <a:cs typeface="Arial" pitchFamily="34" charset="0"/>
              </a:rPr>
              <a:t>F</a:t>
            </a:r>
            <a:r>
              <a:rPr lang="en-US" sz="1200" b="0" spc="-10" dirty="0">
                <a:solidFill>
                  <a:srgbClr val="FFFFFF"/>
                </a:solidFill>
                <a:latin typeface="Arial" pitchFamily="34" charset="0"/>
                <a:cs typeface="Arial" pitchFamily="34" charset="0"/>
              </a:rPr>
              <a:t>orecast, </a:t>
            </a:r>
            <a:r>
              <a:rPr lang="en-US" sz="1200" spc="-10" dirty="0">
                <a:solidFill>
                  <a:srgbClr val="FFFFFF"/>
                </a:solidFill>
                <a:latin typeface="Arial" pitchFamily="34" charset="0"/>
                <a:cs typeface="Arial" pitchFamily="34" charset="0"/>
              </a:rPr>
              <a:t>Crop Scouting</a:t>
            </a:r>
            <a:r>
              <a:rPr lang="en-US" sz="1200" b="0" spc="-10" dirty="0">
                <a:solidFill>
                  <a:srgbClr val="FFFFFF"/>
                </a:solidFill>
                <a:latin typeface="Arial" pitchFamily="34" charset="0"/>
                <a:cs typeface="Arial" pitchFamily="34" charset="0"/>
              </a:rPr>
              <a:t>, Harvests &amp; More</a:t>
            </a:r>
          </a:p>
        </p:txBody>
      </p:sp>
      <p:pic>
        <p:nvPicPr>
          <p:cNvPr id="6" name="Bild 5" descr="IMG_0836.pn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r="4795" b="18866"/>
          <a:stretch/>
        </p:blipFill>
        <p:spPr>
          <a:xfrm flipH="1">
            <a:off x="2854869" y="1432834"/>
            <a:ext cx="3373790" cy="2147378"/>
          </a:xfrm>
          <a:prstGeom prst="rect">
            <a:avLst/>
          </a:prstGeom>
        </p:spPr>
      </p:pic>
      <p:pic>
        <p:nvPicPr>
          <p:cNvPr id="7" name="Bild 6" descr="PCDB_overview.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462" y="4372225"/>
            <a:ext cx="2918824" cy="1965111"/>
          </a:xfrm>
          <a:prstGeom prst="rect">
            <a:avLst/>
          </a:prstGeom>
        </p:spPr>
      </p:pic>
      <p:pic>
        <p:nvPicPr>
          <p:cNvPr id="8" name="Bild 7" descr="PCDB_activitie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33084" y="4416202"/>
            <a:ext cx="2918824" cy="1921134"/>
          </a:xfrm>
          <a:prstGeom prst="rect">
            <a:avLst/>
          </a:prstGeom>
        </p:spPr>
      </p:pic>
      <p:cxnSp>
        <p:nvCxnSpPr>
          <p:cNvPr id="11" name="Gerade Verbindung mit Pfeil 10"/>
          <p:cNvCxnSpPr>
            <a:stCxn id="6" idx="3"/>
            <a:endCxn id="13" idx="0"/>
          </p:cNvCxnSpPr>
          <p:nvPr/>
        </p:nvCxnSpPr>
        <p:spPr>
          <a:xfrm flipH="1">
            <a:off x="1538874" y="2506523"/>
            <a:ext cx="1315995" cy="1267023"/>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sp>
        <p:nvSpPr>
          <p:cNvPr id="13" name="Titel 3"/>
          <p:cNvSpPr txBox="1">
            <a:spLocks/>
          </p:cNvSpPr>
          <p:nvPr/>
        </p:nvSpPr>
        <p:spPr>
          <a:xfrm>
            <a:off x="79462" y="3773546"/>
            <a:ext cx="2918824" cy="625601"/>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err="1">
                <a:solidFill>
                  <a:schemeClr val="bg1"/>
                </a:solidFill>
              </a:rPr>
              <a:t>GlobalG.A.P</a:t>
            </a:r>
            <a:r>
              <a:rPr lang="en-US" sz="1200" b="0" dirty="0">
                <a:solidFill>
                  <a:schemeClr val="bg1"/>
                </a:solidFill>
              </a:rPr>
              <a:t> compliant record management for 1000’s of outgrowers</a:t>
            </a:r>
          </a:p>
        </p:txBody>
      </p:sp>
      <p:pic>
        <p:nvPicPr>
          <p:cNvPr id="16" name="Bild 15" descr="StaffDB.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3334" y="4394937"/>
            <a:ext cx="2918824" cy="1942400"/>
          </a:xfrm>
          <a:prstGeom prst="rect">
            <a:avLst/>
          </a:prstGeom>
        </p:spPr>
      </p:pic>
      <p:sp>
        <p:nvSpPr>
          <p:cNvPr id="19" name="Titel 3"/>
          <p:cNvSpPr txBox="1">
            <a:spLocks/>
          </p:cNvSpPr>
          <p:nvPr/>
        </p:nvSpPr>
        <p:spPr>
          <a:xfrm>
            <a:off x="3087702" y="3766808"/>
            <a:ext cx="2914455" cy="625601"/>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GB" sz="1200" b="0" dirty="0">
                <a:solidFill>
                  <a:schemeClr val="bg1"/>
                </a:solidFill>
              </a:rPr>
              <a:t>Field Staff can be monitored and managed via the web.</a:t>
            </a:r>
            <a:endParaRPr lang="en-US" sz="1200" b="0" dirty="0">
              <a:solidFill>
                <a:schemeClr val="bg1"/>
              </a:solidFill>
            </a:endParaRPr>
          </a:p>
        </p:txBody>
      </p:sp>
      <p:sp>
        <p:nvSpPr>
          <p:cNvPr id="20" name="Titel 3"/>
          <p:cNvSpPr txBox="1">
            <a:spLocks/>
          </p:cNvSpPr>
          <p:nvPr/>
        </p:nvSpPr>
        <p:spPr>
          <a:xfrm>
            <a:off x="6139284" y="3788074"/>
            <a:ext cx="2912624" cy="625601"/>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a:solidFill>
                  <a:schemeClr val="bg1"/>
                </a:solidFill>
              </a:rPr>
              <a:t>Internal Control System for Pesticide Usage Rules and Harvest Intervals</a:t>
            </a:r>
          </a:p>
        </p:txBody>
      </p:sp>
      <p:cxnSp>
        <p:nvCxnSpPr>
          <p:cNvPr id="21" name="Gerade Verbindung mit Pfeil 20"/>
          <p:cNvCxnSpPr>
            <a:stCxn id="6" idx="1"/>
            <a:endCxn id="20" idx="0"/>
          </p:cNvCxnSpPr>
          <p:nvPr/>
        </p:nvCxnSpPr>
        <p:spPr>
          <a:xfrm>
            <a:off x="6228659" y="2506523"/>
            <a:ext cx="1366937" cy="1281551"/>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a:stCxn id="6" idx="2"/>
            <a:endCxn id="19" idx="0"/>
          </p:cNvCxnSpPr>
          <p:nvPr/>
        </p:nvCxnSpPr>
        <p:spPr>
          <a:xfrm>
            <a:off x="4541764" y="3580212"/>
            <a:ext cx="3166" cy="186596"/>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sp>
        <p:nvSpPr>
          <p:cNvPr id="15" name="Titel 3"/>
          <p:cNvSpPr txBox="1">
            <a:spLocks/>
          </p:cNvSpPr>
          <p:nvPr/>
        </p:nvSpPr>
        <p:spPr>
          <a:xfrm>
            <a:off x="110688" y="753441"/>
            <a:ext cx="2473584" cy="357670"/>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a:solidFill>
                  <a:schemeClr val="bg1"/>
                </a:solidFill>
              </a:rPr>
              <a:t>Weekly Production Forecasts across an entire scheme</a:t>
            </a:r>
          </a:p>
        </p:txBody>
      </p:sp>
      <p:cxnSp>
        <p:nvCxnSpPr>
          <p:cNvPr id="18" name="Gerade Verbindung mit Pfeil 20"/>
          <p:cNvCxnSpPr/>
          <p:nvPr/>
        </p:nvCxnSpPr>
        <p:spPr>
          <a:xfrm>
            <a:off x="6228659" y="1659463"/>
            <a:ext cx="264601" cy="0"/>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cxnSp>
        <p:nvCxnSpPr>
          <p:cNvPr id="25" name="Gerade Verbindung mit Pfeil 20"/>
          <p:cNvCxnSpPr/>
          <p:nvPr/>
        </p:nvCxnSpPr>
        <p:spPr>
          <a:xfrm flipH="1">
            <a:off x="2584272" y="1659463"/>
            <a:ext cx="270596" cy="0"/>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8"/>
          <a:srcRect/>
          <a:stretch>
            <a:fillRect/>
          </a:stretch>
        </p:blipFill>
        <p:spPr bwMode="auto">
          <a:xfrm>
            <a:off x="110688" y="1111111"/>
            <a:ext cx="2473584" cy="1420378"/>
          </a:xfrm>
          <a:prstGeom prst="rect">
            <a:avLst/>
          </a:prstGeom>
          <a:noFill/>
          <a:ln w="9525">
            <a:noFill/>
            <a:miter lim="800000"/>
            <a:headEnd/>
            <a:tailEnd/>
          </a:ln>
        </p:spPr>
      </p:pic>
      <p:sp>
        <p:nvSpPr>
          <p:cNvPr id="27" name="Titel 5"/>
          <p:cNvSpPr txBox="1">
            <a:spLocks/>
          </p:cNvSpPr>
          <p:nvPr/>
        </p:nvSpPr>
        <p:spPr>
          <a:xfrm>
            <a:off x="1" y="-101598"/>
            <a:ext cx="9143999" cy="96020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2800" b="1" noProof="0" dirty="0">
                <a:solidFill>
                  <a:srgbClr val="000000"/>
                </a:solidFill>
                <a:latin typeface="Arial" panose="020B0604020202020204" pitchFamily="34" charset="0"/>
                <a:ea typeface="+mj-ea"/>
                <a:cs typeface="Arial" panose="020B0604020202020204" pitchFamily="34" charset="0"/>
              </a:rPr>
              <a:t>What Does Digital Management Look Like?</a:t>
            </a:r>
            <a:endPar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1026" name="Picture 2"/>
          <p:cNvPicPr>
            <a:picLocks noChangeAspect="1" noChangeArrowheads="1"/>
          </p:cNvPicPr>
          <p:nvPr/>
        </p:nvPicPr>
        <p:blipFill>
          <a:blip r:embed="rId9"/>
          <a:srcRect/>
          <a:stretch>
            <a:fillRect/>
          </a:stretch>
        </p:blipFill>
        <p:spPr bwMode="auto">
          <a:xfrm>
            <a:off x="6488497" y="1125400"/>
            <a:ext cx="2362200" cy="1390650"/>
          </a:xfrm>
          <a:prstGeom prst="rect">
            <a:avLst/>
          </a:prstGeom>
          <a:noFill/>
          <a:ln w="9525">
            <a:noFill/>
            <a:miter lim="800000"/>
            <a:headEnd/>
            <a:tailEnd/>
          </a:ln>
        </p:spPr>
      </p:pic>
      <p:sp>
        <p:nvSpPr>
          <p:cNvPr id="17" name="Titel 3"/>
          <p:cNvSpPr txBox="1">
            <a:spLocks/>
          </p:cNvSpPr>
          <p:nvPr/>
        </p:nvSpPr>
        <p:spPr>
          <a:xfrm>
            <a:off x="6493260" y="780289"/>
            <a:ext cx="2353026" cy="357670"/>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a:solidFill>
                  <a:schemeClr val="bg1"/>
                </a:solidFill>
              </a:rPr>
              <a:t>Geo-Referencing for Security </a:t>
            </a:r>
          </a:p>
        </p:txBody>
      </p:sp>
    </p:spTree>
    <p:extLst>
      <p:ext uri="{BB962C8B-B14F-4D97-AF65-F5344CB8AC3E}">
        <p14:creationId xmlns:p14="http://schemas.microsoft.com/office/powerpoint/2010/main" val="77158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284" y="209596"/>
            <a:ext cx="7347155" cy="419669"/>
          </a:xfrm>
        </p:spPr>
        <p:txBody>
          <a:bodyPr>
            <a:noAutofit/>
          </a:bodyPr>
          <a:lstStyle/>
          <a:p>
            <a:r>
              <a:rPr lang="en-US" sz="2400" b="0" dirty="0" smtClean="0">
                <a:ea typeface="Verdana" panose="020B0604030504040204" pitchFamily="34" charset="0"/>
              </a:rPr>
              <a:t>Farming Inputs Menu</a:t>
            </a:r>
            <a:endParaRPr lang="en-US" sz="2400" b="0" dirty="0">
              <a:ea typeface="Verdana" panose="020B0604030504040204" pitchFamily="34" charset="0"/>
            </a:endParaRPr>
          </a:p>
        </p:txBody>
      </p:sp>
      <p:sp>
        <p:nvSpPr>
          <p:cNvPr id="7" name="Slide Number Placeholder 6"/>
          <p:cNvSpPr>
            <a:spLocks noGrp="1"/>
          </p:cNvSpPr>
          <p:nvPr>
            <p:ph type="sldNum" sz="quarter" idx="10"/>
          </p:nvPr>
        </p:nvSpPr>
        <p:spPr/>
        <p:txBody>
          <a:bodyPr/>
          <a:lstStyle/>
          <a:p>
            <a:pPr>
              <a:defRPr/>
            </a:pPr>
            <a:fld id="{9766F6F0-CDBD-F140-BB1E-AF11D89DD5C0}" type="slidenum">
              <a:rPr lang="de-CH" smtClean="0"/>
              <a:pPr>
                <a:defRPr/>
              </a:pPr>
              <a:t>7</a:t>
            </a:fld>
            <a:endParaRPr lang="de-CH" dirty="0"/>
          </a:p>
        </p:txBody>
      </p:sp>
      <p:pic>
        <p:nvPicPr>
          <p:cNvPr id="2" name="Picture 1"/>
          <p:cNvPicPr>
            <a:picLocks noChangeAspect="1"/>
          </p:cNvPicPr>
          <p:nvPr/>
        </p:nvPicPr>
        <p:blipFill>
          <a:blip r:embed="rId3"/>
          <a:stretch>
            <a:fillRect/>
          </a:stretch>
        </p:blipFill>
        <p:spPr>
          <a:xfrm>
            <a:off x="2896471" y="629265"/>
            <a:ext cx="4467225" cy="5666965"/>
          </a:xfrm>
          <a:prstGeom prst="rect">
            <a:avLst/>
          </a:prstGeom>
        </p:spPr>
      </p:pic>
    </p:spTree>
    <p:extLst>
      <p:ext uri="{BB962C8B-B14F-4D97-AF65-F5344CB8AC3E}">
        <p14:creationId xmlns:p14="http://schemas.microsoft.com/office/powerpoint/2010/main" val="97844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564950"/>
            <a:ext cx="2842352" cy="4647511"/>
          </a:xfrm>
          <a:prstGeom prst="rect">
            <a:avLst/>
          </a:prstGeom>
          <a:solidFill>
            <a:srgbClr val="E8EA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960870" y="1565886"/>
            <a:ext cx="5962793" cy="4062651"/>
          </a:xfrm>
          <a:prstGeom prst="rect">
            <a:avLst/>
          </a:prstGeom>
        </p:spPr>
        <p:txBody>
          <a:bodyPr wrap="square">
            <a:spAutoFit/>
          </a:bodyPr>
          <a:lstStyle/>
          <a:p>
            <a:pPr marL="342900" indent="-342900">
              <a:spcBef>
                <a:spcPts val="600"/>
              </a:spcBef>
              <a:spcAft>
                <a:spcPts val="900"/>
              </a:spcAft>
              <a:buSzPct val="105000"/>
              <a:buFont typeface="+mj-lt"/>
              <a:buAutoNum type="arabicParenR"/>
            </a:pPr>
            <a:r>
              <a:rPr lang="en-US" sz="2600" dirty="0">
                <a:latin typeface="+mj-lt"/>
                <a:cs typeface="Helvetica"/>
              </a:rPr>
              <a:t>Yield Forecast Accuracy Doubled</a:t>
            </a:r>
          </a:p>
          <a:p>
            <a:pPr marL="342900" indent="-342900">
              <a:spcBef>
                <a:spcPts val="600"/>
              </a:spcBef>
              <a:spcAft>
                <a:spcPts val="900"/>
              </a:spcAft>
              <a:buSzPct val="105000"/>
              <a:buFont typeface="+mj-lt"/>
              <a:buAutoNum type="arabicParenR"/>
            </a:pPr>
            <a:r>
              <a:rPr lang="en-US" sz="2600" dirty="0">
                <a:latin typeface="+mj-lt"/>
                <a:cs typeface="Helvetica"/>
              </a:rPr>
              <a:t>Real-time Management and KPIs for Field Staff </a:t>
            </a:r>
          </a:p>
          <a:p>
            <a:pPr marL="342900" indent="-342900">
              <a:spcBef>
                <a:spcPts val="600"/>
              </a:spcBef>
              <a:spcAft>
                <a:spcPts val="900"/>
              </a:spcAft>
              <a:buSzPct val="105000"/>
              <a:buFont typeface="+mj-lt"/>
              <a:buAutoNum type="arabicParenR"/>
            </a:pPr>
            <a:r>
              <a:rPr lang="en-US" sz="2600" dirty="0">
                <a:latin typeface="+mj-lt"/>
                <a:cs typeface="Helvetica"/>
              </a:rPr>
              <a:t>Farmer Level Traceability 10x more accurate</a:t>
            </a:r>
          </a:p>
          <a:p>
            <a:pPr marL="342900" indent="-342900">
              <a:spcBef>
                <a:spcPts val="600"/>
              </a:spcBef>
              <a:spcAft>
                <a:spcPts val="900"/>
              </a:spcAft>
              <a:buSzPct val="105000"/>
              <a:buFont typeface="+mj-lt"/>
              <a:buAutoNum type="arabicParenR"/>
            </a:pPr>
            <a:r>
              <a:rPr lang="en-US" sz="2600" dirty="0">
                <a:latin typeface="+mj-lt"/>
                <a:cs typeface="Helvetica"/>
              </a:rPr>
              <a:t>Field Staff Effort Reduced by 30%</a:t>
            </a:r>
          </a:p>
          <a:p>
            <a:pPr marL="342900" indent="-342900">
              <a:spcBef>
                <a:spcPts val="600"/>
              </a:spcBef>
              <a:spcAft>
                <a:spcPts val="900"/>
              </a:spcAft>
              <a:buSzPct val="105000"/>
              <a:buFont typeface="+mj-lt"/>
              <a:buAutoNum type="arabicParenR"/>
            </a:pPr>
            <a:r>
              <a:rPr lang="en-US" sz="2600" dirty="0">
                <a:latin typeface="+mj-lt"/>
                <a:cs typeface="Helvetica"/>
              </a:rPr>
              <a:t>Elimination of Ghost Farmers: Previously 40% of Farmers  </a:t>
            </a:r>
          </a:p>
        </p:txBody>
      </p:sp>
      <p:sp>
        <p:nvSpPr>
          <p:cNvPr id="4" name="Rectangle 3"/>
          <p:cNvSpPr/>
          <p:nvPr/>
        </p:nvSpPr>
        <p:spPr>
          <a:xfrm>
            <a:off x="22680" y="2593087"/>
            <a:ext cx="2819673" cy="2062103"/>
          </a:xfrm>
          <a:prstGeom prst="rect">
            <a:avLst/>
          </a:prstGeom>
        </p:spPr>
        <p:txBody>
          <a:bodyPr wrap="square">
            <a:spAutoFit/>
          </a:bodyPr>
          <a:lstStyle/>
          <a:p>
            <a:pPr algn="r"/>
            <a:r>
              <a:rPr lang="en-US" sz="3200" b="1" dirty="0">
                <a:solidFill>
                  <a:srgbClr val="33388A"/>
                </a:solidFill>
                <a:latin typeface="Helvetica"/>
                <a:cs typeface="Helvetica"/>
              </a:rPr>
              <a:t>Results Delivered for Previous Clients</a:t>
            </a:r>
          </a:p>
        </p:txBody>
      </p:sp>
      <p:cxnSp>
        <p:nvCxnSpPr>
          <p:cNvPr id="6" name="Straight Connector 5"/>
          <p:cNvCxnSpPr/>
          <p:nvPr/>
        </p:nvCxnSpPr>
        <p:spPr>
          <a:xfrm>
            <a:off x="2868560" y="1563749"/>
            <a:ext cx="0" cy="464400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57200" y="496710"/>
            <a:ext cx="8229600" cy="482444"/>
          </a:xfrm>
        </p:spPr>
        <p:txBody>
          <a:bodyPr>
            <a:noAutofit/>
          </a:bodyPr>
          <a:lstStyle/>
          <a:p>
            <a:pPr algn="ctr"/>
            <a:r>
              <a:rPr lang="en-AU" sz="2800" b="1" dirty="0"/>
              <a:t>Solutions to First Mile Problems – Previous Clients</a:t>
            </a:r>
          </a:p>
        </p:txBody>
      </p:sp>
    </p:spTree>
    <p:extLst>
      <p:ext uri="{BB962C8B-B14F-4D97-AF65-F5344CB8AC3E}">
        <p14:creationId xmlns:p14="http://schemas.microsoft.com/office/powerpoint/2010/main" val="118197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22015091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1"/>
          <p:cNvSpPr>
            <a:spLocks noGrp="1"/>
          </p:cNvSpPr>
          <p:nvPr>
            <p:ph type="title"/>
          </p:nvPr>
        </p:nvSpPr>
        <p:spPr>
          <a:xfrm>
            <a:off x="141019" y="2824859"/>
            <a:ext cx="8509000" cy="386918"/>
          </a:xfrm>
        </p:spPr>
        <p:txBody>
          <a:bodyPr/>
          <a:lstStyle/>
          <a:p>
            <a:pPr algn="ctr"/>
            <a:r>
              <a:rPr lang="en-GB" sz="2400" dirty="0" smtClean="0"/>
              <a:t>Thank you</a:t>
            </a:r>
            <a:endParaRPr lang="en-GB" sz="2400" dirty="0"/>
          </a:p>
        </p:txBody>
      </p:sp>
    </p:spTree>
    <p:extLst>
      <p:ext uri="{BB962C8B-B14F-4D97-AF65-F5344CB8AC3E}">
        <p14:creationId xmlns:p14="http://schemas.microsoft.com/office/powerpoint/2010/main" val="33892770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IFC Fixed Logo</Template>
  <TotalTime>2016</TotalTime>
  <Words>801</Words>
  <Application>Microsoft Office PowerPoint</Application>
  <PresentationFormat>On-screen Show (4:3)</PresentationFormat>
  <Paragraphs>98</Paragraphs>
  <Slides>9</Slides>
  <Notes>8</Notes>
  <HiddenSlides>0</HiddenSlides>
  <MMClips>0</MMClips>
  <ScaleCrop>false</ScaleCrop>
  <HeadingPairs>
    <vt:vector size="8" baseType="variant">
      <vt:variant>
        <vt:lpstr>Fonts Used</vt:lpstr>
      </vt:variant>
      <vt:variant>
        <vt:i4>12</vt:i4>
      </vt:variant>
      <vt:variant>
        <vt:lpstr>Theme</vt:lpstr>
      </vt:variant>
      <vt:variant>
        <vt:i4>11</vt:i4>
      </vt:variant>
      <vt:variant>
        <vt:lpstr>Embedded OLE Servers</vt:lpstr>
      </vt:variant>
      <vt:variant>
        <vt:i4>1</vt:i4>
      </vt:variant>
      <vt:variant>
        <vt:lpstr>Slide Titles</vt:lpstr>
      </vt:variant>
      <vt:variant>
        <vt:i4>9</vt:i4>
      </vt:variant>
    </vt:vector>
  </HeadingPairs>
  <TitlesOfParts>
    <vt:vector size="33" baseType="lpstr">
      <vt:lpstr>ＭＳ Ｐゴシック</vt:lpstr>
      <vt:lpstr>Andes ExtraLight</vt:lpstr>
      <vt:lpstr>Arial</vt:lpstr>
      <vt:lpstr>Arial Bold</vt:lpstr>
      <vt:lpstr>Arial Unicode MS</vt:lpstr>
      <vt:lpstr>Calibri</vt:lpstr>
      <vt:lpstr>Century Gothic</vt:lpstr>
      <vt:lpstr>Helvetica</vt:lpstr>
      <vt:lpstr>Times New Roman</vt:lpstr>
      <vt:lpstr>Trebuchet MS</vt:lpstr>
      <vt:lpstr>Verdana</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think-cell Slide</vt:lpstr>
      <vt:lpstr>Digitizing Agriculture Farm Force Digital Solution</vt:lpstr>
      <vt:lpstr>how Digitizing Agriculture can lead to Financial Inclusion </vt:lpstr>
      <vt:lpstr>Reviewing Farmers requirements</vt:lpstr>
      <vt:lpstr>farm force</vt:lpstr>
      <vt:lpstr>PowerPoint Presentation</vt:lpstr>
      <vt:lpstr>Mobile Entry of: Pesticide  Records,  Yield Forecast, Crop Scouting, Harvests &amp; More</vt:lpstr>
      <vt:lpstr>Farming Inputs Menu</vt:lpstr>
      <vt:lpstr>Solutions to First Mile Problems – Previous Clients</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Hung</cp:lastModifiedBy>
  <cp:revision>110</cp:revision>
  <cp:lastPrinted>2016-08-16T03:53:52Z</cp:lastPrinted>
  <dcterms:created xsi:type="dcterms:W3CDTF">2014-08-08T18:45:38Z</dcterms:created>
  <dcterms:modified xsi:type="dcterms:W3CDTF">2016-08-16T03:53:54Z</dcterms:modified>
</cp:coreProperties>
</file>