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9" r:id="rId2"/>
    <p:sldId id="352" r:id="rId3"/>
    <p:sldId id="357" r:id="rId4"/>
    <p:sldId id="353" r:id="rId5"/>
    <p:sldId id="358" r:id="rId6"/>
    <p:sldId id="360" r:id="rId7"/>
    <p:sldId id="356" r:id="rId8"/>
    <p:sldId id="363" r:id="rId9"/>
    <p:sldId id="355" r:id="rId10"/>
    <p:sldId id="364" r:id="rId11"/>
    <p:sldId id="361" r:id="rId12"/>
    <p:sldId id="263" r:id="rId13"/>
    <p:sldId id="258" r:id="rId14"/>
  </p:sldIdLst>
  <p:sldSz cx="9144000" cy="6858000" type="screen4x3"/>
  <p:notesSz cx="6735763" cy="9866313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B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590" autoAdjust="0"/>
  </p:normalViewPr>
  <p:slideViewPr>
    <p:cSldViewPr>
      <p:cViewPr varScale="1">
        <p:scale>
          <a:sx n="70" d="100"/>
          <a:sy n="70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smtClean="0"/>
              <a:t>Sản</a:t>
            </a:r>
            <a:r>
              <a:rPr lang="en-US" sz="1400" baseline="0" smtClean="0"/>
              <a:t> lượng cà phê</a:t>
            </a:r>
            <a:r>
              <a:rPr lang="en-US" sz="1400" smtClean="0"/>
              <a:t>*</a:t>
            </a:r>
            <a:endParaRPr lang="en-US" sz="1400" dirty="0" smtClean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'Coffee Production'!$B$49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'Coffee Production'!$A$50:$A$53</c:f>
              <c:strCache>
                <c:ptCount val="4"/>
                <c:pt idx="0">
                  <c:v>Yes(M)-Yes(A)</c:v>
                </c:pt>
                <c:pt idx="1">
                  <c:v>Yes(M)-No(A)</c:v>
                </c:pt>
                <c:pt idx="2">
                  <c:v>No(M)-Yes(A)</c:v>
                </c:pt>
                <c:pt idx="3">
                  <c:v>N/A</c:v>
                </c:pt>
              </c:strCache>
            </c:strRef>
          </c:cat>
          <c:val>
            <c:numRef>
              <c:f>'Coffee Production'!$B$50:$B$53</c:f>
              <c:numCache>
                <c:formatCode>_-* #,##0_-;\-* #,##0_-;_-* "-"_-;_-@_-</c:formatCode>
                <c:ptCount val="4"/>
                <c:pt idx="0">
                  <c:v>86231</c:v>
                </c:pt>
                <c:pt idx="1">
                  <c:v>45342</c:v>
                </c:pt>
                <c:pt idx="2">
                  <c:v>8374</c:v>
                </c:pt>
                <c:pt idx="3">
                  <c:v>2805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28B91-C216-475C-A669-6B0CE970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8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FB07-E544-4A24-A629-11E296DC5998}" type="datetimeFigureOut">
              <a:rPr lang="vi-VN" smtClean="0"/>
              <a:t>16/12/2016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61FE0-F129-4A2C-9220-297EFD62E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323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-9525" y="3717925"/>
            <a:ext cx="9144000" cy="1439863"/>
          </a:xfrm>
          <a:prstGeom prst="rect">
            <a:avLst/>
          </a:prstGeom>
          <a:solidFill>
            <a:srgbClr val="D5F5D3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820" y="5214192"/>
            <a:ext cx="6400800" cy="151216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vi-VN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3789040"/>
            <a:ext cx="7772400" cy="1205136"/>
          </a:xfrm>
        </p:spPr>
        <p:txBody>
          <a:bodyPr anchor="t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pic>
        <p:nvPicPr>
          <p:cNvPr id="7" name="Picture 20" descr="HRNS_logo_RGB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585" y="6127576"/>
            <a:ext cx="35861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21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5680-5DB3-4EAE-8F69-BDC71C62FB2F}" type="datetimeFigureOut">
              <a:rPr lang="vi-VN" smtClean="0"/>
              <a:t>16/12/2016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C99-334A-401D-BF34-A22FF34B2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151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5680-5DB3-4EAE-8F69-BDC71C62FB2F}" type="datetimeFigureOut">
              <a:rPr lang="vi-VN" smtClean="0"/>
              <a:t>16/12/2016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C99-334A-401D-BF34-A22FF34B2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283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5680-5DB3-4EAE-8F69-BDC71C62FB2F}" type="datetimeFigureOut">
              <a:rPr lang="vi-VN" smtClean="0"/>
              <a:t>16/12/2016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C99-334A-401D-BF34-A22FF34B2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769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5680-5DB3-4EAE-8F69-BDC71C62FB2F}" type="datetimeFigureOut">
              <a:rPr lang="vi-VN" smtClean="0"/>
              <a:t>16/12/2016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C99-334A-401D-BF34-A22FF34B2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497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ctures\1611\20161026_12251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-9525" y="3717925"/>
            <a:ext cx="9144000" cy="1439863"/>
          </a:xfrm>
          <a:prstGeom prst="rect">
            <a:avLst/>
          </a:prstGeom>
          <a:solidFill>
            <a:srgbClr val="D5F5D3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15820" y="5214192"/>
            <a:ext cx="6400800" cy="151216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vi-VN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3668167"/>
            <a:ext cx="7772400" cy="1470025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pic>
        <p:nvPicPr>
          <p:cNvPr id="13" name="Picture 20" descr="HRNS_logo_RGB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175" y="5927725"/>
            <a:ext cx="35861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99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5680-5DB3-4EAE-8F69-BDC71C62FB2F}" type="datetimeFigureOut">
              <a:rPr lang="vi-VN" smtClean="0"/>
              <a:t>16/12/2016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C99-334A-401D-BF34-A22FF34B288D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1099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-9525" y="3717925"/>
            <a:ext cx="9144000" cy="1439863"/>
          </a:xfrm>
          <a:prstGeom prst="rect">
            <a:avLst/>
          </a:prstGeom>
          <a:solidFill>
            <a:srgbClr val="D5F5D3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820" y="5214192"/>
            <a:ext cx="6400800" cy="151216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vi-V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68167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pic>
        <p:nvPicPr>
          <p:cNvPr id="11" name="Picture 20" descr="HRNS_logo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175" y="5927725"/>
            <a:ext cx="35861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69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ictures\1611\20161026_09261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26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-9525" y="3717925"/>
            <a:ext cx="9144000" cy="1439863"/>
          </a:xfrm>
          <a:prstGeom prst="rect">
            <a:avLst/>
          </a:prstGeom>
          <a:solidFill>
            <a:srgbClr val="D5F5D3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820" y="5214192"/>
            <a:ext cx="6400800" cy="151216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vi-V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89040"/>
            <a:ext cx="7772400" cy="1205136"/>
          </a:xfrm>
        </p:spPr>
        <p:txBody>
          <a:bodyPr anchor="t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pic>
        <p:nvPicPr>
          <p:cNvPr id="11" name="Picture 20" descr="HRNS_logo_RGB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585" y="6127576"/>
            <a:ext cx="35861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69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5680-5DB3-4EAE-8F69-BDC71C62FB2F}" type="datetimeFigureOut">
              <a:rPr lang="vi-VN" smtClean="0"/>
              <a:t>16/12/2016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C99-334A-401D-BF34-A22FF34B288D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20" descr="HRNS_logo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004" y="6227572"/>
            <a:ext cx="26355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94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5680-5DB3-4EAE-8F69-BDC71C62FB2F}" type="datetimeFigureOut">
              <a:rPr lang="vi-VN" smtClean="0"/>
              <a:t>16/12/2016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C99-334A-401D-BF34-A22FF34B2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038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5680-5DB3-4EAE-8F69-BDC71C62FB2F}" type="datetimeFigureOut">
              <a:rPr lang="vi-VN" smtClean="0"/>
              <a:t>16/12/2016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C99-334A-401D-BF34-A22FF34B2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789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5680-5DB3-4EAE-8F69-BDC71C62FB2F}" type="datetimeFigureOut">
              <a:rPr lang="vi-VN" smtClean="0"/>
              <a:t>16/12/2016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C99-334A-401D-BF34-A22FF34B2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86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5680-5DB3-4EAE-8F69-BDC71C62FB2F}" type="datetimeFigureOut">
              <a:rPr lang="vi-VN" smtClean="0"/>
              <a:t>16/12/2016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C99-334A-401D-BF34-A22FF34B2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13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5680-5DB3-4EAE-8F69-BDC71C62FB2F}" type="datetimeFigureOut">
              <a:rPr lang="vi-VN" smtClean="0"/>
              <a:t>16/12/2016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AC99-334A-401D-BF34-A22FF34B2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292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7"/>
          <p:cNvSpPr>
            <a:spLocks noChangeArrowheads="1"/>
          </p:cNvSpPr>
          <p:nvPr userDrawn="1"/>
        </p:nvSpPr>
        <p:spPr bwMode="auto">
          <a:xfrm>
            <a:off x="0" y="0"/>
            <a:ext cx="9144000" cy="1358900"/>
          </a:xfrm>
          <a:prstGeom prst="rect">
            <a:avLst/>
          </a:prstGeom>
          <a:solidFill>
            <a:srgbClr val="A2BD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B5680-5DB3-4EAE-8F69-BDC71C62FB2F}" type="datetimeFigureOut">
              <a:rPr lang="vi-VN" smtClean="0"/>
              <a:t>16/12/2016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6AC99-334A-401D-BF34-A22FF34B2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284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1" kern="1200">
          <a:solidFill>
            <a:srgbClr val="C00000"/>
          </a:solidFill>
          <a:latin typeface="Arial" pitchFamily="34" charset="0"/>
          <a:ea typeface="+mn-ea"/>
          <a:cs typeface="Arial" pitchFamily="34" charset="0"/>
        </a:defRPr>
      </a:lvl1pPr>
      <a:lvl2pPr marL="265113" indent="-265113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ü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2925" indent="-277813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wmf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image" Target="../media/image25.jpe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>
            <a:spLocks noGrp="1"/>
          </p:cNvSpPr>
          <p:nvPr>
            <p:ph type="subTitle" idx="1"/>
          </p:nvPr>
        </p:nvSpPr>
        <p:spPr>
          <a:xfrm>
            <a:off x="715820" y="5214192"/>
            <a:ext cx="8176660" cy="1512168"/>
          </a:xfrm>
        </p:spPr>
        <p:txBody>
          <a:bodyPr/>
          <a:lstStyle/>
          <a:p>
            <a:r>
              <a:rPr lang="en-US" smtClean="0"/>
              <a:t>Tác giả: </a:t>
            </a:r>
            <a:r>
              <a:rPr lang="en-US" dirty="0" smtClean="0"/>
              <a:t>	</a:t>
            </a:r>
            <a:r>
              <a:rPr lang="en-US" smtClean="0"/>
              <a:t>	TS. </a:t>
            </a:r>
            <a:r>
              <a:rPr lang="en-US" dirty="0" smtClean="0"/>
              <a:t>Dave A. </a:t>
            </a:r>
            <a:r>
              <a:rPr lang="en-US" dirty="0" err="1" smtClean="0"/>
              <a:t>D’haeze</a:t>
            </a:r>
            <a:endParaRPr lang="en-US" dirty="0" smtClean="0"/>
          </a:p>
          <a:p>
            <a:r>
              <a:rPr lang="en-US" smtClean="0"/>
              <a:t>Ngày:</a:t>
            </a:r>
            <a:r>
              <a:rPr lang="en-US" dirty="0" smtClean="0"/>
              <a:t>	</a:t>
            </a:r>
            <a:r>
              <a:rPr lang="en-US" smtClean="0"/>
              <a:t>	05 tháng 12 năm </a:t>
            </a:r>
            <a:r>
              <a:rPr lang="en-US" dirty="0" smtClean="0"/>
              <a:t>2016</a:t>
            </a:r>
          </a:p>
          <a:p>
            <a:r>
              <a:rPr lang="en-US" smtClean="0"/>
              <a:t>Sự kiện:</a:t>
            </a:r>
            <a:r>
              <a:rPr lang="en-US" dirty="0" smtClean="0"/>
              <a:t>	</a:t>
            </a:r>
            <a:r>
              <a:rPr lang="en-US" smtClean="0"/>
              <a:t>	Cuộc họp thường niên của BĐP Ngành hàng Cà phê Việt Nam</a:t>
            </a:r>
            <a:endParaRPr lang="en-US" dirty="0" smtClean="0"/>
          </a:p>
          <a:p>
            <a:r>
              <a:rPr lang="en-US" smtClean="0"/>
              <a:t>Địa điểm: 	TP Hồ Chí Minh, Việt Nam </a:t>
            </a:r>
            <a:endParaRPr lang="vi-VN" dirty="0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-108520" y="3672464"/>
            <a:ext cx="9361040" cy="1578824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đạt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chương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trình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nguồn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nước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ứng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phó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đổi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khí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hậu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</a:t>
            </a:r>
            <a:endParaRPr lang="vi-VN" sz="3000" dirty="0"/>
          </a:p>
        </p:txBody>
      </p:sp>
    </p:spTree>
    <p:extLst>
      <p:ext uri="{BB962C8B-B14F-4D97-AF65-F5344CB8AC3E}">
        <p14:creationId xmlns:p14="http://schemas.microsoft.com/office/powerpoint/2010/main" val="13233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48" y="1484784"/>
            <a:ext cx="8820472" cy="4785395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  <a:tabLst>
                <a:tab pos="3860800" algn="l"/>
              </a:tabLst>
            </a:pPr>
            <a:r>
              <a:rPr lang="en-US" b="1" dirty="0" err="1" smtClean="0">
                <a:solidFill>
                  <a:srgbClr val="C00000"/>
                </a:solidFill>
              </a:rPr>
              <a:t>Đối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thoại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chính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sách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  <a:p>
            <a:pPr lvl="2">
              <a:spcBef>
                <a:spcPts val="300"/>
              </a:spcBef>
              <a:spcAft>
                <a:spcPts val="300"/>
              </a:spcAft>
              <a:tabLst>
                <a:tab pos="3860800" algn="l"/>
              </a:tabLst>
            </a:pPr>
            <a:r>
              <a:rPr lang="en-US" sz="1600" dirty="0" err="1">
                <a:sym typeface="Wingdings" pitchFamily="2" charset="2"/>
              </a:rPr>
              <a:t>Thiết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lập</a:t>
            </a:r>
            <a:r>
              <a:rPr lang="en-US" sz="1600" dirty="0">
                <a:sym typeface="Wingdings" pitchFamily="2" charset="2"/>
              </a:rPr>
              <a:t> 5 </a:t>
            </a:r>
            <a:r>
              <a:rPr lang="en-US" sz="1600" dirty="0" err="1">
                <a:sym typeface="Wingdings" pitchFamily="2" charset="2"/>
              </a:rPr>
              <a:t>điểm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cung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cấp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thông</a:t>
            </a:r>
            <a:r>
              <a:rPr lang="en-US" sz="1600" dirty="0">
                <a:sym typeface="Wingdings" pitchFamily="2" charset="2"/>
              </a:rPr>
              <a:t> tin (</a:t>
            </a:r>
            <a:r>
              <a:rPr lang="en-US" sz="1600" dirty="0" err="1">
                <a:sym typeface="Wingdings" pitchFamily="2" charset="2"/>
              </a:rPr>
              <a:t>tại</a:t>
            </a:r>
            <a:r>
              <a:rPr lang="en-US" sz="1600" dirty="0">
                <a:sym typeface="Wingdings" pitchFamily="2" charset="2"/>
              </a:rPr>
              <a:t> TTKNQG, TTKN </a:t>
            </a:r>
            <a:r>
              <a:rPr lang="en-US" sz="1600" dirty="0" err="1">
                <a:sym typeface="Wingdings" pitchFamily="2" charset="2"/>
              </a:rPr>
              <a:t>Tỉnh</a:t>
            </a:r>
            <a:r>
              <a:rPr lang="en-US" sz="1600" dirty="0">
                <a:sym typeface="Wingdings" pitchFamily="2" charset="2"/>
              </a:rPr>
              <a:t>, ĐH </a:t>
            </a:r>
            <a:r>
              <a:rPr lang="en-US" sz="1600" dirty="0" err="1">
                <a:sym typeface="Wingdings" pitchFamily="2" charset="2"/>
              </a:rPr>
              <a:t>Tây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Nguyên</a:t>
            </a:r>
            <a:r>
              <a:rPr lang="en-US" sz="1600" dirty="0">
                <a:sym typeface="Wingdings" pitchFamily="2" charset="2"/>
              </a:rPr>
              <a:t>, 01 </a:t>
            </a:r>
            <a:r>
              <a:rPr lang="en-US" sz="1600" dirty="0" err="1">
                <a:sym typeface="Wingdings" pitchFamily="2" charset="2"/>
              </a:rPr>
              <a:t>phòng</a:t>
            </a:r>
            <a:r>
              <a:rPr lang="en-US" sz="1600" dirty="0">
                <a:sym typeface="Wingdings" pitchFamily="2" charset="2"/>
              </a:rPr>
              <a:t> NN </a:t>
            </a:r>
            <a:r>
              <a:rPr lang="en-US" sz="1600" dirty="0" err="1">
                <a:sym typeface="Wingdings" pitchFamily="2" charset="2"/>
              </a:rPr>
              <a:t>huyện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và</a:t>
            </a:r>
            <a:r>
              <a:rPr lang="en-US" sz="1600" dirty="0">
                <a:sym typeface="Wingdings" pitchFamily="2" charset="2"/>
              </a:rPr>
              <a:t> 01 </a:t>
            </a:r>
            <a:r>
              <a:rPr lang="en-US" sz="1600" dirty="0" err="1">
                <a:sym typeface="Wingdings" pitchFamily="2" charset="2"/>
              </a:rPr>
              <a:t>hợp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tác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xã</a:t>
            </a:r>
            <a:r>
              <a:rPr lang="en-US" sz="1600" dirty="0">
                <a:sym typeface="Wingdings" pitchFamily="2" charset="2"/>
              </a:rPr>
              <a:t> )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tabLst>
                <a:tab pos="3860800" algn="l"/>
              </a:tabLst>
            </a:pPr>
            <a:r>
              <a:rPr lang="en-US" sz="1600" dirty="0" err="1">
                <a:sym typeface="Wingdings" pitchFamily="2" charset="2"/>
              </a:rPr>
              <a:t>Phương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pháp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tiếp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cận</a:t>
            </a:r>
            <a:r>
              <a:rPr lang="en-US" sz="1600" dirty="0">
                <a:sym typeface="Wingdings" pitchFamily="2" charset="2"/>
              </a:rPr>
              <a:t> C&amp;C </a:t>
            </a:r>
            <a:r>
              <a:rPr lang="en-US" sz="1600" dirty="0" err="1">
                <a:sym typeface="Wingdings" pitchFamily="2" charset="2"/>
              </a:rPr>
              <a:t>được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sử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dụng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để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giảng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dạy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cho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sinh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viên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làm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thạc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sỹ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của</a:t>
            </a:r>
            <a:r>
              <a:rPr lang="en-US" sz="1600" dirty="0">
                <a:sym typeface="Wingdings" pitchFamily="2" charset="2"/>
              </a:rPr>
              <a:t> ĐH </a:t>
            </a:r>
            <a:r>
              <a:rPr lang="en-US" sz="1600" dirty="0" err="1">
                <a:sym typeface="Wingdings" pitchFamily="2" charset="2"/>
              </a:rPr>
              <a:t>Tây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Nguyên</a:t>
            </a:r>
            <a:r>
              <a:rPr lang="en-US" sz="1600" dirty="0">
                <a:sym typeface="Wingdings" pitchFamily="2" charset="2"/>
              </a:rPr>
              <a:t> 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tabLst>
                <a:tab pos="3860800" algn="l"/>
              </a:tabLst>
            </a:pPr>
            <a:r>
              <a:rPr lang="en-US" sz="1600" dirty="0" err="1">
                <a:sym typeface="Wingdings" pitchFamily="2" charset="2"/>
              </a:rPr>
              <a:t>Ngành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Cà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phê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Việt</a:t>
            </a:r>
            <a:r>
              <a:rPr lang="en-US" sz="1600" dirty="0">
                <a:sym typeface="Wingdings" pitchFamily="2" charset="2"/>
              </a:rPr>
              <a:t> Nam </a:t>
            </a:r>
            <a:r>
              <a:rPr lang="en-US" sz="1600" dirty="0" err="1">
                <a:sym typeface="Wingdings" pitchFamily="2" charset="2"/>
              </a:rPr>
              <a:t>được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đưa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vào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tài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liệu</a:t>
            </a:r>
            <a:r>
              <a:rPr lang="en-US" sz="1600" dirty="0">
                <a:sym typeface="Wingdings" pitchFamily="2" charset="2"/>
              </a:rPr>
              <a:t> INDC ( </a:t>
            </a:r>
            <a:r>
              <a:rPr lang="en-US" sz="1600" dirty="0" err="1">
                <a:sym typeface="Wingdings" pitchFamily="2" charset="2"/>
              </a:rPr>
              <a:t>Dự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định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đóng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góp</a:t>
            </a:r>
            <a:r>
              <a:rPr lang="en-US" sz="1600" dirty="0">
                <a:sym typeface="Wingdings" pitchFamily="2" charset="2"/>
              </a:rPr>
              <a:t> do </a:t>
            </a:r>
            <a:r>
              <a:rPr lang="en-US" sz="1600" dirty="0" err="1">
                <a:sym typeface="Wingdings" pitchFamily="2" charset="2"/>
              </a:rPr>
              <a:t>quốc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gia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tự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quyết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định</a:t>
            </a:r>
            <a:r>
              <a:rPr lang="en-US" sz="1600" dirty="0">
                <a:sym typeface="Wingdings" pitchFamily="2" charset="2"/>
              </a:rPr>
              <a:t>) </a:t>
            </a:r>
            <a:r>
              <a:rPr lang="en-US" sz="1600" dirty="0" err="1">
                <a:sym typeface="Wingdings" pitchFamily="2" charset="2"/>
              </a:rPr>
              <a:t>và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được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trình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bày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tại</a:t>
            </a:r>
            <a:r>
              <a:rPr lang="en-US" sz="1600" dirty="0">
                <a:sym typeface="Wingdings" pitchFamily="2" charset="2"/>
              </a:rPr>
              <a:t> COP 21 (</a:t>
            </a:r>
            <a:r>
              <a:rPr lang="en-US" sz="1600" dirty="0" err="1">
                <a:sym typeface="Wingdings" pitchFamily="2" charset="2"/>
              </a:rPr>
              <a:t>tháng</a:t>
            </a:r>
            <a:r>
              <a:rPr lang="en-US" sz="1600" dirty="0">
                <a:sym typeface="Wingdings" pitchFamily="2" charset="2"/>
              </a:rPr>
              <a:t> 12/ 2015)</a:t>
            </a:r>
            <a:endParaRPr lang="en-US" sz="1600" dirty="0"/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3860800" algn="l"/>
              </a:tabLst>
            </a:pPr>
            <a:endParaRPr lang="en-US" b="1" dirty="0" smtClean="0">
              <a:solidFill>
                <a:srgbClr val="C00000"/>
              </a:solidFill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tabLst>
                <a:tab pos="3860800" algn="l"/>
              </a:tabLst>
            </a:pPr>
            <a:endParaRPr lang="en-US" sz="1600" dirty="0"/>
          </a:p>
          <a:p>
            <a:endParaRPr lang="en-US" sz="1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474961"/>
              </p:ext>
            </p:extLst>
          </p:nvPr>
        </p:nvGraphicFramePr>
        <p:xfrm>
          <a:off x="251520" y="3933056"/>
          <a:ext cx="2880320" cy="275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3953072" y="4542147"/>
            <a:ext cx="3643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quốc gia đề cập đến ngành cà phê trong tài liệu INDC (Xem các quốc gia </a:t>
            </a:r>
            <a:r>
              <a:rPr lang="en-US" sz="1600">
                <a:cs typeface="Arial" panose="020B0604020202020204" pitchFamily="34" charset="0"/>
              </a:rPr>
              <a:t>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được viết bằng </a:t>
            </a:r>
            <a:r>
              <a:rPr lang="vi-VN" sz="1600">
                <a:latin typeface="Arial" panose="020B0604020202020204" pitchFamily="34" charset="0"/>
                <a:cs typeface="Arial" panose="020B0604020202020204" pitchFamily="34" charset="0"/>
              </a:rPr>
              <a:t>chữ in đậm bên trái</a:t>
            </a:r>
            <a:r>
              <a:rPr lang="vi-VN" sz="1600" smtClean="0">
                <a:cs typeface="Arial" panose="020B0604020202020204" pitchFamily="34" charset="0"/>
              </a:rPr>
              <a:t>, </a:t>
            </a:r>
            <a:r>
              <a:rPr lang="vi-VN" sz="1600">
                <a:cs typeface="Arial" panose="020B0604020202020204" pitchFamily="34" charset="0"/>
              </a:rPr>
              <a:t>đại diện cho </a:t>
            </a:r>
            <a:r>
              <a:rPr lang="vi-VN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34%</a:t>
            </a:r>
            <a:r>
              <a:rPr lang="vi-VN" sz="1600">
                <a:cs typeface="Arial" panose="020B0604020202020204" pitchFamily="34" charset="0"/>
              </a:rPr>
              <a:t> sản lượng cà </a:t>
            </a:r>
            <a:r>
              <a:rPr lang="vi-VN" sz="1600" smtClean="0">
                <a:cs typeface="Arial" panose="020B0604020202020204" pitchFamily="34" charset="0"/>
              </a:rPr>
              <a:t>phê</a:t>
            </a:r>
            <a:r>
              <a:rPr lang="en-US" sz="1600">
                <a:cs typeface="Arial" panose="020B0604020202020204" pitchFamily="34" charset="0"/>
              </a:rPr>
              <a:t>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toàn cầu)</a:t>
            </a:r>
            <a:endParaRPr lang="en-US" sz="1600" dirty="0"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195736" y="4542147"/>
            <a:ext cx="43204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39752" y="4362997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Các biện pháp  ứng phó và giảm nhẹ được đề cập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(Có- Có)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759896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933" y="116632"/>
            <a:ext cx="8930067" cy="1143000"/>
          </a:xfrm>
        </p:spPr>
        <p:txBody>
          <a:bodyPr/>
          <a:lstStyle/>
          <a:p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phê</a:t>
            </a:r>
            <a:r>
              <a:rPr lang="en-US" dirty="0"/>
              <a:t> &amp;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 –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9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88" y="116632"/>
            <a:ext cx="8686800" cy="1143000"/>
          </a:xfrm>
        </p:spPr>
        <p:txBody>
          <a:bodyPr/>
          <a:lstStyle/>
          <a:p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phê</a:t>
            </a:r>
            <a:r>
              <a:rPr lang="en-US" dirty="0"/>
              <a:t> &amp;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 –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 smtClean="0"/>
              <a:t>bước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rgbClr val="C00000"/>
                </a:solidFill>
              </a:rPr>
              <a:t>Xây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dựng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Chiến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lược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Quốc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Ứng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phó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với</a:t>
            </a:r>
            <a:r>
              <a:rPr lang="en-US" b="1" dirty="0" smtClean="0">
                <a:solidFill>
                  <a:srgbClr val="C00000"/>
                </a:solidFill>
              </a:rPr>
              <a:t> BĐKH </a:t>
            </a:r>
            <a:r>
              <a:rPr lang="en-US" b="1" dirty="0" err="1" smtClean="0">
                <a:solidFill>
                  <a:srgbClr val="C00000"/>
                </a:solidFill>
              </a:rPr>
              <a:t>trong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ngành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Cà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phê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 smtClean="0"/>
              <a:t>Phương</a:t>
            </a:r>
            <a:r>
              <a:rPr lang="en-US" sz="1600" dirty="0" smtClean="0"/>
              <a:t> </a:t>
            </a:r>
            <a:r>
              <a:rPr lang="en-US" sz="1600" dirty="0" err="1" smtClean="0"/>
              <a:t>pháp</a:t>
            </a:r>
            <a:r>
              <a:rPr lang="en-US" sz="1600" dirty="0" smtClean="0"/>
              <a:t> </a:t>
            </a:r>
            <a:r>
              <a:rPr lang="en-US" sz="1600" dirty="0" err="1" smtClean="0"/>
              <a:t>tiếp</a:t>
            </a:r>
            <a:r>
              <a:rPr lang="en-US" sz="1600" dirty="0" smtClean="0"/>
              <a:t> </a:t>
            </a:r>
            <a:r>
              <a:rPr lang="en-US" sz="1600" dirty="0" err="1" smtClean="0"/>
              <a:t>cận</a:t>
            </a:r>
            <a:r>
              <a:rPr lang="en-US" sz="1600" dirty="0" smtClean="0"/>
              <a:t> </a:t>
            </a:r>
            <a:r>
              <a:rPr lang="en-US" sz="1600" dirty="0" err="1" smtClean="0"/>
              <a:t>từ</a:t>
            </a:r>
            <a:r>
              <a:rPr lang="en-US" sz="1600" dirty="0" smtClean="0"/>
              <a:t> </a:t>
            </a:r>
            <a:r>
              <a:rPr lang="en-US" sz="1600" dirty="0" err="1" smtClean="0"/>
              <a:t>dưới</a:t>
            </a:r>
            <a:r>
              <a:rPr lang="en-US" sz="1600" dirty="0" smtClean="0"/>
              <a:t> </a:t>
            </a:r>
            <a:r>
              <a:rPr lang="en-US" sz="1600" dirty="0" err="1" smtClean="0"/>
              <a:t>lên</a:t>
            </a:r>
            <a:r>
              <a:rPr lang="en-US" sz="1600" dirty="0" smtClean="0"/>
              <a:t> </a:t>
            </a:r>
            <a:r>
              <a:rPr lang="en-US" sz="1600" dirty="0" err="1" smtClean="0"/>
              <a:t>và</a:t>
            </a:r>
            <a:r>
              <a:rPr lang="en-US" sz="1600" dirty="0" smtClean="0"/>
              <a:t> </a:t>
            </a:r>
            <a:r>
              <a:rPr lang="en-US" sz="1600" dirty="0" err="1" smtClean="0"/>
              <a:t>đa</a:t>
            </a:r>
            <a:r>
              <a:rPr lang="en-US" sz="1600" dirty="0" smtClean="0"/>
              <a:t> </a:t>
            </a:r>
            <a:r>
              <a:rPr lang="en-US" sz="1600" dirty="0" err="1" smtClean="0"/>
              <a:t>đối</a:t>
            </a:r>
            <a:r>
              <a:rPr lang="en-US" sz="1600" dirty="0" smtClean="0"/>
              <a:t> </a:t>
            </a:r>
            <a:r>
              <a:rPr lang="en-US" sz="1600" dirty="0" err="1" smtClean="0"/>
              <a:t>tác</a:t>
            </a:r>
            <a:r>
              <a:rPr lang="en-US" sz="1600" dirty="0" smtClean="0"/>
              <a:t> </a:t>
            </a:r>
            <a:endParaRPr lang="en-US" sz="16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vi-VN" sz="1600" dirty="0" smtClean="0"/>
              <a:t>Thiết </a:t>
            </a:r>
            <a:r>
              <a:rPr lang="vi-VN" sz="1600" dirty="0"/>
              <a:t>lập </a:t>
            </a:r>
            <a:r>
              <a:rPr lang="vi-VN" sz="1600" dirty="0" smtClean="0"/>
              <a:t>cảnh</a:t>
            </a:r>
            <a:r>
              <a:rPr lang="en-US" sz="1600" dirty="0" smtClean="0"/>
              <a:t>/</a:t>
            </a:r>
            <a:r>
              <a:rPr lang="en-US" sz="1600" dirty="0" err="1" smtClean="0"/>
              <a:t>kịch</a:t>
            </a:r>
            <a:r>
              <a:rPr lang="en-US" sz="1600" dirty="0" smtClean="0"/>
              <a:t> </a:t>
            </a:r>
            <a:r>
              <a:rPr lang="en-US" sz="1600" dirty="0" err="1" smtClean="0"/>
              <a:t>bản</a:t>
            </a:r>
            <a:r>
              <a:rPr lang="vi-VN" sz="1600" dirty="0" smtClean="0"/>
              <a:t> (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vi-VN" sz="1600" dirty="0" smtClean="0"/>
              <a:t>kết </a:t>
            </a:r>
            <a:r>
              <a:rPr lang="vi-VN" sz="1600" dirty="0"/>
              <a:t>quả nghiên cứu gần đây, các chương trình biến đổi khí hậu hiện nay, ...)</a:t>
            </a:r>
            <a:endParaRPr lang="en-US" sz="1600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 smtClean="0"/>
              <a:t>Đặt</a:t>
            </a:r>
            <a:r>
              <a:rPr lang="en-US" sz="1600" dirty="0" smtClean="0"/>
              <a:t>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mức</a:t>
            </a:r>
            <a:r>
              <a:rPr lang="en-US" sz="1600" dirty="0" smtClean="0"/>
              <a:t> </a:t>
            </a:r>
            <a:r>
              <a:rPr lang="en-US" sz="1600" dirty="0" err="1" smtClean="0"/>
              <a:t>độ</a:t>
            </a:r>
            <a:r>
              <a:rPr lang="vi-VN" sz="1600" dirty="0" smtClean="0"/>
              <a:t> </a:t>
            </a:r>
            <a:r>
              <a:rPr lang="vi-VN" sz="1600" dirty="0"/>
              <a:t>ưu tiên </a:t>
            </a:r>
            <a:r>
              <a:rPr lang="en-US" sz="1600" dirty="0" err="1" smtClean="0"/>
              <a:t>cho</a:t>
            </a:r>
            <a:r>
              <a:rPr lang="vi-VN" sz="1600" dirty="0" smtClean="0"/>
              <a:t> </a:t>
            </a:r>
            <a:r>
              <a:rPr lang="vi-VN" sz="1600" dirty="0"/>
              <a:t>các thách thức</a:t>
            </a:r>
            <a:endParaRPr lang="en-US" sz="16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 smtClean="0"/>
              <a:t>Xác</a:t>
            </a:r>
            <a:r>
              <a:rPr lang="en-US" sz="1600" dirty="0" smtClean="0"/>
              <a:t> </a:t>
            </a:r>
            <a:r>
              <a:rPr lang="en-US" sz="1600" dirty="0" err="1"/>
              <a:t>định</a:t>
            </a:r>
            <a:r>
              <a:rPr lang="en-US" sz="1600" dirty="0"/>
              <a:t>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nguyên</a:t>
            </a:r>
            <a:r>
              <a:rPr lang="en-US" sz="1600" dirty="0" smtClean="0"/>
              <a:t> </a:t>
            </a:r>
            <a:r>
              <a:rPr lang="en-US" sz="1600" dirty="0" err="1"/>
              <a:t>nhân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nhu</a:t>
            </a:r>
            <a:r>
              <a:rPr lang="en-US" sz="1600" dirty="0" smtClean="0"/>
              <a:t> </a:t>
            </a:r>
            <a:r>
              <a:rPr lang="en-US" sz="1600" dirty="0" err="1"/>
              <a:t>cầu</a:t>
            </a:r>
            <a:r>
              <a:rPr lang="en-US" sz="1600" dirty="0"/>
              <a:t> can </a:t>
            </a:r>
            <a:r>
              <a:rPr lang="en-US" sz="1600" dirty="0" err="1"/>
              <a:t>thiệp</a:t>
            </a:r>
            <a:endParaRPr lang="en-US" sz="1600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 smtClean="0"/>
              <a:t>Xây</a:t>
            </a:r>
            <a:r>
              <a:rPr lang="en-US" sz="1600" dirty="0" smtClean="0"/>
              <a:t> </a:t>
            </a:r>
            <a:r>
              <a:rPr lang="en-US" sz="1600" dirty="0" err="1" smtClean="0"/>
              <a:t>dựng</a:t>
            </a:r>
            <a:r>
              <a:rPr lang="vi-VN" sz="1600" dirty="0" smtClean="0"/>
              <a:t> </a:t>
            </a:r>
            <a:r>
              <a:rPr lang="vi-VN" sz="1600" dirty="0"/>
              <a:t>một chương trình ngành và lộ trình thực hiện</a:t>
            </a:r>
            <a:endParaRPr lang="en-US" sz="1600" dirty="0" smtClean="0"/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US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51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077072"/>
            <a:ext cx="7772400" cy="1205136"/>
          </a:xfrm>
        </p:spPr>
        <p:txBody>
          <a:bodyPr/>
          <a:lstStyle/>
          <a:p>
            <a:pPr algn="ctr"/>
            <a:r>
              <a:rPr 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Xin cám ơn !</a:t>
            </a:r>
            <a:endParaRPr lang="vi-VN" sz="4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39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789040"/>
            <a:ext cx="9144000" cy="1205136"/>
          </a:xfrm>
        </p:spPr>
        <p:txBody>
          <a:bodyPr/>
          <a:lstStyle/>
          <a:p>
            <a:pPr algn="ctr">
              <a:defRPr/>
            </a:pPr>
            <a: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www.hrnstiftung.org</a:t>
            </a:r>
            <a:b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dave.dhaeze@ede-consulting.com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2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1143000"/>
          </a:xfrm>
        </p:spPr>
        <p:txBody>
          <a:bodyPr/>
          <a:lstStyle/>
          <a:p>
            <a:pPr algn="ctr"/>
            <a:r>
              <a:rPr lang="en-US" altLang="en-US" smtClean="0"/>
              <a:t>Chương trình Nước  </a:t>
            </a:r>
            <a:r>
              <a:rPr lang="en-US" altLang="en-US" dirty="0" smtClean="0"/>
              <a:t>2014 – </a:t>
            </a:r>
            <a:r>
              <a:rPr lang="en-US" altLang="en-US" smtClean="0"/>
              <a:t>2017 (có thể được kéo dài tới năm 2019 nếu đáp ứng được một số điều kiện)</a:t>
            </a:r>
            <a:endParaRPr lang="en-US" dirty="0"/>
          </a:p>
        </p:txBody>
      </p:sp>
      <p:pic>
        <p:nvPicPr>
          <p:cNvPr id="83" name="Picture 2" descr="E:\Old computer\G drive\1208 Desktop Files to be restructured\Projects\01 Vietnam\02 Water Resources Management Nestle SDC\08 Pictures\01 Mission CHYN Sep 14\20140904_1129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232771"/>
            <a:ext cx="2667528" cy="150048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3" descr="E:\Old computer\G drive\1208 Desktop Files to be restructured\Projects\01 Vietnam\02 Water Resources Management Nestle SDC\08 Pictures\01 Mission CHYN Sep 14\20140904_1332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68230" y="4239697"/>
            <a:ext cx="2655216" cy="149355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5" descr="E:\Old computer\G drive\1208 Desktop Files to be restructured\Projects\01 Vietnam\02 Water Resources Management Nestle SDC\08 Pictures\01 Mission CHYN Sep 14\IMG_20140831_02543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8612" y="4221088"/>
            <a:ext cx="2763868" cy="149355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7084" y="1719022"/>
            <a:ext cx="1742988" cy="52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" descr="C:\Users\PHONGVAN\AppData\Local\Microsoft\Windows\Temporary Internet Files\Content.Outlook\3ULIB7A7\NESC_BrandLogoBlackColour1_RGB (3).JPG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715714"/>
            <a:ext cx="1452488" cy="5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2"/>
          <p:cNvSpPr txBox="1">
            <a:spLocks noChangeArrowheads="1"/>
          </p:cNvSpPr>
          <p:nvPr/>
        </p:nvSpPr>
        <p:spPr>
          <a:xfrm>
            <a:off x="179512" y="2771199"/>
            <a:ext cx="8964488" cy="1123384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2300" dirty="0" smtClean="0">
                <a:solidFill>
                  <a:srgbClr val="FF0000"/>
                </a:solidFill>
              </a:rPr>
              <a:t>   </a:t>
            </a:r>
            <a:r>
              <a:rPr lang="en-US" sz="2200" dirty="0" err="1" smtClean="0">
                <a:solidFill>
                  <a:srgbClr val="FF0000"/>
                </a:solidFill>
              </a:rPr>
              <a:t>Dự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án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“</a:t>
            </a:r>
            <a:r>
              <a:rPr lang="en-US" sz="2200" dirty="0" err="1" smtClean="0">
                <a:solidFill>
                  <a:srgbClr val="FF0000"/>
                </a:solidFill>
              </a:rPr>
              <a:t>Việt</a:t>
            </a:r>
            <a:r>
              <a:rPr lang="en-US" sz="2200" dirty="0" smtClean="0">
                <a:solidFill>
                  <a:srgbClr val="FF0000"/>
                </a:solidFill>
              </a:rPr>
              <a:t> Nam </a:t>
            </a:r>
            <a:r>
              <a:rPr lang="en-US" sz="2200" dirty="0" err="1" smtClean="0">
                <a:solidFill>
                  <a:srgbClr val="FF0000"/>
                </a:solidFill>
              </a:rPr>
              <a:t>có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thể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sản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xuất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nhiều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cà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phê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hơn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với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lượng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nước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ít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hơn</a:t>
            </a:r>
            <a:r>
              <a:rPr lang="en-US" sz="2200" dirty="0">
                <a:solidFill>
                  <a:srgbClr val="FF0000"/>
                </a:solidFill>
              </a:rPr>
              <a:t>– </a:t>
            </a:r>
            <a:r>
              <a:rPr lang="en-US" sz="2200" dirty="0" err="1">
                <a:solidFill>
                  <a:srgbClr val="FF0000"/>
                </a:solidFill>
              </a:rPr>
              <a:t>hướng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tới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giảm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nước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tưới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trong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canh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tác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cà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phê</a:t>
            </a:r>
            <a:r>
              <a:rPr lang="en-US" sz="2200" dirty="0">
                <a:solidFill>
                  <a:srgbClr val="FF0000"/>
                </a:solidFill>
              </a:rPr>
              <a:t>” </a:t>
            </a:r>
            <a:endParaRPr lang="vi-VN" sz="2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swisswaterpartnership.ch/wp-content/uploads/2014/09/logo_sd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0799" y="1576141"/>
            <a:ext cx="2708999" cy="9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6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445677" y="1358792"/>
            <a:ext cx="2726723" cy="2171360"/>
            <a:chOff x="5355015" y="1291770"/>
            <a:chExt cx="3877056" cy="3087398"/>
          </a:xfrm>
        </p:grpSpPr>
        <p:pic>
          <p:nvPicPr>
            <p:cNvPr id="11" name="Picture 6" descr="E:\Old computer\G drive\1208 Desktop Files to be restructured\Projects\01 Vietnam\02 Water Resources Management Nestle SDC\03 Activities\12 CHYN results WP2\landuse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55015" y="1295399"/>
              <a:ext cx="3877056" cy="3083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5394105" y="3695644"/>
              <a:ext cx="551544" cy="4953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8390283" y="3810000"/>
              <a:ext cx="792016" cy="49535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8044046" y="1291770"/>
              <a:ext cx="1099953" cy="9180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5" name="Picture 4" descr="E:\Old computer\G drive\1208 Desktop Files to be restructured\Projects\01 Vietnam\02 Water Resources Management Nestle SDC\03 Activities\12 CHYN results WP2\geology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05487" y="1508417"/>
              <a:ext cx="1001486" cy="616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E:\Old computer\G drive\1208 Desktop Files to be restructured\Projects\01 Vietnam\02 Water Resources Management Nestle SDC\03 Activities\12 CHYN results WP2\geology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76347" y="1508417"/>
              <a:ext cx="580571" cy="616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44" y="1617565"/>
            <a:ext cx="5203871" cy="4302003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 err="1">
                <a:solidFill>
                  <a:srgbClr val="C00000"/>
                </a:solidFill>
              </a:rPr>
              <a:t>Nghiên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cứu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địa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chất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thủy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văn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trên</a:t>
            </a: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n-US" b="1" dirty="0" smtClean="0">
                <a:solidFill>
                  <a:srgbClr val="C00000"/>
                </a:solidFill>
              </a:rPr>
              <a:t>Cao </a:t>
            </a:r>
            <a:r>
              <a:rPr lang="en-US" b="1" dirty="0" err="1" smtClean="0">
                <a:solidFill>
                  <a:srgbClr val="C00000"/>
                </a:solidFill>
              </a:rPr>
              <a:t>nguyên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Bazan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Đắk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Lắk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endParaRPr lang="en-US" b="1" dirty="0" smtClean="0">
              <a:solidFill>
                <a:srgbClr val="C00000"/>
              </a:solidFill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Qua </a:t>
            </a:r>
            <a:r>
              <a:rPr lang="en-US" sz="1600" dirty="0" err="1" smtClean="0"/>
              <a:t>quan</a:t>
            </a:r>
            <a:r>
              <a:rPr lang="en-US" sz="1600" dirty="0" smtClean="0"/>
              <a:t> </a:t>
            </a:r>
            <a:r>
              <a:rPr lang="en-US" sz="1600" dirty="0" err="1" smtClean="0"/>
              <a:t>sát</a:t>
            </a:r>
            <a:r>
              <a:rPr lang="en-US" sz="1600" dirty="0" smtClean="0"/>
              <a:t> k</a:t>
            </a:r>
            <a:r>
              <a:rPr lang="vi-VN" sz="1600" dirty="0" smtClean="0"/>
              <a:t>hông </a:t>
            </a:r>
            <a:r>
              <a:rPr lang="en-US" sz="1600" dirty="0" err="1" smtClean="0"/>
              <a:t>thấy</a:t>
            </a:r>
            <a:r>
              <a:rPr lang="en-US" sz="1600" dirty="0" smtClean="0"/>
              <a:t> </a:t>
            </a:r>
            <a:r>
              <a:rPr lang="vi-VN" sz="1600" dirty="0" smtClean="0"/>
              <a:t>có khuynh hướng giảm mực nước dài hạn</a:t>
            </a:r>
            <a:endParaRPr lang="en-US" sz="1600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 smtClean="0"/>
              <a:t>Mực</a:t>
            </a:r>
            <a:r>
              <a:rPr lang="en-US" sz="1600" dirty="0" smtClean="0"/>
              <a:t> </a:t>
            </a:r>
            <a:r>
              <a:rPr lang="en-US" sz="1600" dirty="0" err="1"/>
              <a:t>nước</a:t>
            </a:r>
            <a:r>
              <a:rPr lang="en-US" sz="1600" dirty="0"/>
              <a:t> </a:t>
            </a:r>
            <a:r>
              <a:rPr lang="en-US" sz="1600" dirty="0" err="1"/>
              <a:t>giảm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mùa</a:t>
            </a:r>
            <a:r>
              <a:rPr lang="en-US" sz="1600" dirty="0"/>
              <a:t> </a:t>
            </a:r>
            <a:r>
              <a:rPr lang="en-US" sz="1600" dirty="0" err="1"/>
              <a:t>khô</a:t>
            </a:r>
            <a:r>
              <a:rPr lang="en-US" sz="1600" dirty="0"/>
              <a:t> là </a:t>
            </a:r>
            <a:r>
              <a:rPr lang="en-US" sz="1600" dirty="0" err="1"/>
              <a:t>nguyên</a:t>
            </a:r>
            <a:r>
              <a:rPr lang="en-US" sz="1600" dirty="0"/>
              <a:t> </a:t>
            </a:r>
            <a:r>
              <a:rPr lang="en-US" sz="1600" dirty="0" err="1"/>
              <a:t>nhân</a:t>
            </a:r>
            <a:r>
              <a:rPr lang="en-US" sz="1600" dirty="0"/>
              <a:t> </a:t>
            </a:r>
            <a:r>
              <a:rPr lang="en-US" sz="1600" dirty="0" err="1"/>
              <a:t>dẫn</a:t>
            </a:r>
            <a:r>
              <a:rPr lang="en-US" sz="1600" dirty="0"/>
              <a:t> </a:t>
            </a:r>
            <a:r>
              <a:rPr lang="en-US" sz="1600" dirty="0" err="1"/>
              <a:t>đến</a:t>
            </a:r>
            <a:r>
              <a:rPr lang="en-US" sz="1600" dirty="0"/>
              <a:t> </a:t>
            </a:r>
            <a:r>
              <a:rPr lang="en-US" sz="1600" dirty="0" err="1"/>
              <a:t>cạn</a:t>
            </a:r>
            <a:r>
              <a:rPr lang="en-US" sz="1600" dirty="0"/>
              <a:t> </a:t>
            </a:r>
            <a:r>
              <a:rPr lang="en-US" sz="1600" dirty="0" err="1"/>
              <a:t>nước</a:t>
            </a:r>
            <a:r>
              <a:rPr lang="en-US" sz="1600" dirty="0"/>
              <a:t> ở </a:t>
            </a:r>
            <a:r>
              <a:rPr lang="en-US" sz="1600" dirty="0" err="1"/>
              <a:t>các</a:t>
            </a:r>
            <a:r>
              <a:rPr lang="en-US" sz="1600" dirty="0"/>
              <a:t> </a:t>
            </a:r>
            <a:r>
              <a:rPr lang="en-US" sz="1600" dirty="0" err="1"/>
              <a:t>giếng</a:t>
            </a:r>
            <a:r>
              <a:rPr lang="en-US" sz="1600" dirty="0"/>
              <a:t> </a:t>
            </a:r>
            <a:r>
              <a:rPr lang="en-US" sz="1600" dirty="0" err="1"/>
              <a:t>đào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̀ có </a:t>
            </a:r>
            <a:r>
              <a:rPr lang="en-US" sz="1600" dirty="0" err="1"/>
              <a:t>tương</a:t>
            </a:r>
            <a:r>
              <a:rPr lang="en-US" sz="1600" dirty="0"/>
              <a:t> </a:t>
            </a:r>
            <a:r>
              <a:rPr lang="en-US" sz="1600" dirty="0" err="1"/>
              <a:t>quan</a:t>
            </a:r>
            <a:r>
              <a:rPr lang="en-US" sz="1600" dirty="0"/>
              <a:t> </a:t>
            </a:r>
            <a:r>
              <a:rPr lang="en-US" sz="1600" dirty="0" err="1" smtClean="0"/>
              <a:t>với</a:t>
            </a:r>
            <a:r>
              <a:rPr lang="en-US" sz="1600" dirty="0" smtClean="0"/>
              <a:t>:</a:t>
            </a:r>
          </a:p>
          <a:p>
            <a:pPr lvl="5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ị trí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giếng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5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thức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tưới</a:t>
            </a:r>
            <a:endParaRPr lang="vi-VN" sz="1600" dirty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vi-VN" sz="1600" dirty="0"/>
              <a:t>Lượng nước tưới dư thừa tạm thời bị giữ lại trong đất </a:t>
            </a:r>
            <a:r>
              <a:rPr lang="en-US" sz="1600" dirty="0" err="1"/>
              <a:t>va</a:t>
            </a:r>
            <a:r>
              <a:rPr lang="en-US" sz="1600" dirty="0"/>
              <a:t>̀ </a:t>
            </a:r>
            <a:r>
              <a:rPr lang="en-US" sz="1600" dirty="0" err="1"/>
              <a:t>chưa</a:t>
            </a:r>
            <a:r>
              <a:rPr lang="en-US" sz="1600" dirty="0"/>
              <a:t> </a:t>
            </a:r>
            <a:r>
              <a:rPr lang="en-US" sz="1600" dirty="0" err="1"/>
              <a:t>thê</a:t>
            </a:r>
            <a:r>
              <a:rPr lang="en-US" sz="1600" dirty="0"/>
              <a:t>̉ </a:t>
            </a:r>
            <a:r>
              <a:rPr lang="en-US" sz="1600" dirty="0" err="1"/>
              <a:t>sư</a:t>
            </a:r>
            <a:r>
              <a:rPr lang="en-US" sz="1600" dirty="0"/>
              <a:t>̉ </a:t>
            </a:r>
            <a:r>
              <a:rPr lang="en-US" sz="1600" dirty="0" err="1"/>
              <a:t>dụng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vi-VN" sz="1600" dirty="0"/>
              <a:t>suốt mùa </a:t>
            </a:r>
            <a:r>
              <a:rPr lang="en-US" sz="1600" dirty="0" err="1"/>
              <a:t>khô</a:t>
            </a:r>
            <a:r>
              <a:rPr lang="en-US" sz="1600" dirty="0"/>
              <a:t> </a:t>
            </a:r>
            <a:r>
              <a:rPr lang="en-US" sz="1600" dirty="0" err="1"/>
              <a:t>đo</a:t>
            </a:r>
            <a:r>
              <a:rPr lang="en-US" sz="1600" dirty="0"/>
              <a:t>́ </a:t>
            </a:r>
            <a:endParaRPr lang="en-US" sz="1600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vi-VN" sz="1600" dirty="0" smtClean="0"/>
              <a:t>Các </a:t>
            </a:r>
            <a:r>
              <a:rPr lang="vi-VN" sz="1600" dirty="0"/>
              <a:t>điểm nóng về tình trạng thiếu nước tập trụng ở các </a:t>
            </a:r>
            <a:r>
              <a:rPr lang="en-US" sz="1600" dirty="0" err="1"/>
              <a:t>vùng</a:t>
            </a:r>
            <a:r>
              <a:rPr lang="en-US" sz="1600" dirty="0"/>
              <a:t> </a:t>
            </a:r>
            <a:r>
              <a:rPr lang="vi-VN" sz="1600" dirty="0"/>
              <a:t>có cao </a:t>
            </a:r>
            <a:r>
              <a:rPr lang="en-US" sz="1600" dirty="0" err="1"/>
              <a:t>trình</a:t>
            </a:r>
            <a:r>
              <a:rPr lang="en-US" sz="1600" dirty="0"/>
              <a:t> </a:t>
            </a:r>
            <a:r>
              <a:rPr lang="vi-VN" sz="1600" dirty="0"/>
              <a:t>cao </a:t>
            </a:r>
            <a:r>
              <a:rPr lang="en-US" sz="1600" dirty="0" err="1"/>
              <a:t>hơn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khu</a:t>
            </a:r>
            <a:r>
              <a:rPr lang="en-US" sz="1600" dirty="0"/>
              <a:t> </a:t>
            </a:r>
            <a:r>
              <a:rPr lang="en-US" sz="1600" dirty="0" err="1"/>
              <a:t>vực</a:t>
            </a:r>
            <a:r>
              <a:rPr lang="en-US" sz="1600" dirty="0"/>
              <a:t> </a:t>
            </a:r>
            <a:r>
              <a:rPr lang="vi-VN" sz="1600" dirty="0"/>
              <a:t>cao nguyên và khu vực phía Đông (</a:t>
            </a:r>
            <a:r>
              <a:rPr lang="en-US" sz="1600" dirty="0"/>
              <a:t>Kr</a:t>
            </a:r>
            <a:r>
              <a:rPr lang="vi-VN" sz="1600" dirty="0"/>
              <a:t>ô</a:t>
            </a:r>
            <a:r>
              <a:rPr lang="en-US" sz="1600" dirty="0" err="1"/>
              <a:t>ng</a:t>
            </a:r>
            <a:r>
              <a:rPr lang="en-US" sz="1600" dirty="0"/>
              <a:t> </a:t>
            </a:r>
            <a:r>
              <a:rPr lang="en-US" sz="1600" dirty="0" err="1"/>
              <a:t>Búk</a:t>
            </a:r>
            <a:r>
              <a:rPr lang="en-US" sz="1600" dirty="0"/>
              <a:t>, </a:t>
            </a:r>
            <a:r>
              <a:rPr lang="vi-VN" sz="1600" dirty="0"/>
              <a:t>Buôn Hồ,</a:t>
            </a:r>
            <a:r>
              <a:rPr lang="en-US" sz="1600" dirty="0"/>
              <a:t> </a:t>
            </a:r>
            <a:r>
              <a:rPr lang="en-US" sz="1600" dirty="0" err="1"/>
              <a:t>Krông</a:t>
            </a:r>
            <a:r>
              <a:rPr lang="en-US" sz="1600" dirty="0"/>
              <a:t> N</a:t>
            </a:r>
            <a:r>
              <a:rPr lang="vi-VN" sz="1600" dirty="0"/>
              <a:t>ă</a:t>
            </a:r>
            <a:r>
              <a:rPr lang="en-US" sz="1600" dirty="0" err="1"/>
              <a:t>ng</a:t>
            </a:r>
            <a:r>
              <a:rPr lang="en-US" sz="1600" dirty="0"/>
              <a:t>).</a:t>
            </a:r>
          </a:p>
          <a:p>
            <a:endParaRPr lang="en-US" sz="2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en-US" dirty="0" err="1" smtClean="0"/>
              <a:t>Chương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trình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Nước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Các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kết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quả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đạt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được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0429" y="2934484"/>
            <a:ext cx="2895371" cy="39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3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/>
          <a:lstStyle/>
          <a:p>
            <a:pPr lvl="1"/>
            <a:r>
              <a:rPr lang="en-US" b="1" dirty="0" err="1" smtClean="0">
                <a:solidFill>
                  <a:srgbClr val="C00000"/>
                </a:solidFill>
              </a:rPr>
              <a:t>Hệ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thống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dự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báo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thời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tiết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ngắn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hạn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đang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trong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giai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đoạn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thử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nghiệm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en-US" dirty="0" err="1"/>
              <a:t>Chương</a:t>
            </a:r>
            <a:r>
              <a:rPr lang="en-US" altLang="en-US" dirty="0"/>
              <a:t> </a:t>
            </a:r>
            <a:r>
              <a:rPr lang="en-US" altLang="en-US" dirty="0" err="1"/>
              <a:t>trình</a:t>
            </a:r>
            <a:r>
              <a:rPr lang="en-US" altLang="en-US" dirty="0"/>
              <a:t> </a:t>
            </a:r>
            <a:r>
              <a:rPr lang="en-US" altLang="en-US" dirty="0" err="1"/>
              <a:t>Nước</a:t>
            </a:r>
            <a:r>
              <a:rPr lang="en-US" altLang="en-US" dirty="0"/>
              <a:t> –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kết</a:t>
            </a:r>
            <a:r>
              <a:rPr lang="en-US" altLang="en-US" dirty="0"/>
              <a:t> </a:t>
            </a:r>
            <a:r>
              <a:rPr lang="en-US" altLang="en-US" dirty="0" err="1"/>
              <a:t>quả</a:t>
            </a:r>
            <a:r>
              <a:rPr lang="en-US" altLang="en-US" dirty="0"/>
              <a:t> </a:t>
            </a:r>
            <a:r>
              <a:rPr lang="en-US" altLang="en-US" dirty="0" err="1"/>
              <a:t>đạt</a:t>
            </a:r>
            <a:r>
              <a:rPr lang="en-US" altLang="en-US" dirty="0"/>
              <a:t> </a:t>
            </a:r>
            <a:r>
              <a:rPr lang="en-US" altLang="en-US" dirty="0" err="1" smtClean="0"/>
              <a:t>được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382" y="2824874"/>
            <a:ext cx="2745132" cy="272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9188" y="2824874"/>
            <a:ext cx="2761322" cy="272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6228184" y="2824875"/>
            <a:ext cx="2747445" cy="272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3568" y="2420888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0" dirty="0" smtClean="0">
                <a:latin typeface="+mn-lt"/>
              </a:rPr>
              <a:t>17 </a:t>
            </a:r>
            <a:r>
              <a:rPr lang="en-US" sz="1400" b="1" baseline="0" dirty="0" err="1" smtClean="0">
                <a:latin typeface="+mn-lt"/>
              </a:rPr>
              <a:t>tháng</a:t>
            </a:r>
            <a:r>
              <a:rPr lang="en-US" sz="1400" b="1" dirty="0" smtClean="0">
                <a:latin typeface="+mn-lt"/>
              </a:rPr>
              <a:t> 5 </a:t>
            </a:r>
            <a:r>
              <a:rPr lang="en-US" sz="1400" b="1" dirty="0" err="1" smtClean="0">
                <a:latin typeface="+mn-lt"/>
              </a:rPr>
              <a:t>năm</a:t>
            </a:r>
            <a:r>
              <a:rPr lang="en-US" sz="1400" b="1" baseline="0" dirty="0" smtClean="0">
                <a:latin typeface="+mn-lt"/>
              </a:rPr>
              <a:t> 2016; 13 h</a:t>
            </a:r>
            <a:endParaRPr lang="en-US" sz="1400" b="1" baseline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9" y="2420888"/>
            <a:ext cx="2453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17 tháng 5 năm 2016; </a:t>
            </a:r>
            <a:r>
              <a:rPr lang="en-US" sz="1400" b="1" baseline="0" dirty="0" smtClean="0">
                <a:latin typeface="+mn-lt"/>
              </a:rPr>
              <a:t>19 h</a:t>
            </a:r>
            <a:endParaRPr lang="en-US" sz="1400" b="1" baseline="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8651" y="2420888"/>
            <a:ext cx="2386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18 </a:t>
            </a:r>
            <a:r>
              <a:rPr lang="en-US" sz="1400" b="1"/>
              <a:t>tháng 5 năm 2016</a:t>
            </a:r>
            <a:r>
              <a:rPr lang="en-US" sz="1400" b="1" baseline="0" smtClean="0">
                <a:latin typeface="+mn-lt"/>
              </a:rPr>
              <a:t>; </a:t>
            </a:r>
            <a:r>
              <a:rPr lang="en-US" sz="1400" b="1" baseline="0" dirty="0" smtClean="0">
                <a:latin typeface="+mn-lt"/>
              </a:rPr>
              <a:t>01 h</a:t>
            </a:r>
            <a:endParaRPr lang="en-US" sz="1400" b="1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41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584" cy="4525963"/>
          </a:xfrm>
        </p:spPr>
        <p:txBody>
          <a:bodyPr/>
          <a:lstStyle/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b="1" dirty="0" err="1" smtClean="0">
                <a:solidFill>
                  <a:srgbClr val="C00000"/>
                </a:solidFill>
              </a:rPr>
              <a:t>Mục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tiêu</a:t>
            </a:r>
            <a:r>
              <a:rPr lang="en-US" b="1" dirty="0" smtClean="0">
                <a:solidFill>
                  <a:srgbClr val="C00000"/>
                </a:solidFill>
              </a:rPr>
              <a:t>: 125 </a:t>
            </a:r>
            <a:r>
              <a:rPr lang="en-US" b="1" dirty="0" err="1" smtClean="0">
                <a:solidFill>
                  <a:srgbClr val="C00000"/>
                </a:solidFill>
              </a:rPr>
              <a:t>tập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huấn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viên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và</a:t>
            </a:r>
            <a:r>
              <a:rPr lang="en-US" b="1" dirty="0" smtClean="0">
                <a:solidFill>
                  <a:srgbClr val="C00000"/>
                </a:solidFill>
              </a:rPr>
              <a:t> 50.000 </a:t>
            </a:r>
            <a:r>
              <a:rPr lang="en-US" b="1" dirty="0" err="1" smtClean="0">
                <a:solidFill>
                  <a:srgbClr val="C00000"/>
                </a:solidFill>
              </a:rPr>
              <a:t>nông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dân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được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tập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huấn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về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các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thực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hành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canh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tác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tốt</a:t>
            </a:r>
            <a:r>
              <a:rPr lang="en-US" b="1" dirty="0" smtClean="0">
                <a:solidFill>
                  <a:srgbClr val="C00000"/>
                </a:solidFill>
              </a:rPr>
              <a:t> – </a:t>
            </a:r>
            <a:r>
              <a:rPr lang="en-US" b="1" dirty="0" err="1" smtClean="0">
                <a:solidFill>
                  <a:srgbClr val="C00000"/>
                </a:solidFill>
              </a:rPr>
              <a:t>tập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trung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vào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việc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sử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dụng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nước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hiệu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quả</a:t>
            </a:r>
            <a:endParaRPr lang="en-US" b="1" dirty="0" smtClean="0">
              <a:solidFill>
                <a:srgbClr val="C00000"/>
              </a:solidFill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 smtClean="0"/>
              <a:t>Gần</a:t>
            </a:r>
            <a:r>
              <a:rPr lang="en-US" sz="1600" dirty="0" smtClean="0"/>
              <a:t> 120 </a:t>
            </a:r>
            <a:r>
              <a:rPr lang="en-US" sz="1600" dirty="0" err="1" smtClean="0"/>
              <a:t>tập</a:t>
            </a:r>
            <a:r>
              <a:rPr lang="en-US" sz="1600" dirty="0" smtClean="0"/>
              <a:t> </a:t>
            </a:r>
            <a:r>
              <a:rPr lang="en-US" sz="1600" dirty="0" err="1" smtClean="0"/>
              <a:t>huấn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 </a:t>
            </a:r>
            <a:r>
              <a:rPr lang="en-US" sz="1600" dirty="0" err="1" smtClean="0"/>
              <a:t>đã</a:t>
            </a:r>
            <a:r>
              <a:rPr lang="en-US" sz="1600" dirty="0" smtClean="0"/>
              <a:t>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đào</a:t>
            </a:r>
            <a:r>
              <a:rPr lang="en-US" sz="1600" dirty="0" smtClean="0"/>
              <a:t> </a:t>
            </a:r>
            <a:r>
              <a:rPr lang="en-US" sz="1600" dirty="0" err="1" smtClean="0"/>
              <a:t>tạo</a:t>
            </a:r>
            <a:r>
              <a:rPr lang="en-US" sz="1600" dirty="0" smtClean="0"/>
              <a:t> ở 4 </a:t>
            </a:r>
            <a:r>
              <a:rPr lang="en-US" sz="1600" dirty="0" err="1" smtClean="0"/>
              <a:t>tỉnh</a:t>
            </a:r>
            <a:r>
              <a:rPr lang="en-US" sz="1600" dirty="0" smtClean="0"/>
              <a:t>, </a:t>
            </a:r>
            <a:r>
              <a:rPr lang="en-US" sz="1600" dirty="0" err="1" smtClean="0"/>
              <a:t>với</a:t>
            </a:r>
            <a:r>
              <a:rPr lang="en-US" sz="1600" dirty="0" smtClean="0"/>
              <a:t> 6 </a:t>
            </a:r>
            <a:r>
              <a:rPr lang="en-US" sz="1600" dirty="0" err="1" smtClean="0"/>
              <a:t>chủ</a:t>
            </a:r>
            <a:r>
              <a:rPr lang="en-US" sz="1600" dirty="0" smtClean="0"/>
              <a:t> </a:t>
            </a:r>
            <a:r>
              <a:rPr lang="en-US" sz="1600" dirty="0" err="1" smtClean="0"/>
              <a:t>đề</a:t>
            </a:r>
            <a:r>
              <a:rPr lang="en-US" sz="1600" dirty="0" smtClean="0"/>
              <a:t>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 smtClean="0"/>
              <a:t>Số</a:t>
            </a:r>
            <a:r>
              <a:rPr lang="en-US" sz="1600" dirty="0" smtClean="0"/>
              <a:t> </a:t>
            </a:r>
            <a:r>
              <a:rPr lang="en-US" sz="1600" dirty="0" err="1" smtClean="0"/>
              <a:t>lượt</a:t>
            </a:r>
            <a:r>
              <a:rPr lang="en-US" sz="1600" dirty="0" smtClean="0"/>
              <a:t> </a:t>
            </a:r>
            <a:r>
              <a:rPr lang="en-US" sz="1600" dirty="0" err="1" smtClean="0"/>
              <a:t>người</a:t>
            </a:r>
            <a:r>
              <a:rPr lang="en-US" sz="1600" dirty="0" smtClean="0"/>
              <a:t>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tập</a:t>
            </a:r>
            <a:r>
              <a:rPr lang="en-US" sz="1600" dirty="0" smtClean="0"/>
              <a:t> </a:t>
            </a:r>
            <a:r>
              <a:rPr lang="en-US" sz="1600" dirty="0" err="1" smtClean="0"/>
              <a:t>huấn</a:t>
            </a:r>
            <a:r>
              <a:rPr lang="en-US" sz="1600" dirty="0" smtClean="0"/>
              <a:t> </a:t>
            </a:r>
            <a:r>
              <a:rPr lang="en-US" sz="1600" dirty="0" err="1" smtClean="0"/>
              <a:t>năm</a:t>
            </a:r>
            <a:r>
              <a:rPr lang="en-US" sz="1600" dirty="0" smtClean="0"/>
              <a:t> 2015: 30.340</a:t>
            </a:r>
            <a:endParaRPr lang="en-US" sz="16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/>
              <a:t>Số</a:t>
            </a:r>
            <a:r>
              <a:rPr lang="en-US" sz="1600" dirty="0"/>
              <a:t> </a:t>
            </a:r>
            <a:r>
              <a:rPr lang="en-US" sz="1600" dirty="0" err="1"/>
              <a:t>lượt</a:t>
            </a:r>
            <a:r>
              <a:rPr lang="en-US" sz="1600" dirty="0"/>
              <a:t> </a:t>
            </a:r>
            <a:r>
              <a:rPr lang="en-US" sz="1600" dirty="0" err="1"/>
              <a:t>người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tập</a:t>
            </a:r>
            <a:r>
              <a:rPr lang="en-US" sz="1600" dirty="0"/>
              <a:t> </a:t>
            </a:r>
            <a:r>
              <a:rPr lang="en-US" sz="1600" dirty="0" err="1"/>
              <a:t>huấn</a:t>
            </a:r>
            <a:r>
              <a:rPr lang="en-US" sz="1600" dirty="0"/>
              <a:t> </a:t>
            </a:r>
            <a:r>
              <a:rPr lang="en-US" sz="1600" dirty="0" smtClean="0"/>
              <a:t>6 </a:t>
            </a:r>
            <a:r>
              <a:rPr lang="en-US" sz="1600" dirty="0" err="1" smtClean="0"/>
              <a:t>tháng</a:t>
            </a:r>
            <a:r>
              <a:rPr lang="en-US" sz="1600" dirty="0" smtClean="0"/>
              <a:t> </a:t>
            </a:r>
            <a:r>
              <a:rPr lang="en-US" sz="1600" dirty="0" err="1" smtClean="0"/>
              <a:t>đầu</a:t>
            </a:r>
            <a:r>
              <a:rPr lang="en-US" sz="1600" dirty="0" smtClean="0"/>
              <a:t> </a:t>
            </a:r>
            <a:r>
              <a:rPr lang="en-US" sz="1600" dirty="0" err="1" smtClean="0"/>
              <a:t>năm</a:t>
            </a:r>
            <a:r>
              <a:rPr lang="en-US" sz="1600" dirty="0" smtClean="0"/>
              <a:t> 2016: 22.500 </a:t>
            </a:r>
          </a:p>
        </p:txBody>
      </p:sp>
      <p:pic>
        <p:nvPicPr>
          <p:cNvPr id="4101" name="Picture 5" descr="E:\Pictures\1611\20161026_155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3731351" cy="209888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Pictures\1611\20161026_155503(0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471" y="2279176"/>
            <a:ext cx="2245313" cy="388612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Pictures\1611\20161026_1505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409695"/>
            <a:ext cx="3514744" cy="196352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en-US" dirty="0" err="1" smtClean="0"/>
              <a:t>Chương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trình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Nước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Các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kết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quả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đạt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được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95933"/>
            <a:ext cx="8435279" cy="4713387"/>
          </a:xfrm>
        </p:spPr>
        <p:txBody>
          <a:bodyPr/>
          <a:lstStyle/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b="1" dirty="0" err="1">
                <a:solidFill>
                  <a:srgbClr val="C00000"/>
                </a:solidFill>
              </a:rPr>
              <a:t>Xác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định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tác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động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của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việc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thay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đổi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lượng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nước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tưới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cho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cà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phê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từ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cách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tưới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hiện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tại</a:t>
            </a:r>
            <a:r>
              <a:rPr lang="en-US" b="1" dirty="0">
                <a:solidFill>
                  <a:srgbClr val="C00000"/>
                </a:solidFill>
              </a:rPr>
              <a:t> sang </a:t>
            </a:r>
            <a:r>
              <a:rPr lang="en-US" b="1" dirty="0" err="1">
                <a:solidFill>
                  <a:srgbClr val="C00000"/>
                </a:solidFill>
              </a:rPr>
              <a:t>các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cách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tưới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tối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ưu</a:t>
            </a: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n-US" b="1" dirty="0" err="1">
                <a:solidFill>
                  <a:srgbClr val="C00000"/>
                </a:solidFill>
              </a:rPr>
              <a:t>bằng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việc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giám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sát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có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độ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phân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giải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cao</a:t>
            </a: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n-US" b="1" dirty="0" err="1">
                <a:solidFill>
                  <a:srgbClr val="C00000"/>
                </a:solidFill>
              </a:rPr>
              <a:t>các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biến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số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về</a:t>
            </a: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n-US" b="1" dirty="0" err="1">
                <a:solidFill>
                  <a:srgbClr val="C00000"/>
                </a:solidFill>
              </a:rPr>
              <a:t>thời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tiết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và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nước</a:t>
            </a:r>
            <a:endParaRPr lang="en-US" b="1" dirty="0">
              <a:solidFill>
                <a:srgbClr val="C00000"/>
              </a:solidFill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b="1" dirty="0" err="1">
                <a:solidFill>
                  <a:srgbClr val="C00000"/>
                </a:solidFill>
              </a:rPr>
              <a:t>Giới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thiệu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với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các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bên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liên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quan</a:t>
            </a:r>
            <a:r>
              <a:rPr lang="en-US" b="1" dirty="0">
                <a:solidFill>
                  <a:srgbClr val="C00000"/>
                </a:solidFill>
              </a:rPr>
              <a:t> ở </a:t>
            </a:r>
            <a:r>
              <a:rPr lang="en-US" b="1" dirty="0" err="1">
                <a:solidFill>
                  <a:srgbClr val="C00000"/>
                </a:solidFill>
              </a:rPr>
              <a:t>địa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phương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công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nghệ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giám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sát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nước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mới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và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hiện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đại</a:t>
            </a:r>
            <a:endParaRPr lang="en-US" b="1" dirty="0">
              <a:solidFill>
                <a:srgbClr val="C00000"/>
              </a:solidFill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en-US" b="1" dirty="0">
              <a:solidFill>
                <a:srgbClr val="C00000"/>
              </a:solidFill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en-US" b="1" dirty="0" smtClean="0">
              <a:solidFill>
                <a:srgbClr val="C00000"/>
              </a:solidFill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en-US" b="1" dirty="0">
              <a:solidFill>
                <a:srgbClr val="C00000"/>
              </a:solidFill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en-US" b="1" dirty="0" smtClean="0">
              <a:solidFill>
                <a:srgbClr val="C00000"/>
              </a:solidFill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en-US" b="1" dirty="0">
              <a:solidFill>
                <a:srgbClr val="C00000"/>
              </a:solidFill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lvl="1" indent="0">
              <a:spcBef>
                <a:spcPts val="400"/>
              </a:spcBef>
              <a:spcAft>
                <a:spcPts val="400"/>
              </a:spcAft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b="1" dirty="0" err="1">
                <a:solidFill>
                  <a:srgbClr val="C00000"/>
                </a:solidFill>
              </a:rPr>
              <a:t>Đánh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giá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khả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năng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thực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hiện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thí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điểm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việc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hồi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nước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ngầm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nhân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tạo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b="1" dirty="0" err="1">
                <a:solidFill>
                  <a:srgbClr val="C00000"/>
                </a:solidFill>
              </a:rPr>
              <a:t>Thiết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kế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hướng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dẫn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quản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lý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trang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trại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dựa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trên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lượng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mưa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được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dự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báo</a:t>
            </a:r>
            <a:endParaRPr lang="en-US" b="1" dirty="0">
              <a:solidFill>
                <a:srgbClr val="C00000"/>
              </a:solidFill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en-US" sz="1400" dirty="0"/>
          </a:p>
          <a:p>
            <a:endParaRPr lang="en-US" sz="1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en-US"/>
              <a:t>Chương trình Nước – Các </a:t>
            </a:r>
            <a:r>
              <a:rPr lang="en-US" altLang="en-US" smtClean="0"/>
              <a:t>bước tiếp theo </a:t>
            </a:r>
            <a:endParaRPr lang="en-US" dirty="0"/>
          </a:p>
        </p:txBody>
      </p:sp>
      <p:pic>
        <p:nvPicPr>
          <p:cNvPr id="5122" name="Picture 2" descr="E:\Old computer\G drive\1208 Desktop Files to be restructured\Projects\01 Vietnam\02 Water Resources Management Nestle SDC\09 Communication\Best pictures\20160720_105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589" y="3132420"/>
            <a:ext cx="1460369" cy="194715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Old computer\G drive\1208 Desktop Files to be restructured\Projects\01 Vietnam\02 Water Resources Management Nestle SDC\09 Communication\Best pictures\20160720_105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3138025"/>
            <a:ext cx="1460369" cy="194715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210" y="3112402"/>
            <a:ext cx="1942558" cy="192936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3113" y="3112402"/>
            <a:ext cx="2166131" cy="192936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4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HONGVAN\AppData\Local\Microsoft\Windows\Temporary Internet Files\Content.Outlook\3ULIB7A7\JDE_MARK_AND_NAME_POS_CMYK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558" y="3058306"/>
            <a:ext cx="940450" cy="99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168"/>
            <a:ext cx="8229600" cy="4759995"/>
          </a:xfrm>
        </p:spPr>
        <p:txBody>
          <a:bodyPr/>
          <a:lstStyle/>
          <a:p>
            <a:pPr marL="180975">
              <a:spcBef>
                <a:spcPts val="0"/>
              </a:spcBef>
              <a:tabLst>
                <a:tab pos="3048000" algn="l"/>
              </a:tabLst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sáng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/>
              <a:t>	</a:t>
            </a:r>
          </a:p>
          <a:p>
            <a:pPr>
              <a:spcBef>
                <a:spcPts val="0"/>
              </a:spcBef>
              <a:tabLst>
                <a:tab pos="3048000" algn="l"/>
              </a:tabLst>
            </a:pPr>
            <a:endParaRPr lang="de-DE" dirty="0"/>
          </a:p>
          <a:p>
            <a:pPr>
              <a:spcBef>
                <a:spcPts val="0"/>
              </a:spcBef>
              <a:tabLst>
                <a:tab pos="3048000" algn="l"/>
              </a:tabLst>
            </a:pPr>
            <a:endParaRPr lang="de-DE" sz="6600" dirty="0"/>
          </a:p>
          <a:p>
            <a:pPr indent="180975">
              <a:spcBef>
                <a:spcPts val="0"/>
              </a:spcBef>
              <a:tabLst>
                <a:tab pos="3048000" algn="l"/>
              </a:tabLst>
            </a:pPr>
            <a:r>
              <a:rPr lang="de-DE" dirty="0" smtClean="0"/>
              <a:t>Các đối tác mới </a:t>
            </a:r>
            <a:r>
              <a:rPr lang="de-DE" dirty="0"/>
              <a:t>			</a:t>
            </a:r>
          </a:p>
          <a:p>
            <a:pPr>
              <a:spcBef>
                <a:spcPts val="0"/>
              </a:spcBef>
              <a:tabLst>
                <a:tab pos="3048000" algn="l"/>
              </a:tabLst>
            </a:pPr>
            <a:endParaRPr lang="en-US" dirty="0"/>
          </a:p>
          <a:p>
            <a:pPr indent="180975">
              <a:spcBef>
                <a:spcPts val="100"/>
              </a:spcBef>
              <a:tabLst>
                <a:tab pos="3048000" algn="l"/>
              </a:tabLst>
            </a:pPr>
            <a:endParaRPr lang="en-US" sz="2800" dirty="0">
              <a:solidFill>
                <a:srgbClr val="DC4E66"/>
              </a:solidFill>
            </a:endParaRPr>
          </a:p>
          <a:p>
            <a:pPr indent="180975">
              <a:spcBef>
                <a:spcPts val="100"/>
              </a:spcBef>
              <a:tabLst>
                <a:tab pos="3262313" algn="l"/>
              </a:tabLst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sz="1600" b="0" dirty="0" err="1" smtClean="0">
                <a:solidFill>
                  <a:schemeClr val="tx1"/>
                </a:solidFill>
              </a:rPr>
              <a:t>Hanns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>
                <a:solidFill>
                  <a:schemeClr val="tx1"/>
                </a:solidFill>
              </a:rPr>
              <a:t>R. Neumann </a:t>
            </a:r>
            <a:r>
              <a:rPr lang="en-US" sz="1600" b="0" dirty="0" err="1">
                <a:solidFill>
                  <a:schemeClr val="tx1"/>
                </a:solidFill>
              </a:rPr>
              <a:t>Stiftung</a:t>
            </a:r>
            <a:r>
              <a:rPr lang="en-US" sz="1600" b="0" dirty="0">
                <a:solidFill>
                  <a:schemeClr val="tx1"/>
                </a:solidFill>
              </a:rPr>
              <a:t> /EDE </a:t>
            </a:r>
            <a:r>
              <a:rPr lang="en-US" sz="1600" b="0" dirty="0" smtClean="0">
                <a:solidFill>
                  <a:schemeClr val="tx1"/>
                </a:solidFill>
              </a:rPr>
              <a:t>			Consulting </a:t>
            </a:r>
            <a:r>
              <a:rPr lang="en-US" sz="1600" b="0" dirty="0">
                <a:solidFill>
                  <a:schemeClr val="tx1"/>
                </a:solidFill>
              </a:rPr>
              <a:t>VN, CABI, (GIZ)</a:t>
            </a:r>
          </a:p>
          <a:p>
            <a:pPr indent="180975">
              <a:spcBef>
                <a:spcPts val="100"/>
              </a:spcBef>
              <a:tabLst>
                <a:tab pos="3048000" algn="l"/>
              </a:tabLst>
            </a:pPr>
            <a:endParaRPr lang="en-US" sz="900" b="0" dirty="0">
              <a:solidFill>
                <a:schemeClr val="tx1"/>
              </a:solidFill>
            </a:endParaRPr>
          </a:p>
          <a:p>
            <a:pPr marL="3657600" indent="-3489325">
              <a:spcBef>
                <a:spcPts val="100"/>
              </a:spcBef>
              <a:tabLst>
                <a:tab pos="3262313" algn="l"/>
              </a:tabLst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tx1"/>
                </a:solidFill>
              </a:rPr>
              <a:t>                        	</a:t>
            </a:r>
            <a:r>
              <a:rPr lang="en-US" sz="1600" b="0" dirty="0" err="1" smtClean="0">
                <a:solidFill>
                  <a:schemeClr val="tx1"/>
                </a:solidFill>
              </a:rPr>
              <a:t>Pha</a:t>
            </a:r>
            <a:r>
              <a:rPr lang="en-US" sz="1600" b="0" dirty="0" smtClean="0">
                <a:solidFill>
                  <a:schemeClr val="tx1"/>
                </a:solidFill>
              </a:rPr>
              <a:t>  </a:t>
            </a:r>
            <a:r>
              <a:rPr lang="en-US" sz="1600" b="0" dirty="0">
                <a:solidFill>
                  <a:schemeClr val="tx1"/>
                </a:solidFill>
              </a:rPr>
              <a:t>I: 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tháng</a:t>
            </a:r>
            <a:r>
              <a:rPr lang="en-US" sz="1600" b="0" dirty="0" smtClean="0">
                <a:solidFill>
                  <a:schemeClr val="tx1"/>
                </a:solidFill>
              </a:rPr>
              <a:t> 9/2010 –</a:t>
            </a:r>
            <a:r>
              <a:rPr lang="en-US" sz="1600" b="0" dirty="0" err="1" smtClean="0">
                <a:solidFill>
                  <a:schemeClr val="tx1"/>
                </a:solidFill>
              </a:rPr>
              <a:t>tháng</a:t>
            </a:r>
            <a:r>
              <a:rPr lang="en-US" sz="1600" b="0" dirty="0" smtClean="0">
                <a:solidFill>
                  <a:schemeClr val="tx1"/>
                </a:solidFill>
              </a:rPr>
              <a:t> 8/ </a:t>
            </a:r>
            <a:r>
              <a:rPr lang="en-US" sz="1600" b="0" dirty="0">
                <a:solidFill>
                  <a:schemeClr val="tx1"/>
                </a:solidFill>
              </a:rPr>
              <a:t>2013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3657600" indent="-3489325">
              <a:spcBef>
                <a:spcPts val="100"/>
              </a:spcBef>
              <a:tabLst>
                <a:tab pos="3262313" algn="l"/>
              </a:tabLst>
            </a:pPr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err="1" smtClean="0">
                <a:solidFill>
                  <a:schemeClr val="tx1"/>
                </a:solidFill>
              </a:rPr>
              <a:t>Pha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mở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rộng</a:t>
            </a:r>
            <a:r>
              <a:rPr lang="en-US" sz="1600" b="0" dirty="0" smtClean="0">
                <a:solidFill>
                  <a:schemeClr val="tx1"/>
                </a:solidFill>
              </a:rPr>
              <a:t>: </a:t>
            </a:r>
            <a:r>
              <a:rPr lang="en-US" sz="1600" b="0" dirty="0" err="1" smtClean="0">
                <a:solidFill>
                  <a:schemeClr val="tx1"/>
                </a:solidFill>
              </a:rPr>
              <a:t>tháng</a:t>
            </a:r>
            <a:r>
              <a:rPr lang="en-US" sz="1600" b="0" dirty="0" smtClean="0">
                <a:solidFill>
                  <a:schemeClr val="tx1"/>
                </a:solidFill>
              </a:rPr>
              <a:t> 9/ </a:t>
            </a:r>
            <a:r>
              <a:rPr lang="en-US" sz="1600" b="0" dirty="0">
                <a:solidFill>
                  <a:schemeClr val="tx1"/>
                </a:solidFill>
              </a:rPr>
              <a:t>2013 –  </a:t>
            </a:r>
            <a:r>
              <a:rPr lang="en-US" sz="1600" b="0" dirty="0" err="1" smtClean="0">
                <a:solidFill>
                  <a:schemeClr val="tx1"/>
                </a:solidFill>
              </a:rPr>
              <a:t>tháng</a:t>
            </a:r>
            <a:r>
              <a:rPr lang="en-US" sz="1600" b="0" dirty="0" smtClean="0">
                <a:solidFill>
                  <a:schemeClr val="tx1"/>
                </a:solidFill>
              </a:rPr>
              <a:t> 12/ 2014</a:t>
            </a:r>
          </a:p>
          <a:p>
            <a:pPr marL="3657600" indent="-3489325">
              <a:spcBef>
                <a:spcPts val="100"/>
              </a:spcBef>
              <a:tabLst>
                <a:tab pos="3262313" algn="l"/>
              </a:tabLst>
            </a:pPr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err="1" smtClean="0">
                <a:solidFill>
                  <a:schemeClr val="tx1"/>
                </a:solidFill>
              </a:rPr>
              <a:t>Đề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xuất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mới</a:t>
            </a:r>
            <a:r>
              <a:rPr lang="en-US" sz="1600" b="0" dirty="0" smtClean="0">
                <a:solidFill>
                  <a:schemeClr val="tx1"/>
                </a:solidFill>
              </a:rPr>
              <a:t>: 2016 </a:t>
            </a:r>
            <a:r>
              <a:rPr lang="en-US" sz="1600" b="0" dirty="0">
                <a:solidFill>
                  <a:schemeClr val="tx1"/>
                </a:solidFill>
              </a:rPr>
              <a:t>– </a:t>
            </a:r>
            <a:r>
              <a:rPr lang="en-US" sz="1600" b="0" dirty="0" smtClean="0">
                <a:solidFill>
                  <a:schemeClr val="tx1"/>
                </a:solidFill>
              </a:rPr>
              <a:t>2019 </a:t>
            </a:r>
            <a:endParaRPr lang="en-US" sz="1600" b="0" dirty="0">
              <a:solidFill>
                <a:schemeClr val="tx1"/>
              </a:solidFill>
            </a:endParaRPr>
          </a:p>
          <a:p>
            <a:pPr marL="3657600" indent="-3489325">
              <a:spcBef>
                <a:spcPts val="100"/>
              </a:spcBef>
              <a:tabLst>
                <a:tab pos="2349500" algn="l"/>
              </a:tabLst>
            </a:pPr>
            <a:endParaRPr lang="en-US" sz="900" b="0" dirty="0">
              <a:solidFill>
                <a:schemeClr val="tx1"/>
              </a:solidFill>
            </a:endParaRPr>
          </a:p>
          <a:p>
            <a:pPr marL="3657600" indent="-3489325">
              <a:spcBef>
                <a:spcPts val="100"/>
              </a:spcBef>
              <a:tabLst>
                <a:tab pos="3262313" algn="l"/>
              </a:tabLst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thí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          </a:t>
            </a:r>
            <a:r>
              <a:rPr lang="en-US" sz="1600" b="0" dirty="0" smtClean="0">
                <a:solidFill>
                  <a:schemeClr val="tx1"/>
                </a:solidFill>
              </a:rPr>
              <a:t>Brazil</a:t>
            </a:r>
            <a:r>
              <a:rPr lang="en-US" sz="1600" b="0" dirty="0">
                <a:solidFill>
                  <a:schemeClr val="tx1"/>
                </a:solidFill>
              </a:rPr>
              <a:t>, Guatemala, Tanzania &amp; </a:t>
            </a:r>
            <a:r>
              <a:rPr lang="en-US" sz="1600" b="0" dirty="0" err="1" smtClean="0">
                <a:solidFill>
                  <a:schemeClr val="tx1"/>
                </a:solidFill>
              </a:rPr>
              <a:t>Việt</a:t>
            </a:r>
            <a:r>
              <a:rPr lang="en-US" sz="1600" b="0" dirty="0" smtClean="0">
                <a:solidFill>
                  <a:schemeClr val="tx1"/>
                </a:solidFill>
              </a:rPr>
              <a:t> Nam</a:t>
            </a:r>
          </a:p>
          <a:p>
            <a:pPr marL="3257550" indent="-3089275">
              <a:spcBef>
                <a:spcPts val="100"/>
              </a:spcBef>
              <a:spcAft>
                <a:spcPts val="600"/>
              </a:spcAft>
              <a:tabLst>
                <a:tab pos="3262313" algn="l"/>
              </a:tabLst>
            </a:pPr>
            <a:endParaRPr lang="en-US" sz="500" dirty="0" smtClean="0"/>
          </a:p>
          <a:p>
            <a:pPr marL="3257550" indent="-3089275">
              <a:spcBef>
                <a:spcPts val="100"/>
              </a:spcBef>
              <a:spcAft>
                <a:spcPts val="600"/>
              </a:spcAft>
              <a:tabLst>
                <a:tab pos="3262313" algn="l"/>
              </a:tabLst>
            </a:pP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	</a:t>
            </a:r>
            <a:r>
              <a:rPr lang="en-US" sz="1600" b="0" dirty="0" err="1" smtClean="0">
                <a:solidFill>
                  <a:schemeClr val="tx1"/>
                </a:solidFill>
              </a:rPr>
              <a:t>Giúp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nông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dân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phê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ứng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phó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hiệu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quả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với</a:t>
            </a:r>
            <a:r>
              <a:rPr lang="en-US" sz="1600" b="0" dirty="0" smtClean="0">
                <a:solidFill>
                  <a:schemeClr val="tx1"/>
                </a:solidFill>
              </a:rPr>
              <a:t> BĐKH</a:t>
            </a:r>
            <a:endParaRPr lang="en-US" sz="1600" b="0" dirty="0">
              <a:solidFill>
                <a:schemeClr val="tx1"/>
              </a:solidFill>
            </a:endParaRPr>
          </a:p>
          <a:p>
            <a:pPr marL="3657600" indent="-3489325">
              <a:spcBef>
                <a:spcPts val="0"/>
              </a:spcBef>
              <a:tabLst>
                <a:tab pos="3262313" algn="l"/>
              </a:tabLst>
            </a:pP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6" name="Picture 2" descr="U:\HOLD\EDE\communication\basics\corporate design\Logos\NKG\N_Logo_4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7891" y="1366168"/>
            <a:ext cx="576342" cy="56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U:\HOLD\EDE\communication\basics\corporate design\Logos\Lavazza Foundation\fondazione lavazz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894" y="2083181"/>
            <a:ext cx="1262760" cy="37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U:\HOLD\EDE\communication\basics\corporate design\Logos\ICP\jojo\Joh-rong sort jp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4479" y="1410294"/>
            <a:ext cx="597810" cy="57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U:\HOLD\EDE\communication\basics\corporate design\Logos\ICP\paulig\PauligLogo_CMYK_DarkBrown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4815" y="1550003"/>
            <a:ext cx="885234" cy="33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U:\HOLD\EDE\communication\basics\corporate design\Logos\ICP\tchibo\MT_srgb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1425" y="1444340"/>
            <a:ext cx="626060" cy="4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804" y="2544273"/>
            <a:ext cx="881856" cy="71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0682" y="2671807"/>
            <a:ext cx="1040441" cy="60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4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3119" y="2743263"/>
            <a:ext cx="1384661" cy="31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4" descr="http://t2.gstatic.com/images?q=tbn:ANd9GcRaAf0ZK8uWWq8gNwxyqW2HbtYUZzqp83G6opQJCITSYEEyf7UNTd1tWfa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0682" y="1465621"/>
            <a:ext cx="931073" cy="42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278" y="2086701"/>
            <a:ext cx="1881379" cy="3753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599" y="2153401"/>
            <a:ext cx="1035905" cy="3569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67" t="18189" r="10384" b="16672"/>
          <a:stretch/>
        </p:blipFill>
        <p:spPr>
          <a:xfrm>
            <a:off x="7794092" y="2086700"/>
            <a:ext cx="1343998" cy="4357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072" y="2726351"/>
            <a:ext cx="637179" cy="426550"/>
          </a:xfrm>
          <a:prstGeom prst="rect">
            <a:avLst/>
          </a:prstGeom>
        </p:spPr>
      </p:pic>
      <p:pic>
        <p:nvPicPr>
          <p:cNvPr id="19" name="Picture 2" descr="U:\HOLD\EDE\Tobias\Monitoring &amp; Evaluation\MML\Logo Contributor\170px-Nestle-logo.svg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140" y="3304448"/>
            <a:ext cx="527502" cy="5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U:\HOLD\EDE\Tobias\Monitoring &amp; Evaluation\MML\Logo Contributor\IDH_logo_standing-up_blue_fc-e1324372194808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1425" y="2605208"/>
            <a:ext cx="587891" cy="53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13933" y="116632"/>
            <a:ext cx="8930067" cy="1143000"/>
          </a:xfrm>
        </p:spPr>
        <p:txBody>
          <a:bodyPr/>
          <a:lstStyle/>
          <a:p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phê</a:t>
            </a:r>
            <a:r>
              <a:rPr lang="en-US" dirty="0"/>
              <a:t> &amp;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 smtClean="0"/>
              <a:t>hậu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33" y="116632"/>
            <a:ext cx="8930067" cy="1143000"/>
          </a:xfrm>
        </p:spPr>
        <p:txBody>
          <a:bodyPr/>
          <a:lstStyle/>
          <a:p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phê</a:t>
            </a:r>
            <a:r>
              <a:rPr lang="en-US" dirty="0"/>
              <a:t> &amp;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 –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4866531"/>
          </a:xfrm>
        </p:spPr>
        <p:txBody>
          <a:bodyPr/>
          <a:lstStyle/>
          <a:p>
            <a:pPr lvl="1">
              <a:spcBef>
                <a:spcPts val="300"/>
              </a:spcBef>
              <a:spcAft>
                <a:spcPts val="300"/>
              </a:spcAft>
              <a:tabLst>
                <a:tab pos="3860800" algn="l"/>
              </a:tabLst>
            </a:pPr>
            <a:r>
              <a:rPr lang="en-US" b="1" dirty="0" err="1" smtClean="0">
                <a:solidFill>
                  <a:srgbClr val="C00000"/>
                </a:solidFill>
              </a:rPr>
              <a:t>Nghiên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cứu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khoa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học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tabLst>
                <a:tab pos="3860800" algn="l"/>
              </a:tabLst>
            </a:pPr>
            <a:r>
              <a:rPr lang="en-US" sz="1600" dirty="0" err="1" smtClean="0">
                <a:sym typeface="Wingdings" pitchFamily="2" charset="2"/>
              </a:rPr>
              <a:t>Nghiên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cứu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xu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hướng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khí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hậu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trong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lịch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sử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cho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vùng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Tây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Nguyên</a:t>
            </a:r>
            <a:r>
              <a:rPr lang="en-US" sz="1600" dirty="0" smtClean="0">
                <a:sym typeface="Wingdings" pitchFamily="2" charset="2"/>
              </a:rPr>
              <a:t> + </a:t>
            </a:r>
            <a:r>
              <a:rPr lang="en-US" sz="1600" dirty="0" err="1" smtClean="0">
                <a:sym typeface="Wingdings" pitchFamily="2" charset="2"/>
              </a:rPr>
              <a:t>khuyến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cáo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về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mặt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chính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sách</a:t>
            </a:r>
            <a:r>
              <a:rPr lang="en-US" sz="1600" dirty="0" smtClean="0">
                <a:sym typeface="Wingdings" pitchFamily="2" charset="2"/>
              </a:rPr>
              <a:t> </a:t>
            </a:r>
            <a:endParaRPr lang="en-US" sz="1600" dirty="0">
              <a:sym typeface="Wingdings" pitchFamily="2" charset="2"/>
            </a:endParaRPr>
          </a:p>
          <a:p>
            <a:pPr lvl="2">
              <a:spcBef>
                <a:spcPts val="300"/>
              </a:spcBef>
              <a:spcAft>
                <a:spcPts val="300"/>
              </a:spcAft>
              <a:tabLst>
                <a:tab pos="3860800" algn="l"/>
              </a:tabLst>
            </a:pPr>
            <a:r>
              <a:rPr lang="en-US" sz="1600" dirty="0" err="1" smtClean="0"/>
              <a:t>Dấu</a:t>
            </a:r>
            <a:r>
              <a:rPr lang="en-US" sz="1600" dirty="0" smtClean="0"/>
              <a:t> </a:t>
            </a:r>
            <a:r>
              <a:rPr lang="en-US" sz="1600" dirty="0" err="1" smtClean="0"/>
              <a:t>chân</a:t>
            </a:r>
            <a:r>
              <a:rPr lang="en-US" sz="1600" dirty="0" smtClean="0"/>
              <a:t> </a:t>
            </a:r>
            <a:r>
              <a:rPr lang="en-US" sz="1600" dirty="0" err="1" smtClean="0"/>
              <a:t>nước</a:t>
            </a:r>
            <a:r>
              <a:rPr lang="en-US" sz="1600" dirty="0" smtClean="0"/>
              <a:t> </a:t>
            </a:r>
            <a:r>
              <a:rPr lang="en-US" sz="1600" dirty="0" err="1" smtClean="0"/>
              <a:t>và</a:t>
            </a:r>
            <a:r>
              <a:rPr lang="en-US" sz="1600" dirty="0" smtClean="0"/>
              <a:t> carbon </a:t>
            </a:r>
            <a:r>
              <a:rPr lang="en-US" sz="1600" dirty="0" err="1" smtClean="0"/>
              <a:t>đối</a:t>
            </a:r>
            <a:r>
              <a:rPr lang="en-US" sz="1600" dirty="0" smtClean="0"/>
              <a:t> </a:t>
            </a:r>
            <a:r>
              <a:rPr lang="en-US" sz="1600" dirty="0" err="1" smtClean="0"/>
              <a:t>với</a:t>
            </a:r>
            <a:r>
              <a:rPr lang="en-US" sz="1600" dirty="0" smtClean="0"/>
              <a:t>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hệ</a:t>
            </a:r>
            <a:r>
              <a:rPr lang="en-US" sz="1600" dirty="0" smtClean="0"/>
              <a:t> </a:t>
            </a:r>
            <a:r>
              <a:rPr lang="en-US" sz="1600" dirty="0" err="1" smtClean="0"/>
              <a:t>thống</a:t>
            </a:r>
            <a:r>
              <a:rPr lang="en-US" sz="1600" dirty="0" smtClean="0"/>
              <a:t> </a:t>
            </a:r>
            <a:r>
              <a:rPr lang="en-US" sz="1600" dirty="0" err="1" smtClean="0"/>
              <a:t>quản</a:t>
            </a:r>
            <a:r>
              <a:rPr lang="en-US" sz="1600" dirty="0" smtClean="0"/>
              <a:t> </a:t>
            </a:r>
            <a:r>
              <a:rPr lang="en-US" sz="1600" dirty="0" err="1" smtClean="0"/>
              <a:t>lý</a:t>
            </a:r>
            <a:r>
              <a:rPr lang="en-US" sz="1600" dirty="0" smtClean="0"/>
              <a:t> </a:t>
            </a:r>
            <a:r>
              <a:rPr lang="en-US" sz="1600" dirty="0" err="1" smtClean="0"/>
              <a:t>trang</a:t>
            </a:r>
            <a:r>
              <a:rPr lang="en-US" sz="1600" dirty="0" smtClean="0"/>
              <a:t> </a:t>
            </a:r>
            <a:r>
              <a:rPr lang="en-US" sz="1600" dirty="0" err="1" smtClean="0"/>
              <a:t>trại</a:t>
            </a:r>
            <a:r>
              <a:rPr lang="en-US" sz="1600" dirty="0" smtClean="0"/>
              <a:t> </a:t>
            </a:r>
            <a:r>
              <a:rPr lang="en-US" sz="1600" dirty="0" err="1" smtClean="0"/>
              <a:t>cà</a:t>
            </a:r>
            <a:r>
              <a:rPr lang="en-US" sz="1600" dirty="0" smtClean="0"/>
              <a:t> </a:t>
            </a:r>
            <a:r>
              <a:rPr lang="en-US" sz="1600" dirty="0" err="1" smtClean="0"/>
              <a:t>phê</a:t>
            </a:r>
            <a:r>
              <a:rPr lang="en-US" sz="1600" dirty="0" smtClean="0"/>
              <a:t> </a:t>
            </a:r>
            <a:r>
              <a:rPr lang="en-US" sz="1600" dirty="0" err="1" smtClean="0"/>
              <a:t>khác</a:t>
            </a:r>
            <a:r>
              <a:rPr lang="en-US" sz="1600" dirty="0" smtClean="0"/>
              <a:t> </a:t>
            </a:r>
            <a:r>
              <a:rPr lang="en-US" sz="1600" dirty="0" err="1" smtClean="0"/>
              <a:t>nhau</a:t>
            </a:r>
            <a:r>
              <a:rPr lang="en-US" sz="1600" dirty="0" smtClean="0"/>
              <a:t>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tabLst>
                <a:tab pos="3860800" algn="l"/>
              </a:tabLst>
            </a:pPr>
            <a:r>
              <a:rPr lang="en-US" b="1" dirty="0" err="1" smtClean="0">
                <a:solidFill>
                  <a:srgbClr val="C00000"/>
                </a:solidFill>
              </a:rPr>
              <a:t>Hộp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công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cụ</a:t>
            </a:r>
            <a:r>
              <a:rPr lang="en-US" b="1" dirty="0" smtClean="0">
                <a:solidFill>
                  <a:srgbClr val="C00000"/>
                </a:solidFill>
              </a:rPr>
              <a:t> C&amp;C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3860800" algn="l"/>
              </a:tabLst>
            </a:pPr>
            <a:endParaRPr lang="en-US" b="1" dirty="0" smtClean="0">
              <a:solidFill>
                <a:srgbClr val="C00000"/>
              </a:solidFill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tabLst>
                <a:tab pos="3860800" algn="l"/>
              </a:tabLst>
            </a:pPr>
            <a:endParaRPr lang="en-US" sz="1600" dirty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4146">
            <a:off x="512111" y="3834883"/>
            <a:ext cx="1982129" cy="2804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2899">
            <a:off x="1475672" y="3475635"/>
            <a:ext cx="1980777" cy="2804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458">
            <a:off x="2769921" y="3214589"/>
            <a:ext cx="1992250" cy="282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9101">
            <a:off x="4018582" y="2952877"/>
            <a:ext cx="2058208" cy="289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4691">
            <a:off x="5201788" y="2800020"/>
            <a:ext cx="2407860" cy="302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70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48" y="1484784"/>
            <a:ext cx="8820472" cy="4785395"/>
          </a:xfrm>
        </p:spPr>
        <p:txBody>
          <a:bodyPr/>
          <a:lstStyle/>
          <a:p>
            <a:pPr lvl="1">
              <a:spcBef>
                <a:spcPts val="300"/>
              </a:spcBef>
              <a:spcAft>
                <a:spcPts val="300"/>
              </a:spcAft>
              <a:tabLst>
                <a:tab pos="3860800" algn="l"/>
              </a:tabLst>
            </a:pPr>
            <a:r>
              <a:rPr lang="en-US" b="1" dirty="0" err="1" smtClean="0">
                <a:solidFill>
                  <a:srgbClr val="C00000"/>
                </a:solidFill>
              </a:rPr>
              <a:t>Tập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huấn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cho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nông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dân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tabLst>
                <a:tab pos="3860800" algn="l"/>
              </a:tabLst>
            </a:pPr>
            <a:r>
              <a:rPr lang="en-US" sz="1600" dirty="0" err="1" smtClean="0">
                <a:sym typeface="Wingdings" pitchFamily="2" charset="2"/>
              </a:rPr>
              <a:t>Đào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tạo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tiểu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giảng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viên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cho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cán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bộ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khuyến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nông</a:t>
            </a:r>
            <a:r>
              <a:rPr lang="en-US" sz="1600" dirty="0" smtClean="0">
                <a:sym typeface="Wingdings" pitchFamily="2" charset="2"/>
              </a:rPr>
              <a:t>, </a:t>
            </a:r>
            <a:r>
              <a:rPr lang="en-US" sz="1600" dirty="0" err="1" smtClean="0">
                <a:sym typeface="Wingdings" pitchFamily="2" charset="2"/>
              </a:rPr>
              <a:t>chuyên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gia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nông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học</a:t>
            </a:r>
            <a:r>
              <a:rPr lang="en-US" sz="1600" dirty="0" smtClean="0">
                <a:sym typeface="Wingdings" pitchFamily="2" charset="2"/>
              </a:rPr>
              <a:t> ở </a:t>
            </a:r>
            <a:r>
              <a:rPr lang="en-US" sz="1600" dirty="0" err="1" smtClean="0">
                <a:sym typeface="Wingdings" pitchFamily="2" charset="2"/>
              </a:rPr>
              <a:t>cả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khối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công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và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tư</a:t>
            </a:r>
            <a:r>
              <a:rPr lang="en-US" sz="1600" dirty="0" smtClean="0">
                <a:sym typeface="Wingdings" pitchFamily="2" charset="2"/>
              </a:rPr>
              <a:t> &amp; </a:t>
            </a:r>
            <a:r>
              <a:rPr lang="en-US" sz="1600" dirty="0" err="1" smtClean="0">
                <a:sym typeface="Wingdings" pitchFamily="2" charset="2"/>
              </a:rPr>
              <a:t>nông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dân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nòng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cốt</a:t>
            </a:r>
            <a:r>
              <a:rPr lang="en-US" sz="1600" dirty="0" smtClean="0">
                <a:sym typeface="Wingdings" pitchFamily="2" charset="2"/>
              </a:rPr>
              <a:t>  </a:t>
            </a:r>
            <a:endParaRPr lang="en-US" sz="1600" dirty="0">
              <a:sym typeface="Wingdings" pitchFamily="2" charset="2"/>
            </a:endParaRPr>
          </a:p>
          <a:p>
            <a:pPr lvl="2">
              <a:spcBef>
                <a:spcPts val="300"/>
              </a:spcBef>
              <a:spcAft>
                <a:spcPts val="300"/>
              </a:spcAft>
              <a:tabLst>
                <a:tab pos="3860800" algn="l"/>
              </a:tabLst>
            </a:pPr>
            <a:r>
              <a:rPr lang="en-US" sz="1600" dirty="0" err="1" smtClean="0">
                <a:sym typeface="Wingdings" pitchFamily="2" charset="2"/>
              </a:rPr>
              <a:t>Tổ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chức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các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lớp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học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trên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thực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địa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cho</a:t>
            </a:r>
            <a:r>
              <a:rPr lang="en-US" sz="1600" dirty="0" smtClean="0">
                <a:sym typeface="Wingdings" pitchFamily="2" charset="2"/>
              </a:rPr>
              <a:t> 800 </a:t>
            </a:r>
            <a:r>
              <a:rPr lang="en-US" sz="1600" dirty="0" err="1" smtClean="0">
                <a:sym typeface="Wingdings" pitchFamily="2" charset="2"/>
              </a:rPr>
              <a:t>nông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dân</a:t>
            </a:r>
            <a:r>
              <a:rPr lang="en-US" sz="1600" dirty="0" smtClean="0">
                <a:sym typeface="Wingdings" pitchFamily="2" charset="2"/>
              </a:rPr>
              <a:t> ở </a:t>
            </a:r>
            <a:r>
              <a:rPr lang="en-US" sz="1600" dirty="0" err="1" smtClean="0">
                <a:sym typeface="Wingdings" pitchFamily="2" charset="2"/>
              </a:rPr>
              <a:t>Đắk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Lắk</a:t>
            </a:r>
            <a:r>
              <a:rPr lang="en-US" sz="1600" dirty="0" smtClean="0">
                <a:sym typeface="Wingdings" pitchFamily="2" charset="2"/>
              </a:rPr>
              <a:t> ( </a:t>
            </a:r>
            <a:r>
              <a:rPr lang="en-US" sz="1600" dirty="0" err="1" smtClean="0">
                <a:sym typeface="Wingdings" pitchFamily="2" charset="2"/>
              </a:rPr>
              <a:t>sử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dụng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nước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tưới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và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phân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bón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hợp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lý</a:t>
            </a:r>
            <a:r>
              <a:rPr lang="en-US" sz="1600" dirty="0" smtClean="0">
                <a:sym typeface="Wingdings" pitchFamily="2" charset="2"/>
              </a:rPr>
              <a:t>, </a:t>
            </a:r>
            <a:r>
              <a:rPr lang="en-US" sz="1600" dirty="0" err="1" smtClean="0">
                <a:sym typeface="Wingdings" pitchFamily="2" charset="2"/>
              </a:rPr>
              <a:t>kỹ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thuật</a:t>
            </a:r>
            <a:r>
              <a:rPr lang="en-US" sz="1600" dirty="0" smtClean="0">
                <a:sym typeface="Wingdings" pitchFamily="2" charset="2"/>
              </a:rPr>
              <a:t> ủ </a:t>
            </a:r>
            <a:r>
              <a:rPr lang="en-US" sz="1600" dirty="0" err="1" smtClean="0">
                <a:sym typeface="Wingdings" pitchFamily="2" charset="2"/>
              </a:rPr>
              <a:t>phân</a:t>
            </a:r>
            <a:r>
              <a:rPr lang="en-US" sz="1600" dirty="0" smtClean="0">
                <a:sym typeface="Wingdings" pitchFamily="2" charset="2"/>
              </a:rPr>
              <a:t> vi </a:t>
            </a:r>
            <a:r>
              <a:rPr lang="en-US" sz="1600" dirty="0" err="1" smtClean="0">
                <a:sym typeface="Wingdings" pitchFamily="2" charset="2"/>
              </a:rPr>
              <a:t>sinh</a:t>
            </a:r>
            <a:r>
              <a:rPr lang="en-US" sz="1600" dirty="0" smtClean="0">
                <a:sym typeface="Wingdings" pitchFamily="2" charset="2"/>
              </a:rPr>
              <a:t> &amp; </a:t>
            </a:r>
            <a:r>
              <a:rPr lang="en-US" sz="1600" dirty="0" err="1" smtClean="0">
                <a:sym typeface="Wingdings" pitchFamily="2" charset="2"/>
              </a:rPr>
              <a:t>đa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dạng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hóa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cây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trồng</a:t>
            </a:r>
            <a:r>
              <a:rPr lang="en-US" sz="1600" dirty="0" smtClean="0">
                <a:sym typeface="Wingdings" pitchFamily="2" charset="2"/>
              </a:rPr>
              <a:t>); </a:t>
            </a:r>
            <a:r>
              <a:rPr lang="en-US" sz="1600" dirty="0" err="1" smtClean="0">
                <a:sym typeface="Wingdings" pitchFamily="2" charset="2"/>
              </a:rPr>
              <a:t>tỉ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lệ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áp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dụng</a:t>
            </a:r>
            <a:r>
              <a:rPr lang="en-US" sz="1600" dirty="0" smtClean="0">
                <a:sym typeface="Wingdings" pitchFamily="2" charset="2"/>
              </a:rPr>
              <a:t>              </a:t>
            </a:r>
            <a:r>
              <a:rPr lang="en-US" sz="1600" dirty="0" err="1" smtClean="0">
                <a:sym typeface="Wingdings" pitchFamily="2" charset="2"/>
              </a:rPr>
              <a:t>từ</a:t>
            </a:r>
            <a:r>
              <a:rPr lang="en-US" sz="1600" dirty="0" smtClean="0">
                <a:sym typeface="Wingdings" pitchFamily="2" charset="2"/>
              </a:rPr>
              <a:t> 75 </a:t>
            </a:r>
            <a:r>
              <a:rPr lang="en-US" sz="1600" dirty="0" err="1" smtClean="0">
                <a:sym typeface="Wingdings" pitchFamily="2" charset="2"/>
              </a:rPr>
              <a:t>đến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>
                <a:sym typeface="Wingdings" pitchFamily="2" charset="2"/>
              </a:rPr>
              <a:t>93</a:t>
            </a:r>
            <a:r>
              <a:rPr lang="en-US" sz="1600" dirty="0" smtClean="0">
                <a:sym typeface="Wingdings" pitchFamily="2" charset="2"/>
              </a:rPr>
              <a:t>%</a:t>
            </a:r>
            <a:endParaRPr lang="en-US" sz="1600" dirty="0">
              <a:sym typeface="Wingdings" pitchFamily="2" charset="2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tabLst>
                <a:tab pos="3860800" algn="l"/>
              </a:tabLst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933" y="116632"/>
            <a:ext cx="8930067" cy="1143000"/>
          </a:xfrm>
        </p:spPr>
        <p:txBody>
          <a:bodyPr/>
          <a:lstStyle/>
          <a:p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phê</a:t>
            </a:r>
            <a:r>
              <a:rPr lang="en-US" dirty="0"/>
              <a:t> &amp;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 –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0" b="16006"/>
          <a:stretch/>
        </p:blipFill>
        <p:spPr bwMode="auto">
          <a:xfrm>
            <a:off x="2042719" y="3336949"/>
            <a:ext cx="4833537" cy="290036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6474</TotalTime>
  <Words>861</Words>
  <Application>Microsoft Office PowerPoint</Application>
  <PresentationFormat>On-screen Show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Các kết quả đạt được của các chương trình quản lý nguồn nước và ứng phó với biến đổi khí hậu năm 2016</vt:lpstr>
      <vt:lpstr>Chương trình Nước  2014 – 2017 (có thể được kéo dài tới năm 2019 nếu đáp ứng được một số điều kiện)</vt:lpstr>
      <vt:lpstr>Chương trình Nước – Các kết quả đạt được</vt:lpstr>
      <vt:lpstr>Chương trình Nước – Các kết quả đạt được</vt:lpstr>
      <vt:lpstr>Chương trình Nước – Các kết quả đạt được</vt:lpstr>
      <vt:lpstr>Chương trình Nước – Các bước tiếp theo </vt:lpstr>
      <vt:lpstr>Sáng kiến Cà phê &amp; Khí hậu</vt:lpstr>
      <vt:lpstr>Sáng kiến Cà phê &amp; Khí hậu – các kết quả đạt được </vt:lpstr>
      <vt:lpstr>Sáng kiến Cà phê &amp; Khí hậu – các kết quả đạt được </vt:lpstr>
      <vt:lpstr>Sáng kiến Cà phê &amp; Khí hậu – các kết quả đạt được </vt:lpstr>
      <vt:lpstr>Sáng kiến Cà phê &amp; Khí hậu – các bước tiếp theo </vt:lpstr>
      <vt:lpstr>Xin cám ơn !</vt:lpstr>
      <vt:lpstr>www.hrnstiftung.org dave.dhaeze@ede-consulting.com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D'haeze</dc:creator>
  <cp:lastModifiedBy>Hung</cp:lastModifiedBy>
  <cp:revision>372</cp:revision>
  <cp:lastPrinted>2016-12-16T02:55:22Z</cp:lastPrinted>
  <dcterms:created xsi:type="dcterms:W3CDTF">2013-02-26T13:40:00Z</dcterms:created>
  <dcterms:modified xsi:type="dcterms:W3CDTF">2016-12-16T09:54:28Z</dcterms:modified>
</cp:coreProperties>
</file>