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59" r:id="rId2"/>
    <p:sldId id="352" r:id="rId3"/>
    <p:sldId id="357" r:id="rId4"/>
    <p:sldId id="353" r:id="rId5"/>
    <p:sldId id="358" r:id="rId6"/>
    <p:sldId id="360" r:id="rId7"/>
    <p:sldId id="356" r:id="rId8"/>
    <p:sldId id="363" r:id="rId9"/>
    <p:sldId id="355" r:id="rId10"/>
    <p:sldId id="361" r:id="rId11"/>
    <p:sldId id="263" r:id="rId12"/>
    <p:sldId id="258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B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590" autoAdjust="0"/>
  </p:normalViewPr>
  <p:slideViewPr>
    <p:cSldViewPr>
      <p:cViewPr varScale="1">
        <p:scale>
          <a:sx n="67" d="100"/>
          <a:sy n="67" d="100"/>
        </p:scale>
        <p:origin x="-8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4"/>
    </p:cViewPr>
  </p:sorterViewPr>
  <p:notesViewPr>
    <p:cSldViewPr>
      <p:cViewPr varScale="1">
        <p:scale>
          <a:sx n="54" d="100"/>
          <a:sy n="54" d="100"/>
        </p:scale>
        <p:origin x="-282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Coffee production*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'Coffee Production'!$B$49</c:f>
              <c:strCache>
                <c:ptCount val="1"/>
                <c:pt idx="0">
                  <c:v>Production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'Coffee Production'!$A$50:$A$53</c:f>
              <c:strCache>
                <c:ptCount val="4"/>
                <c:pt idx="0">
                  <c:v>Yes(M)-Yes(A)</c:v>
                </c:pt>
                <c:pt idx="1">
                  <c:v>Yes(M)-No(A)</c:v>
                </c:pt>
                <c:pt idx="2">
                  <c:v>No(M)-Yes(A)</c:v>
                </c:pt>
                <c:pt idx="3">
                  <c:v>N/A</c:v>
                </c:pt>
              </c:strCache>
            </c:strRef>
          </c:cat>
          <c:val>
            <c:numRef>
              <c:f>'Coffee Production'!$B$50:$B$53</c:f>
              <c:numCache>
                <c:formatCode>_-* #,##0_-;\-* #,##0_-;_-* "-"_-;_-@_-</c:formatCode>
                <c:ptCount val="4"/>
                <c:pt idx="0">
                  <c:v>86231</c:v>
                </c:pt>
                <c:pt idx="1">
                  <c:v>45342</c:v>
                </c:pt>
                <c:pt idx="2">
                  <c:v>8374</c:v>
                </c:pt>
                <c:pt idx="3">
                  <c:v>2805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9FB07-E544-4A24-A629-11E296DC5998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61FE0-F129-4A2C-9220-297EFD62E8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32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1"/>
          <p:cNvSpPr>
            <a:spLocks noChangeArrowheads="1"/>
          </p:cNvSpPr>
          <p:nvPr userDrawn="1"/>
        </p:nvSpPr>
        <p:spPr bwMode="auto">
          <a:xfrm>
            <a:off x="-9525" y="3717925"/>
            <a:ext cx="9144000" cy="1439863"/>
          </a:xfrm>
          <a:prstGeom prst="rect">
            <a:avLst/>
          </a:prstGeom>
          <a:solidFill>
            <a:srgbClr val="D5F5D3">
              <a:alpha val="3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5820" y="5214192"/>
            <a:ext cx="6400800" cy="151216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vi-VN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3789040"/>
            <a:ext cx="7772400" cy="1205136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pic>
        <p:nvPicPr>
          <p:cNvPr id="7" name="Picture 20" descr="HRNS_logo_RGB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585" y="6127576"/>
            <a:ext cx="3586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21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5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28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49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ictures\1611\20161026_12251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1"/>
          <p:cNvSpPr>
            <a:spLocks noChangeArrowheads="1"/>
          </p:cNvSpPr>
          <p:nvPr userDrawn="1"/>
        </p:nvSpPr>
        <p:spPr bwMode="auto">
          <a:xfrm>
            <a:off x="-9525" y="3717925"/>
            <a:ext cx="9144000" cy="1439863"/>
          </a:xfrm>
          <a:prstGeom prst="rect">
            <a:avLst/>
          </a:prstGeom>
          <a:solidFill>
            <a:srgbClr val="D5F5D3">
              <a:alpha val="3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715820" y="5214192"/>
            <a:ext cx="6400800" cy="151216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vi-VN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3668167"/>
            <a:ext cx="7772400" cy="147002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pic>
        <p:nvPicPr>
          <p:cNvPr id="13" name="Picture 20" descr="HRNS_logo_RGB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175" y="5927725"/>
            <a:ext cx="3586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9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109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/>
          <p:cNvSpPr>
            <a:spLocks noChangeArrowheads="1"/>
          </p:cNvSpPr>
          <p:nvPr userDrawn="1"/>
        </p:nvSpPr>
        <p:spPr bwMode="auto">
          <a:xfrm>
            <a:off x="-9525" y="3717925"/>
            <a:ext cx="9144000" cy="1439863"/>
          </a:xfrm>
          <a:prstGeom prst="rect">
            <a:avLst/>
          </a:prstGeom>
          <a:solidFill>
            <a:srgbClr val="D5F5D3">
              <a:alpha val="3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5820" y="5214192"/>
            <a:ext cx="6400800" cy="151216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68167"/>
            <a:ext cx="7772400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pic>
        <p:nvPicPr>
          <p:cNvPr id="11" name="Picture 20" descr="HRNS_logo_RGB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175" y="5927725"/>
            <a:ext cx="3586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6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ictures\1611\20161026_09261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6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1"/>
          <p:cNvSpPr>
            <a:spLocks noChangeArrowheads="1"/>
          </p:cNvSpPr>
          <p:nvPr userDrawn="1"/>
        </p:nvSpPr>
        <p:spPr bwMode="auto">
          <a:xfrm>
            <a:off x="-9525" y="3717925"/>
            <a:ext cx="9144000" cy="1439863"/>
          </a:xfrm>
          <a:prstGeom prst="rect">
            <a:avLst/>
          </a:prstGeom>
          <a:solidFill>
            <a:srgbClr val="D5F5D3">
              <a:alpha val="3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5820" y="5214192"/>
            <a:ext cx="6400800" cy="151216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89040"/>
            <a:ext cx="7772400" cy="1205136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pic>
        <p:nvPicPr>
          <p:cNvPr id="11" name="Picture 20" descr="HRNS_logo_RGB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585" y="6127576"/>
            <a:ext cx="3586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6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20" descr="HRNS_logo_RGB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004" y="6227572"/>
            <a:ext cx="26355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9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3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89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6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134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92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7"/>
          <p:cNvSpPr>
            <a:spLocks noChangeArrowheads="1"/>
          </p:cNvSpPr>
          <p:nvPr userDrawn="1"/>
        </p:nvSpPr>
        <p:spPr bwMode="auto">
          <a:xfrm>
            <a:off x="0" y="0"/>
            <a:ext cx="9144000" cy="1358900"/>
          </a:xfrm>
          <a:prstGeom prst="rect">
            <a:avLst/>
          </a:prstGeom>
          <a:solidFill>
            <a:srgbClr val="A2BD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B5680-5DB3-4EAE-8F69-BDC71C62FB2F}" type="datetimeFigureOut">
              <a:rPr lang="vi-VN" smtClean="0"/>
              <a:t>29/11/2016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6AC99-334A-401D-BF34-A22FF34B28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84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>
          <a:solidFill>
            <a:srgbClr val="C00000"/>
          </a:solidFill>
          <a:latin typeface="Arial" pitchFamily="34" charset="0"/>
          <a:ea typeface="+mn-ea"/>
          <a:cs typeface="Arial" pitchFamily="34" charset="0"/>
        </a:defRPr>
      </a:lvl1pPr>
      <a:lvl2pPr marL="265113" indent="-265113" algn="l" defTabSz="914400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ü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2925" indent="-277813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wmf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/>
          <p:cNvSpPr>
            <a:spLocks noGrp="1"/>
          </p:cNvSpPr>
          <p:nvPr>
            <p:ph type="subTitle" idx="1"/>
          </p:nvPr>
        </p:nvSpPr>
        <p:spPr>
          <a:xfrm>
            <a:off x="715820" y="5214192"/>
            <a:ext cx="7312564" cy="1512168"/>
          </a:xfrm>
        </p:spPr>
        <p:txBody>
          <a:bodyPr/>
          <a:lstStyle/>
          <a:p>
            <a:r>
              <a:rPr lang="en-US" dirty="0" smtClean="0"/>
              <a:t>Author: 		Dr. Dave A. </a:t>
            </a:r>
            <a:r>
              <a:rPr lang="en-US" dirty="0" err="1" smtClean="0"/>
              <a:t>D’haeze</a:t>
            </a:r>
            <a:endParaRPr lang="en-US" dirty="0" smtClean="0"/>
          </a:p>
          <a:p>
            <a:r>
              <a:rPr lang="en-US" dirty="0" smtClean="0"/>
              <a:t>Date:		</a:t>
            </a:r>
            <a:r>
              <a:rPr lang="en-US" dirty="0" smtClean="0"/>
              <a:t>5 December, 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Event:		</a:t>
            </a:r>
            <a:r>
              <a:rPr lang="en-US" dirty="0" smtClean="0"/>
              <a:t>Vietnam Coffee Coordination Board – Annual Meeting</a:t>
            </a:r>
            <a:endParaRPr lang="en-US" dirty="0" smtClean="0"/>
          </a:p>
          <a:p>
            <a:r>
              <a:rPr lang="en-US" dirty="0" smtClean="0"/>
              <a:t>Location: 	Ho Chi Minh City, Vietnam</a:t>
            </a:r>
          </a:p>
          <a:p>
            <a:endParaRPr lang="vi-VN" dirty="0"/>
          </a:p>
        </p:txBody>
      </p:sp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-108520" y="3874696"/>
            <a:ext cx="9361040" cy="1205136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Management &amp;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Change</a:t>
            </a:r>
            <a:b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Achievements 2016</a:t>
            </a:r>
            <a:endParaRPr lang="vi-VN" sz="3000" dirty="0"/>
          </a:p>
        </p:txBody>
      </p:sp>
    </p:spTree>
    <p:extLst>
      <p:ext uri="{BB962C8B-B14F-4D97-AF65-F5344CB8AC3E}">
        <p14:creationId xmlns:p14="http://schemas.microsoft.com/office/powerpoint/2010/main" val="13233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Initiative fo</a:t>
            </a:r>
            <a:r>
              <a:rPr lang="en-US" dirty="0" smtClean="0"/>
              <a:t>r </a:t>
            </a:r>
            <a:r>
              <a:rPr lang="en-US" dirty="0" smtClean="0"/>
              <a:t>Coffee </a:t>
            </a:r>
            <a:r>
              <a:rPr lang="en-US" dirty="0" smtClean="0"/>
              <a:t>&amp; </a:t>
            </a:r>
            <a:r>
              <a:rPr lang="en-US" dirty="0" smtClean="0"/>
              <a:t>Climate –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smtClean="0">
                <a:solidFill>
                  <a:srgbClr val="C00000"/>
                </a:solidFill>
              </a:rPr>
              <a:t>Develop </a:t>
            </a:r>
            <a:r>
              <a:rPr lang="en-US" b="1" dirty="0">
                <a:solidFill>
                  <a:srgbClr val="C00000"/>
                </a:solidFill>
              </a:rPr>
              <a:t>a National Coffee &amp; Climate Sector Wide </a:t>
            </a:r>
            <a:r>
              <a:rPr lang="en-US" b="1" dirty="0" smtClean="0">
                <a:solidFill>
                  <a:srgbClr val="C00000"/>
                </a:solidFill>
              </a:rPr>
              <a:t>Strategy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Bottom up and multi-stakeholder approach</a:t>
            </a:r>
            <a:endParaRPr lang="en-US" sz="1600" dirty="0"/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Setting the scene (recent research findings, current climate change programs,…)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Prioritization of the challenges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Identification of causes and intervention needs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Development of a Sector Program and Implementation Roadmap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endParaRPr lang="en-US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51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077072"/>
            <a:ext cx="7772400" cy="1205136"/>
          </a:xfrm>
        </p:spPr>
        <p:txBody>
          <a:bodyPr/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vi-VN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39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789040"/>
            <a:ext cx="9144000" cy="1205136"/>
          </a:xfrm>
        </p:spPr>
        <p:txBody>
          <a:bodyPr/>
          <a:lstStyle/>
          <a:p>
            <a:pPr algn="ctr">
              <a:defRPr/>
            </a:pPr>
            <a:r>
              <a:rPr lang="de-D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www.hrnstiftung.org</a:t>
            </a:r>
            <a:br>
              <a:rPr lang="de-D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de-D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dave.dhaeze@ede-consulting.com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82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Water Program 2014 – 2017 (conditional 2019)</a:t>
            </a:r>
            <a:endParaRPr lang="en-US" dirty="0"/>
          </a:p>
        </p:txBody>
      </p:sp>
      <p:pic>
        <p:nvPicPr>
          <p:cNvPr id="83" name="Picture 2" descr="E:\Old computer\G drive\1208 Desktop Files to be restructured\Projects\01 Vietnam\02 Water Resources Management Nestle SDC\08 Pictures\01 Mission CHYN Sep 14\20140904_1129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232771"/>
            <a:ext cx="2667528" cy="1500485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" descr="E:\Old computer\G drive\1208 Desktop Files to be restructured\Projects\01 Vietnam\02 Water Resources Management Nestle SDC\08 Pictures\01 Mission CHYN Sep 14\20140904_1332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68230" y="4239697"/>
            <a:ext cx="2655216" cy="1493559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5" descr="E:\Old computer\G drive\1208 Desktop Files to be restructured\Projects\01 Vietnam\02 Water Resources Management Nestle SDC\08 Pictures\01 Mission CHYN Sep 14\IMG_20140831_02543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612" y="4221088"/>
            <a:ext cx="2763868" cy="1493559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084" y="1719022"/>
            <a:ext cx="1742988" cy="52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2" descr="C:\Users\PHONGVAN\AppData\Local\Microsoft\Windows\Temporary Internet Files\Content.Outlook\3ULIB7A7\NESC_BrandLogoBlackColour1_RGB (3).JPG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1715714"/>
            <a:ext cx="1452488" cy="5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2"/>
          <p:cNvSpPr txBox="1">
            <a:spLocks noChangeArrowheads="1"/>
          </p:cNvSpPr>
          <p:nvPr/>
        </p:nvSpPr>
        <p:spPr>
          <a:xfrm>
            <a:off x="-12915" y="2732727"/>
            <a:ext cx="9144000" cy="1200329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Vietnam to Produce More Coffee With Less Water - 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Towards </a:t>
            </a:r>
            <a:r>
              <a:rPr lang="en-US" sz="2400" dirty="0">
                <a:solidFill>
                  <a:srgbClr val="C00000"/>
                </a:solidFill>
              </a:rPr>
              <a:t>a Reduction of </a:t>
            </a:r>
            <a:r>
              <a:rPr lang="en-US" sz="2400" dirty="0" smtClean="0">
                <a:solidFill>
                  <a:srgbClr val="C00000"/>
                </a:solidFill>
              </a:rPr>
              <a:t>the Blue </a:t>
            </a:r>
            <a:r>
              <a:rPr lang="en-US" sz="2400" dirty="0">
                <a:solidFill>
                  <a:srgbClr val="C00000"/>
                </a:solidFill>
              </a:rPr>
              <a:t>Water </a:t>
            </a:r>
            <a:r>
              <a:rPr lang="en-US" sz="2400" dirty="0" smtClean="0">
                <a:solidFill>
                  <a:srgbClr val="C00000"/>
                </a:solidFill>
              </a:rPr>
              <a:t>Footprint 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in </a:t>
            </a:r>
            <a:r>
              <a:rPr lang="en-US" sz="2400" dirty="0">
                <a:solidFill>
                  <a:srgbClr val="C00000"/>
                </a:solidFill>
              </a:rPr>
              <a:t>Coffee </a:t>
            </a:r>
            <a:r>
              <a:rPr lang="en-US" sz="2400" dirty="0" smtClean="0">
                <a:solidFill>
                  <a:srgbClr val="C00000"/>
                </a:solidFill>
              </a:rPr>
              <a:t>Production</a:t>
            </a:r>
            <a:endParaRPr lang="vi-VN" sz="24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www.swisswaterpartnership.ch/wp-content/uploads/2014/09/logo_sd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99" y="1576141"/>
            <a:ext cx="2708999" cy="9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6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445677" y="1358792"/>
            <a:ext cx="2726723" cy="2171360"/>
            <a:chOff x="5355015" y="1291770"/>
            <a:chExt cx="3877056" cy="3087398"/>
          </a:xfrm>
        </p:grpSpPr>
        <p:pic>
          <p:nvPicPr>
            <p:cNvPr id="11" name="Picture 6" descr="E:\Old computer\G drive\1208 Desktop Files to be restructured\Projects\01 Vietnam\02 Water Resources Management Nestle SDC\03 Activities\12 CHYN results WP2\landuse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34091" r="32500" b="11701"/>
            <a:stretch/>
          </p:blipFill>
          <p:spPr bwMode="auto">
            <a:xfrm>
              <a:off x="5355015" y="1295399"/>
              <a:ext cx="3877056" cy="3083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 bwMode="auto">
            <a:xfrm>
              <a:off x="5394105" y="3695644"/>
              <a:ext cx="551544" cy="4953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8390283" y="3810000"/>
              <a:ext cx="792016" cy="4953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044046" y="1291770"/>
              <a:ext cx="1099953" cy="9180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5" name="Picture 4" descr="E:\Old computer\G drive\1208 Desktop Files to be restructured\Projects\01 Vietnam\02 Water Resources Management Nestle SDC\03 Activities\12 CHYN results WP2\geology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98" t="77797" r="31709" b="11504"/>
            <a:stretch/>
          </p:blipFill>
          <p:spPr bwMode="auto">
            <a:xfrm>
              <a:off x="7605487" y="1508417"/>
              <a:ext cx="1001486" cy="616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E:\Old computer\G drive\1208 Desktop Files to be restructured\Projects\01 Vietnam\02 Water Resources Management Nestle SDC\03 Activities\12 CHYN results WP2\geolog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8" t="77797" r="73846" b="11504"/>
            <a:stretch/>
          </p:blipFill>
          <p:spPr bwMode="auto">
            <a:xfrm>
              <a:off x="8476347" y="1508417"/>
              <a:ext cx="580571" cy="616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03871" cy="4525963"/>
          </a:xfrm>
        </p:spPr>
        <p:txBody>
          <a:bodyPr/>
          <a:lstStyle/>
          <a:p>
            <a:pPr lvl="1">
              <a:spcBef>
                <a:spcPts val="800"/>
              </a:spcBef>
              <a:spcAft>
                <a:spcPts val="800"/>
              </a:spcAft>
            </a:pPr>
            <a:r>
              <a:rPr lang="en-US" b="1" dirty="0" err="1" smtClean="0">
                <a:solidFill>
                  <a:srgbClr val="C00000"/>
                </a:solidFill>
              </a:rPr>
              <a:t>Geohydrological</a:t>
            </a:r>
            <a:r>
              <a:rPr lang="en-US" b="1" dirty="0" smtClean="0">
                <a:solidFill>
                  <a:srgbClr val="C00000"/>
                </a:solidFill>
              </a:rPr>
              <a:t> baseline study on the </a:t>
            </a:r>
            <a:r>
              <a:rPr lang="en-US" b="1" dirty="0" err="1" smtClean="0">
                <a:solidFill>
                  <a:srgbClr val="C00000"/>
                </a:solidFill>
              </a:rPr>
              <a:t>Dak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Lak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basalt </a:t>
            </a:r>
            <a:r>
              <a:rPr lang="en-US" b="1" dirty="0" smtClean="0">
                <a:solidFill>
                  <a:srgbClr val="C00000"/>
                </a:solidFill>
              </a:rPr>
              <a:t>plateau </a:t>
            </a:r>
            <a:endParaRPr lang="en-US" b="1" dirty="0" smtClean="0">
              <a:solidFill>
                <a:srgbClr val="C00000"/>
              </a:solidFill>
            </a:endParaRPr>
          </a:p>
          <a:p>
            <a:pPr lvl="2">
              <a:spcBef>
                <a:spcPts val="800"/>
              </a:spcBef>
              <a:spcAft>
                <a:spcPts val="800"/>
              </a:spcAft>
            </a:pPr>
            <a:r>
              <a:rPr lang="en-US" sz="1600" dirty="0"/>
              <a:t>No </a:t>
            </a:r>
            <a:r>
              <a:rPr lang="en-US" sz="1600" dirty="0"/>
              <a:t>long-term declining water level trends observed</a:t>
            </a:r>
          </a:p>
          <a:p>
            <a:pPr lvl="2">
              <a:spcBef>
                <a:spcPts val="800"/>
              </a:spcBef>
              <a:spcAft>
                <a:spcPts val="800"/>
              </a:spcAft>
            </a:pPr>
            <a:r>
              <a:rPr lang="en-US" sz="1600" dirty="0"/>
              <a:t>Water level decline during the dry season is responsible for running dry of shallow wells and is correlated with:</a:t>
            </a:r>
          </a:p>
          <a:p>
            <a:pPr lvl="5">
              <a:spcBef>
                <a:spcPts val="800"/>
              </a:spcBef>
              <a:spcAft>
                <a:spcPts val="800"/>
              </a:spcAft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the location of the well</a:t>
            </a:r>
          </a:p>
          <a:p>
            <a:pPr lvl="5">
              <a:spcBef>
                <a:spcPts val="800"/>
              </a:spcBef>
              <a:spcAft>
                <a:spcPts val="800"/>
              </a:spcAft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the irrigation practices</a:t>
            </a:r>
          </a:p>
          <a:p>
            <a:pPr lvl="2">
              <a:spcBef>
                <a:spcPts val="800"/>
              </a:spcBef>
              <a:spcAft>
                <a:spcPts val="800"/>
              </a:spcAft>
            </a:pPr>
            <a:r>
              <a:rPr lang="en-US" sz="1600" dirty="0"/>
              <a:t>Excess irrigation water is temporarily trapped in the soil and is not available for use during the dry season </a:t>
            </a:r>
          </a:p>
          <a:p>
            <a:pPr lvl="2">
              <a:spcBef>
                <a:spcPts val="800"/>
              </a:spcBef>
              <a:spcAft>
                <a:spcPts val="800"/>
              </a:spcAft>
            </a:pPr>
            <a:r>
              <a:rPr lang="en-US" sz="1600" dirty="0"/>
              <a:t>Water scarce hot spots are concentrated in the higher altitudes of the plateau and in the East (</a:t>
            </a:r>
            <a:r>
              <a:rPr lang="en-US" sz="1600" dirty="0" err="1"/>
              <a:t>Krong</a:t>
            </a:r>
            <a:r>
              <a:rPr lang="en-US" sz="1600" dirty="0"/>
              <a:t> </a:t>
            </a:r>
            <a:r>
              <a:rPr lang="en-US" sz="1600" dirty="0" err="1"/>
              <a:t>Buk</a:t>
            </a:r>
            <a:r>
              <a:rPr lang="en-US" sz="1600" dirty="0"/>
              <a:t>, </a:t>
            </a:r>
            <a:r>
              <a:rPr lang="en-US" sz="1600" dirty="0" err="1"/>
              <a:t>Buon</a:t>
            </a:r>
            <a:r>
              <a:rPr lang="en-US" sz="1600" dirty="0"/>
              <a:t> Ho, </a:t>
            </a:r>
            <a:r>
              <a:rPr lang="en-US" sz="1600" dirty="0" err="1"/>
              <a:t>Krong</a:t>
            </a:r>
            <a:r>
              <a:rPr lang="en-US" sz="1600" dirty="0"/>
              <a:t> Nang).</a:t>
            </a:r>
          </a:p>
          <a:p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Water Program – </a:t>
            </a:r>
            <a:r>
              <a:rPr lang="en-US" altLang="en-US" dirty="0" smtClean="0"/>
              <a:t>Achievements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429" y="2934484"/>
            <a:ext cx="2895371" cy="396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26968" cy="4525963"/>
          </a:xfrm>
        </p:spPr>
        <p:txBody>
          <a:bodyPr/>
          <a:lstStyle/>
          <a:p>
            <a:pPr lvl="1"/>
            <a:r>
              <a:rPr lang="en-US" b="1" dirty="0" smtClean="0">
                <a:solidFill>
                  <a:srgbClr val="C00000"/>
                </a:solidFill>
              </a:rPr>
              <a:t>Short </a:t>
            </a:r>
            <a:r>
              <a:rPr lang="en-US" b="1" dirty="0" smtClean="0">
                <a:solidFill>
                  <a:srgbClr val="C00000"/>
                </a:solidFill>
              </a:rPr>
              <a:t>term weather forecasting system in test </a:t>
            </a:r>
            <a:r>
              <a:rPr lang="en-US" b="1" dirty="0" smtClean="0">
                <a:solidFill>
                  <a:srgbClr val="C00000"/>
                </a:solidFill>
              </a:rPr>
              <a:t>phase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Water Program – </a:t>
            </a:r>
            <a:r>
              <a:rPr lang="en-US" altLang="en-US" dirty="0" smtClean="0"/>
              <a:t>Achievements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3" t="15044" r="24817"/>
          <a:stretch/>
        </p:blipFill>
        <p:spPr bwMode="auto">
          <a:xfrm>
            <a:off x="466382" y="2824874"/>
            <a:ext cx="2745132" cy="272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4" t="14961" r="24712"/>
          <a:stretch/>
        </p:blipFill>
        <p:spPr bwMode="auto">
          <a:xfrm>
            <a:off x="3339188" y="2824874"/>
            <a:ext cx="2761322" cy="272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 t="14938" r="24611" b="-1"/>
          <a:stretch/>
        </p:blipFill>
        <p:spPr bwMode="auto">
          <a:xfrm>
            <a:off x="6228184" y="2824875"/>
            <a:ext cx="2747445" cy="272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37856" y="2420888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latin typeface="+mn-lt"/>
              </a:rPr>
              <a:t>17 May 2016; 13 h</a:t>
            </a:r>
            <a:endParaRPr lang="en-US" sz="1400" b="1" baseline="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5793" y="2420888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latin typeface="+mn-lt"/>
              </a:rPr>
              <a:t>17 May 2016; 19 h</a:t>
            </a:r>
            <a:endParaRPr lang="en-US" sz="1400" b="1" baseline="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3729" y="2420888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latin typeface="+mn-lt"/>
              </a:rPr>
              <a:t>18 May 2016; 01 h</a:t>
            </a:r>
            <a:endParaRPr lang="en-US" sz="1400" b="1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1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584" cy="4525963"/>
          </a:xfrm>
        </p:spPr>
        <p:txBody>
          <a:bodyPr/>
          <a:lstStyle/>
          <a:p>
            <a:pPr lvl="1">
              <a:spcBef>
                <a:spcPts val="800"/>
              </a:spcBef>
              <a:spcAft>
                <a:spcPts val="80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Goal: 125 trainers and 50,000 farmers trained on GAP – focus on rational water use</a:t>
            </a:r>
            <a:endParaRPr lang="en-US" b="1" dirty="0" smtClean="0">
              <a:solidFill>
                <a:srgbClr val="C00000"/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Circa 120 </a:t>
            </a:r>
            <a:r>
              <a:rPr lang="en-US" sz="1600" dirty="0" smtClean="0"/>
              <a:t>trainers trained in </a:t>
            </a:r>
            <a:r>
              <a:rPr lang="en-US" sz="1600" dirty="0" smtClean="0"/>
              <a:t>4 </a:t>
            </a:r>
            <a:r>
              <a:rPr lang="en-US" sz="1600" dirty="0" smtClean="0"/>
              <a:t>provinces on 6 topics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Training contacts 2015 </a:t>
            </a:r>
            <a:r>
              <a:rPr lang="en-US" sz="1600" dirty="0"/>
              <a:t>(2 provinces): </a:t>
            </a:r>
            <a:r>
              <a:rPr lang="en-US" sz="1600" dirty="0"/>
              <a:t>30,340; whole year</a:t>
            </a:r>
            <a:endParaRPr lang="en-US" sz="1600" dirty="0"/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Training contacts 2016 (4 </a:t>
            </a:r>
            <a:r>
              <a:rPr lang="en-US" sz="1600" dirty="0"/>
              <a:t>provinces</a:t>
            </a:r>
            <a:r>
              <a:rPr lang="en-US" sz="1600" dirty="0"/>
              <a:t>): 22,500; June 2016</a:t>
            </a:r>
            <a:endParaRPr lang="en-US" sz="1600" dirty="0"/>
          </a:p>
          <a:p>
            <a:endParaRPr lang="en-US" sz="16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Water Program – </a:t>
            </a:r>
            <a:r>
              <a:rPr lang="en-US" altLang="en-US" dirty="0" smtClean="0"/>
              <a:t>Achievements</a:t>
            </a:r>
            <a:endParaRPr lang="en-US" dirty="0"/>
          </a:p>
        </p:txBody>
      </p:sp>
      <p:pic>
        <p:nvPicPr>
          <p:cNvPr id="4101" name="Picture 5" descr="E:\Pictures\1611\20161026_155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60" y="4077072"/>
            <a:ext cx="3731351" cy="20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Pictures\1611\20161026_155503(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/>
          <a:stretch/>
        </p:blipFill>
        <p:spPr bwMode="auto">
          <a:xfrm>
            <a:off x="6746471" y="2279176"/>
            <a:ext cx="2245313" cy="388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Pictures\1611\20161026_1505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7" b="7375"/>
          <a:stretch/>
        </p:blipFill>
        <p:spPr bwMode="auto">
          <a:xfrm>
            <a:off x="553200" y="3154617"/>
            <a:ext cx="3737978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0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35279" cy="4525963"/>
          </a:xfrm>
        </p:spPr>
        <p:txBody>
          <a:bodyPr/>
          <a:lstStyle/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rgbClr val="C00000"/>
                </a:solidFill>
              </a:rPr>
              <a:t>Quantify the impact of changing irrigation volumes for coffee, from actual state to best practices by high-resolution monitoring of </a:t>
            </a:r>
            <a:r>
              <a:rPr lang="en-US" b="1" dirty="0" smtClean="0">
                <a:solidFill>
                  <a:srgbClr val="C00000"/>
                </a:solidFill>
              </a:rPr>
              <a:t>weather and water variables</a:t>
            </a:r>
            <a:endParaRPr lang="en-US" b="1" dirty="0">
              <a:solidFill>
                <a:srgbClr val="C0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Introduce </a:t>
            </a:r>
            <a:r>
              <a:rPr lang="en-US" b="1" dirty="0">
                <a:solidFill>
                  <a:srgbClr val="C00000"/>
                </a:solidFill>
              </a:rPr>
              <a:t>local stakeholders to new, modern water monitoring </a:t>
            </a:r>
            <a:r>
              <a:rPr lang="en-US" b="1" dirty="0" smtClean="0">
                <a:solidFill>
                  <a:srgbClr val="C00000"/>
                </a:solidFill>
              </a:rPr>
              <a:t>technology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b="1" dirty="0">
              <a:solidFill>
                <a:srgbClr val="C0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b="1" dirty="0" smtClean="0">
              <a:solidFill>
                <a:srgbClr val="C0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b="1" dirty="0">
              <a:solidFill>
                <a:srgbClr val="C0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b="1" dirty="0" smtClean="0">
              <a:solidFill>
                <a:srgbClr val="C0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b="1" dirty="0">
              <a:solidFill>
                <a:srgbClr val="C0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b="1" dirty="0" smtClean="0">
              <a:solidFill>
                <a:srgbClr val="C0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b="1" dirty="0">
              <a:solidFill>
                <a:srgbClr val="C0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Assess the possibility to pilot artificial groundwater recharge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Design farm management guidelines based on predicted rainfall</a:t>
            </a:r>
            <a:endParaRPr lang="en-US" b="1" dirty="0">
              <a:solidFill>
                <a:srgbClr val="C0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sz="1400" dirty="0"/>
          </a:p>
          <a:p>
            <a:endParaRPr lang="en-US" sz="16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Water Program – Next Steps</a:t>
            </a:r>
            <a:endParaRPr lang="en-US" dirty="0"/>
          </a:p>
        </p:txBody>
      </p:sp>
      <p:pic>
        <p:nvPicPr>
          <p:cNvPr id="5122" name="Picture 2" descr="E:\Old computer\G drive\1208 Desktop Files to be restructured\Projects\01 Vietnam\02 Water Resources Management Nestle SDC\09 Communication\Best pictures\20160720_105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89" y="2771802"/>
            <a:ext cx="1460369" cy="1947159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Old computer\G drive\1208 Desktop Files to be restructured\Projects\01 Vietnam\02 Water Resources Management Nestle SDC\09 Communication\Best pictures\20160720_105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77407"/>
            <a:ext cx="1460369" cy="1947159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570" r="17960" b="2377"/>
          <a:stretch/>
        </p:blipFill>
        <p:spPr bwMode="auto">
          <a:xfrm>
            <a:off x="541210" y="2751784"/>
            <a:ext cx="1942558" cy="1929360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t="4813" r="18042" b="2829"/>
          <a:stretch/>
        </p:blipFill>
        <p:spPr bwMode="auto">
          <a:xfrm>
            <a:off x="2883113" y="2751784"/>
            <a:ext cx="2166131" cy="1929360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HONGVAN\AppData\Local\Microsoft\Windows\Temporary Internet Files\Content.Outlook\3ULIB7A7\JDE_MARK_AND_NAME_POS_CMYK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58" y="3158322"/>
            <a:ext cx="940450" cy="99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975">
              <a:spcBef>
                <a:spcPts val="0"/>
              </a:spcBef>
              <a:tabLst>
                <a:tab pos="3048000" algn="l"/>
              </a:tabLst>
            </a:pPr>
            <a:r>
              <a:rPr lang="en-US" dirty="0" smtClean="0"/>
              <a:t>Founding </a:t>
            </a:r>
            <a:r>
              <a:rPr lang="en-US" dirty="0"/>
              <a:t>members	</a:t>
            </a:r>
          </a:p>
          <a:p>
            <a:pPr>
              <a:spcBef>
                <a:spcPts val="0"/>
              </a:spcBef>
              <a:tabLst>
                <a:tab pos="3048000" algn="l"/>
              </a:tabLst>
            </a:pPr>
            <a:endParaRPr lang="de-DE" dirty="0"/>
          </a:p>
          <a:p>
            <a:pPr>
              <a:spcBef>
                <a:spcPts val="0"/>
              </a:spcBef>
              <a:tabLst>
                <a:tab pos="3048000" algn="l"/>
              </a:tabLst>
            </a:pPr>
            <a:endParaRPr lang="de-DE" sz="6600" dirty="0"/>
          </a:p>
          <a:p>
            <a:pPr indent="180975">
              <a:spcBef>
                <a:spcPts val="0"/>
              </a:spcBef>
              <a:tabLst>
                <a:tab pos="3048000" algn="l"/>
              </a:tabLst>
            </a:pPr>
            <a:r>
              <a:rPr lang="de-DE" dirty="0"/>
              <a:t>N</a:t>
            </a:r>
            <a:r>
              <a:rPr lang="de-DE" dirty="0" smtClean="0"/>
              <a:t>ew </a:t>
            </a:r>
            <a:r>
              <a:rPr lang="de-DE" dirty="0"/>
              <a:t>partners			</a:t>
            </a:r>
          </a:p>
          <a:p>
            <a:pPr>
              <a:spcBef>
                <a:spcPts val="0"/>
              </a:spcBef>
              <a:tabLst>
                <a:tab pos="3048000" algn="l"/>
              </a:tabLst>
            </a:pPr>
            <a:endParaRPr lang="en-US" dirty="0"/>
          </a:p>
          <a:p>
            <a:pPr indent="180975">
              <a:spcBef>
                <a:spcPts val="0"/>
              </a:spcBef>
              <a:tabLst>
                <a:tab pos="3048000" algn="l"/>
              </a:tabLst>
            </a:pPr>
            <a:endParaRPr lang="en-US" sz="2000" dirty="0">
              <a:solidFill>
                <a:srgbClr val="DC4E66"/>
              </a:solidFill>
            </a:endParaRPr>
          </a:p>
          <a:p>
            <a:pPr indent="180975">
              <a:spcBef>
                <a:spcPts val="0"/>
              </a:spcBef>
              <a:tabLst>
                <a:tab pos="3262313" algn="l"/>
              </a:tabLst>
            </a:pPr>
            <a:r>
              <a:rPr lang="en-US" dirty="0"/>
              <a:t>I</a:t>
            </a:r>
            <a:r>
              <a:rPr lang="en-US" dirty="0" smtClean="0"/>
              <a:t>mplementing </a:t>
            </a:r>
            <a:r>
              <a:rPr lang="en-US" dirty="0"/>
              <a:t>agents	</a:t>
            </a:r>
            <a:r>
              <a:rPr lang="en-US" sz="1600" b="0" dirty="0" err="1" smtClean="0">
                <a:solidFill>
                  <a:schemeClr val="tx1"/>
                </a:solidFill>
              </a:rPr>
              <a:t>Hanns</a:t>
            </a:r>
            <a:r>
              <a:rPr lang="en-US" sz="1600" b="0" dirty="0" smtClean="0">
                <a:solidFill>
                  <a:schemeClr val="tx1"/>
                </a:solidFill>
              </a:rPr>
              <a:t> </a:t>
            </a:r>
            <a:r>
              <a:rPr lang="en-US" sz="1600" b="0" dirty="0">
                <a:solidFill>
                  <a:schemeClr val="tx1"/>
                </a:solidFill>
              </a:rPr>
              <a:t>R. Neumann </a:t>
            </a:r>
            <a:r>
              <a:rPr lang="en-US" sz="1600" b="0" dirty="0" err="1">
                <a:solidFill>
                  <a:schemeClr val="tx1"/>
                </a:solidFill>
              </a:rPr>
              <a:t>Stiftung</a:t>
            </a:r>
            <a:r>
              <a:rPr lang="en-US" sz="1600" b="0" dirty="0">
                <a:solidFill>
                  <a:schemeClr val="tx1"/>
                </a:solidFill>
              </a:rPr>
              <a:t> /EDE </a:t>
            </a:r>
            <a:r>
              <a:rPr lang="en-US" sz="1600" b="0" dirty="0" smtClean="0">
                <a:solidFill>
                  <a:schemeClr val="tx1"/>
                </a:solidFill>
              </a:rPr>
              <a:t>			Consulting </a:t>
            </a:r>
            <a:r>
              <a:rPr lang="en-US" sz="1600" b="0" dirty="0">
                <a:solidFill>
                  <a:schemeClr val="tx1"/>
                </a:solidFill>
              </a:rPr>
              <a:t>VN, CABI, (GIZ)</a:t>
            </a:r>
          </a:p>
          <a:p>
            <a:pPr indent="180975">
              <a:spcBef>
                <a:spcPts val="0"/>
              </a:spcBef>
              <a:tabLst>
                <a:tab pos="3048000" algn="l"/>
              </a:tabLst>
            </a:pPr>
            <a:endParaRPr lang="en-US" sz="900" b="0" dirty="0">
              <a:solidFill>
                <a:schemeClr val="tx1"/>
              </a:solidFill>
            </a:endParaRPr>
          </a:p>
          <a:p>
            <a:pPr marL="3657600" indent="-3489325">
              <a:spcBef>
                <a:spcPts val="0"/>
              </a:spcBef>
              <a:tabLst>
                <a:tab pos="3262313" algn="l"/>
              </a:tabLst>
            </a:pPr>
            <a:r>
              <a:rPr lang="en-US" dirty="0"/>
              <a:t>D</a:t>
            </a:r>
            <a:r>
              <a:rPr lang="en-US" dirty="0" smtClean="0"/>
              <a:t>uration  </a:t>
            </a:r>
            <a:r>
              <a:rPr lang="en-US" dirty="0" smtClean="0">
                <a:solidFill>
                  <a:schemeClr val="tx1"/>
                </a:solidFill>
              </a:rPr>
              <a:t>                        	</a:t>
            </a:r>
            <a:r>
              <a:rPr lang="en-US" sz="1600" b="0" dirty="0">
                <a:solidFill>
                  <a:schemeClr val="tx1"/>
                </a:solidFill>
              </a:rPr>
              <a:t>P</a:t>
            </a:r>
            <a:r>
              <a:rPr lang="en-US" sz="1600" b="0" dirty="0" smtClean="0">
                <a:solidFill>
                  <a:schemeClr val="tx1"/>
                </a:solidFill>
              </a:rPr>
              <a:t>roject </a:t>
            </a:r>
            <a:r>
              <a:rPr lang="en-US" sz="1600" b="0" dirty="0">
                <a:solidFill>
                  <a:schemeClr val="tx1"/>
                </a:solidFill>
              </a:rPr>
              <a:t>phase I: </a:t>
            </a:r>
            <a:r>
              <a:rPr lang="en-US" sz="1600" b="0" dirty="0" smtClean="0">
                <a:solidFill>
                  <a:schemeClr val="tx1"/>
                </a:solidFill>
              </a:rPr>
              <a:t>Sept </a:t>
            </a:r>
            <a:r>
              <a:rPr lang="en-US" sz="1600" b="0" dirty="0">
                <a:solidFill>
                  <a:schemeClr val="tx1"/>
                </a:solidFill>
              </a:rPr>
              <a:t>2010 –  Aug 2013 </a:t>
            </a:r>
            <a:endParaRPr lang="en-US" sz="1600" b="0" dirty="0" smtClean="0">
              <a:solidFill>
                <a:schemeClr val="tx1"/>
              </a:solidFill>
            </a:endParaRPr>
          </a:p>
          <a:p>
            <a:pPr marL="3657600" indent="-3489325">
              <a:spcBef>
                <a:spcPts val="0"/>
              </a:spcBef>
              <a:tabLst>
                <a:tab pos="3262313" algn="l"/>
              </a:tabLst>
            </a:pPr>
            <a:r>
              <a:rPr lang="en-US" sz="1600" b="0" dirty="0">
                <a:solidFill>
                  <a:schemeClr val="tx1"/>
                </a:solidFill>
              </a:rPr>
              <a:t>	E</a:t>
            </a:r>
            <a:r>
              <a:rPr lang="en-US" sz="1600" b="0" dirty="0" smtClean="0">
                <a:solidFill>
                  <a:schemeClr val="tx1"/>
                </a:solidFill>
              </a:rPr>
              <a:t>xtension: Sept </a:t>
            </a:r>
            <a:r>
              <a:rPr lang="en-US" sz="1600" b="0" dirty="0">
                <a:solidFill>
                  <a:schemeClr val="tx1"/>
                </a:solidFill>
              </a:rPr>
              <a:t>2013 –  Dec </a:t>
            </a:r>
            <a:r>
              <a:rPr lang="en-US" sz="1600" b="0" dirty="0" smtClean="0">
                <a:solidFill>
                  <a:schemeClr val="tx1"/>
                </a:solidFill>
              </a:rPr>
              <a:t>2014</a:t>
            </a:r>
          </a:p>
          <a:p>
            <a:pPr marL="3657600" indent="-3489325">
              <a:spcBef>
                <a:spcPts val="0"/>
              </a:spcBef>
              <a:tabLst>
                <a:tab pos="3262313" algn="l"/>
              </a:tabLst>
            </a:pPr>
            <a:r>
              <a:rPr lang="en-US" sz="1600" b="0" dirty="0">
                <a:solidFill>
                  <a:schemeClr val="tx1"/>
                </a:solidFill>
              </a:rPr>
              <a:t>	</a:t>
            </a:r>
            <a:r>
              <a:rPr lang="en-US" sz="1600" b="0" dirty="0" smtClean="0">
                <a:solidFill>
                  <a:schemeClr val="tx1"/>
                </a:solidFill>
              </a:rPr>
              <a:t>Suggestion </a:t>
            </a:r>
            <a:r>
              <a:rPr lang="en-US" sz="1600" b="0" dirty="0">
                <a:solidFill>
                  <a:schemeClr val="tx1"/>
                </a:solidFill>
              </a:rPr>
              <a:t>new project phase: </a:t>
            </a:r>
            <a:r>
              <a:rPr lang="en-US" sz="1600" b="0" dirty="0" smtClean="0">
                <a:solidFill>
                  <a:schemeClr val="tx1"/>
                </a:solidFill>
              </a:rPr>
              <a:t>2016 </a:t>
            </a:r>
            <a:r>
              <a:rPr lang="en-US" sz="1600" b="0" dirty="0">
                <a:solidFill>
                  <a:schemeClr val="tx1"/>
                </a:solidFill>
              </a:rPr>
              <a:t>– </a:t>
            </a:r>
            <a:r>
              <a:rPr lang="en-US" sz="1600" b="0" dirty="0" smtClean="0">
                <a:solidFill>
                  <a:schemeClr val="tx1"/>
                </a:solidFill>
              </a:rPr>
              <a:t>2019 </a:t>
            </a:r>
            <a:endParaRPr lang="en-US" sz="1600" b="0" dirty="0">
              <a:solidFill>
                <a:schemeClr val="tx1"/>
              </a:solidFill>
            </a:endParaRPr>
          </a:p>
          <a:p>
            <a:pPr marL="3657600" indent="-3489325">
              <a:spcBef>
                <a:spcPts val="0"/>
              </a:spcBef>
              <a:tabLst>
                <a:tab pos="2349500" algn="l"/>
              </a:tabLst>
            </a:pPr>
            <a:endParaRPr lang="en-US" sz="900" b="0" dirty="0">
              <a:solidFill>
                <a:schemeClr val="tx1"/>
              </a:solidFill>
            </a:endParaRPr>
          </a:p>
          <a:p>
            <a:pPr marL="3657600" indent="-3489325">
              <a:spcBef>
                <a:spcPts val="0"/>
              </a:spcBef>
              <a:tabLst>
                <a:tab pos="3262313" algn="l"/>
              </a:tabLst>
            </a:pPr>
            <a:r>
              <a:rPr lang="en-US" dirty="0" smtClean="0"/>
              <a:t>Pilot </a:t>
            </a:r>
            <a:r>
              <a:rPr lang="en-US" dirty="0"/>
              <a:t>Countries                      </a:t>
            </a:r>
            <a:r>
              <a:rPr lang="en-US" dirty="0" smtClean="0"/>
              <a:t>	</a:t>
            </a:r>
            <a:r>
              <a:rPr lang="en-US" sz="1600" b="0" dirty="0" smtClean="0">
                <a:solidFill>
                  <a:schemeClr val="tx1"/>
                </a:solidFill>
              </a:rPr>
              <a:t>Brazil</a:t>
            </a:r>
            <a:r>
              <a:rPr lang="en-US" sz="1600" b="0" dirty="0">
                <a:solidFill>
                  <a:schemeClr val="tx1"/>
                </a:solidFill>
              </a:rPr>
              <a:t>, Guatemala, Tanzania &amp; </a:t>
            </a:r>
            <a:r>
              <a:rPr lang="en-US" sz="1600" b="0" dirty="0" smtClean="0">
                <a:solidFill>
                  <a:schemeClr val="tx1"/>
                </a:solidFill>
              </a:rPr>
              <a:t>Vietnam</a:t>
            </a:r>
          </a:p>
          <a:p>
            <a:pPr marL="3257550" indent="-3089275">
              <a:spcBef>
                <a:spcPts val="0"/>
              </a:spcBef>
              <a:spcAft>
                <a:spcPts val="600"/>
              </a:spcAft>
              <a:tabLst>
                <a:tab pos="3262313" algn="l"/>
              </a:tabLst>
            </a:pPr>
            <a:endParaRPr lang="en-US" sz="500" dirty="0" smtClean="0"/>
          </a:p>
          <a:p>
            <a:pPr marL="3257550" indent="-3089275">
              <a:spcBef>
                <a:spcPts val="0"/>
              </a:spcBef>
              <a:spcAft>
                <a:spcPts val="600"/>
              </a:spcAft>
              <a:tabLst>
                <a:tab pos="3262313" algn="l"/>
              </a:tabLst>
            </a:pPr>
            <a:r>
              <a:rPr lang="en-US" dirty="0" smtClean="0"/>
              <a:t>Objective	</a:t>
            </a:r>
            <a:r>
              <a:rPr lang="en-US" sz="1600" b="0" dirty="0" smtClean="0">
                <a:solidFill>
                  <a:schemeClr val="tx1"/>
                </a:solidFill>
              </a:rPr>
              <a:t>Enable </a:t>
            </a:r>
            <a:r>
              <a:rPr lang="en-US" sz="1600" b="0" dirty="0">
                <a:solidFill>
                  <a:schemeClr val="tx1"/>
                </a:solidFill>
              </a:rPr>
              <a:t>coffee farmers to effectively respond </a:t>
            </a:r>
            <a:r>
              <a:rPr lang="en-US" sz="1600" b="0" dirty="0" smtClean="0">
                <a:solidFill>
                  <a:schemeClr val="tx1"/>
                </a:solidFill>
              </a:rPr>
              <a:t>to climate </a:t>
            </a:r>
            <a:r>
              <a:rPr lang="en-US" sz="1600" b="0" dirty="0">
                <a:solidFill>
                  <a:schemeClr val="tx1"/>
                </a:solidFill>
              </a:rPr>
              <a:t>change  </a:t>
            </a:r>
          </a:p>
          <a:p>
            <a:pPr marL="3657600" indent="-3489325">
              <a:spcBef>
                <a:spcPts val="0"/>
              </a:spcBef>
              <a:tabLst>
                <a:tab pos="3262313" algn="l"/>
              </a:tabLst>
            </a:pP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Initiative for Coffee </a:t>
            </a:r>
            <a:r>
              <a:rPr lang="en-US" dirty="0" smtClean="0"/>
              <a:t>&amp; Climate</a:t>
            </a:r>
            <a:endParaRPr lang="en-US" dirty="0"/>
          </a:p>
        </p:txBody>
      </p:sp>
      <p:pic>
        <p:nvPicPr>
          <p:cNvPr id="6" name="Picture 2" descr="U:\HOLD\EDE\communication\basics\corporate design\Logos\NKG\N_Logo_4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7891" y="1366168"/>
            <a:ext cx="576342" cy="56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U:\HOLD\EDE\communication\basics\corporate design\Logos\Lavazza Foundation\fondazione lavazz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894" y="2083181"/>
            <a:ext cx="1262760" cy="37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U:\HOLD\EDE\communication\basics\corporate design\Logos\ICP\jojo\Joh-rong sort jp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4479" y="1410294"/>
            <a:ext cx="597810" cy="57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U:\HOLD\EDE\communication\basics\corporate design\Logos\ICP\paulig\PauligLogo_CMYK_DarkBrown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815" y="1550003"/>
            <a:ext cx="885234" cy="33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U:\HOLD\EDE\communication\basics\corporate design\Logos\ICP\tchibo\MT_srgb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1425" y="1444340"/>
            <a:ext cx="626060" cy="47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804" y="2644289"/>
            <a:ext cx="881856" cy="71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682" y="2771823"/>
            <a:ext cx="1040441" cy="60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1" b="29460"/>
          <a:stretch>
            <a:fillRect/>
          </a:stretch>
        </p:blipFill>
        <p:spPr bwMode="auto">
          <a:xfrm>
            <a:off x="5453119" y="2843279"/>
            <a:ext cx="1384661" cy="31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" descr="http://t2.gstatic.com/images?q=tbn:ANd9GcRaAf0ZK8uWWq8gNwxyqW2HbtYUZzqp83G6opQJCITSYEEyf7UNTd1tWfa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82" y="1465621"/>
            <a:ext cx="931073" cy="42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t="5888" b="37102"/>
          <a:stretch/>
        </p:blipFill>
        <p:spPr>
          <a:xfrm>
            <a:off x="6286278" y="2086701"/>
            <a:ext cx="1881379" cy="3753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99" y="2153401"/>
            <a:ext cx="1035905" cy="356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18189" r="10384" b="16672"/>
          <a:stretch/>
        </p:blipFill>
        <p:spPr>
          <a:xfrm>
            <a:off x="7794092" y="2086700"/>
            <a:ext cx="1343998" cy="4357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072" y="2826367"/>
            <a:ext cx="637179" cy="426550"/>
          </a:xfrm>
          <a:prstGeom prst="rect">
            <a:avLst/>
          </a:prstGeom>
        </p:spPr>
      </p:pic>
      <p:pic>
        <p:nvPicPr>
          <p:cNvPr id="19" name="Picture 2" descr="U:\HOLD\EDE\Tobias\Monitoring &amp; Evaluation\MML\Logo Contributor\170px-Nestle-logo.sv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40" y="3404464"/>
            <a:ext cx="527502" cy="5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U:\HOLD\EDE\Tobias\Monitoring &amp; Evaluation\MML\Logo Contributor\IDH_logo_standing-up_blue_fc-e1324372194808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25" y="2705224"/>
            <a:ext cx="587891" cy="5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62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Initiative fo</a:t>
            </a:r>
            <a:r>
              <a:rPr lang="en-US" dirty="0" smtClean="0"/>
              <a:t>r </a:t>
            </a:r>
            <a:r>
              <a:rPr lang="en-US" dirty="0" smtClean="0"/>
              <a:t>Coffee </a:t>
            </a:r>
            <a:r>
              <a:rPr lang="en-US" dirty="0" smtClean="0"/>
              <a:t>&amp; </a:t>
            </a:r>
            <a:r>
              <a:rPr lang="en-US" dirty="0" smtClean="0"/>
              <a:t>Climate – 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7920880" cy="4525963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Scientific research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r>
              <a:rPr lang="en-US" sz="1600" dirty="0" smtClean="0">
                <a:sym typeface="Wingdings" pitchFamily="2" charset="2"/>
              </a:rPr>
              <a:t>Historic </a:t>
            </a:r>
            <a:r>
              <a:rPr lang="en-US" sz="1600" dirty="0">
                <a:sym typeface="Wingdings" pitchFamily="2" charset="2"/>
              </a:rPr>
              <a:t>climate trend study </a:t>
            </a:r>
            <a:r>
              <a:rPr lang="en-US" sz="1600" dirty="0">
                <a:sym typeface="Wingdings" pitchFamily="2" charset="2"/>
              </a:rPr>
              <a:t>for the Central Highlands + policy brief</a:t>
            </a:r>
            <a:endParaRPr lang="en-US" sz="1600" dirty="0">
              <a:sym typeface="Wingdings" pitchFamily="2" charset="2"/>
            </a:endParaRPr>
          </a:p>
          <a:p>
            <a:pPr lvl="2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r>
              <a:rPr lang="en-US" sz="1600" dirty="0"/>
              <a:t>Water and Carbon footprint for different coffee farm management </a:t>
            </a:r>
            <a:r>
              <a:rPr lang="en-US" sz="1600" dirty="0" smtClean="0"/>
              <a:t>systems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endParaRPr lang="en-US" sz="1600" dirty="0" smtClean="0"/>
          </a:p>
          <a:p>
            <a:pPr lvl="1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C&amp;C Toolbox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tabLst>
                <a:tab pos="3860800" algn="l"/>
              </a:tabLst>
            </a:pPr>
            <a:endParaRPr lang="en-US" b="1" dirty="0" smtClean="0">
              <a:solidFill>
                <a:srgbClr val="C00000"/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tabLst>
                <a:tab pos="3860800" algn="l"/>
              </a:tabLst>
            </a:pPr>
            <a:endParaRPr lang="en-US" sz="1600" dirty="0"/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84146">
            <a:off x="496164" y="3682277"/>
            <a:ext cx="2083667" cy="2948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2899">
            <a:off x="1472123" y="3329591"/>
            <a:ext cx="2082246" cy="2948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458">
            <a:off x="2773894" y="3072656"/>
            <a:ext cx="2094307" cy="297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9101">
            <a:off x="4023812" y="2808575"/>
            <a:ext cx="2163644" cy="304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4691">
            <a:off x="5208821" y="2651187"/>
            <a:ext cx="2531207" cy="318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7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Initiative fo</a:t>
            </a:r>
            <a:r>
              <a:rPr lang="en-US" dirty="0" smtClean="0"/>
              <a:t>r </a:t>
            </a:r>
            <a:r>
              <a:rPr lang="en-US" dirty="0" smtClean="0"/>
              <a:t>Coffee </a:t>
            </a:r>
            <a:r>
              <a:rPr lang="en-US" dirty="0" smtClean="0"/>
              <a:t>&amp; </a:t>
            </a:r>
            <a:r>
              <a:rPr lang="en-US" dirty="0" smtClean="0"/>
              <a:t>Climate – 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820472" cy="4525963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Farmer Training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r>
              <a:rPr lang="en-US" sz="1600" dirty="0" smtClean="0">
                <a:sym typeface="Wingdings" pitchFamily="2" charset="2"/>
              </a:rPr>
              <a:t>Training of  Trainers for </a:t>
            </a:r>
            <a:r>
              <a:rPr lang="en-US" sz="1600" dirty="0">
                <a:sym typeface="Wingdings" pitchFamily="2" charset="2"/>
              </a:rPr>
              <a:t>ext. officers, agronomists private and public sector &amp; lead farmers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r>
              <a:rPr lang="en-US" sz="1600" dirty="0" smtClean="0">
                <a:sym typeface="Wingdings" pitchFamily="2" charset="2"/>
              </a:rPr>
              <a:t>Farmer Field School for </a:t>
            </a:r>
            <a:r>
              <a:rPr lang="en-US" sz="1600" dirty="0">
                <a:sym typeface="Wingdings" pitchFamily="2" charset="2"/>
              </a:rPr>
              <a:t>800 farmers in </a:t>
            </a:r>
            <a:r>
              <a:rPr lang="en-US" sz="1600" dirty="0" err="1">
                <a:sym typeface="Wingdings" pitchFamily="2" charset="2"/>
              </a:rPr>
              <a:t>Dak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Lak</a:t>
            </a:r>
            <a:r>
              <a:rPr lang="en-US" sz="1600" dirty="0">
                <a:sym typeface="Wingdings" pitchFamily="2" charset="2"/>
              </a:rPr>
              <a:t> (rational irrigation and fertilizer use, composting &amp; crop diversification); adoption between 75 and 93</a:t>
            </a:r>
            <a:r>
              <a:rPr lang="en-US" sz="1600" dirty="0" smtClean="0">
                <a:sym typeface="Wingdings" pitchFamily="2" charset="2"/>
              </a:rPr>
              <a:t>%</a:t>
            </a:r>
            <a:endParaRPr lang="en-US" sz="1600" dirty="0">
              <a:sym typeface="Wingdings" pitchFamily="2" charset="2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tabLst>
                <a:tab pos="3860800" algn="l"/>
              </a:tabLst>
            </a:pPr>
            <a:r>
              <a:rPr lang="en-US" b="1" dirty="0">
                <a:solidFill>
                  <a:srgbClr val="C00000"/>
                </a:solidFill>
              </a:rPr>
              <a:t>Policy Advocacy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r>
              <a:rPr lang="en-US" sz="1600" dirty="0">
                <a:sym typeface="Wingdings" pitchFamily="2" charset="2"/>
              </a:rPr>
              <a:t>Establishment 5 info points  (NAEC, PAEC, </a:t>
            </a:r>
            <a:r>
              <a:rPr lang="en-US" sz="1600" dirty="0" err="1">
                <a:sym typeface="Wingdings" pitchFamily="2" charset="2"/>
              </a:rPr>
              <a:t>Tay</a:t>
            </a:r>
            <a:r>
              <a:rPr lang="en-US" sz="1600" dirty="0">
                <a:sym typeface="Wingdings" pitchFamily="2" charset="2"/>
              </a:rPr>
              <a:t> Nguyen Univ., 1 distr. </a:t>
            </a:r>
            <a:r>
              <a:rPr lang="en-US" sz="1600" dirty="0" err="1">
                <a:sym typeface="Wingdings" pitchFamily="2" charset="2"/>
              </a:rPr>
              <a:t>Agr</a:t>
            </a:r>
            <a:r>
              <a:rPr lang="en-US" sz="1600" dirty="0">
                <a:sym typeface="Wingdings" pitchFamily="2" charset="2"/>
              </a:rPr>
              <a:t>. </a:t>
            </a:r>
            <a:r>
              <a:rPr lang="en-US" sz="1600" dirty="0" err="1">
                <a:sym typeface="Wingdings" pitchFamily="2" charset="2"/>
              </a:rPr>
              <a:t>Dept</a:t>
            </a:r>
            <a:r>
              <a:rPr lang="en-US" sz="1600" dirty="0">
                <a:sym typeface="Wingdings" pitchFamily="2" charset="2"/>
              </a:rPr>
              <a:t> &amp; 1 coop</a:t>
            </a:r>
            <a:r>
              <a:rPr lang="en-US" sz="1600" dirty="0" smtClean="0">
                <a:sym typeface="Wingdings" pitchFamily="2" charset="2"/>
              </a:rPr>
              <a:t>)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r>
              <a:rPr lang="en-US" sz="1600" dirty="0" smtClean="0">
                <a:sym typeface="Wingdings" pitchFamily="2" charset="2"/>
              </a:rPr>
              <a:t>C&amp;C approach applied in </a:t>
            </a:r>
            <a:r>
              <a:rPr lang="en-US" sz="1600" dirty="0" err="1" smtClean="0">
                <a:sym typeface="Wingdings" pitchFamily="2" charset="2"/>
              </a:rPr>
              <a:t>Tay</a:t>
            </a:r>
            <a:r>
              <a:rPr lang="en-US" sz="1600" dirty="0" smtClean="0">
                <a:sym typeface="Wingdings" pitchFamily="2" charset="2"/>
              </a:rPr>
              <a:t> Nguyen University for Master students </a:t>
            </a:r>
            <a:endParaRPr lang="en-US" sz="1600" dirty="0">
              <a:sym typeface="Wingdings" pitchFamily="2" charset="2"/>
            </a:endParaRPr>
          </a:p>
          <a:p>
            <a:pPr lvl="2">
              <a:spcBef>
                <a:spcPts val="300"/>
              </a:spcBef>
              <a:spcAft>
                <a:spcPts val="300"/>
              </a:spcAft>
              <a:tabLst>
                <a:tab pos="3860800" algn="l"/>
              </a:tabLst>
            </a:pPr>
            <a:r>
              <a:rPr lang="en-US" sz="1600" dirty="0" smtClean="0">
                <a:sym typeface="Wingdings" pitchFamily="2" charset="2"/>
              </a:rPr>
              <a:t>Vietnam coffee </a:t>
            </a:r>
            <a:r>
              <a:rPr lang="en-US" sz="1600" dirty="0">
                <a:sym typeface="Wingdings" pitchFamily="2" charset="2"/>
              </a:rPr>
              <a:t>sector included in INDC and presented at COP </a:t>
            </a:r>
            <a:r>
              <a:rPr lang="en-US" sz="1600" dirty="0" smtClean="0">
                <a:sym typeface="Wingdings" pitchFamily="2" charset="2"/>
              </a:rPr>
              <a:t>21 (December 2015)</a:t>
            </a:r>
            <a:endParaRPr lang="en-US" sz="1600" dirty="0"/>
          </a:p>
          <a:p>
            <a:pPr lvl="1">
              <a:spcBef>
                <a:spcPts val="600"/>
              </a:spcBef>
              <a:spcAft>
                <a:spcPts val="600"/>
              </a:spcAft>
              <a:tabLst>
                <a:tab pos="3860800" algn="l"/>
              </a:tabLst>
            </a:pPr>
            <a:endParaRPr lang="en-US" b="1" dirty="0" smtClean="0">
              <a:solidFill>
                <a:srgbClr val="C00000"/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tabLst>
                <a:tab pos="3860800" algn="l"/>
              </a:tabLst>
            </a:pPr>
            <a:endParaRPr lang="en-US" sz="1600" dirty="0"/>
          </a:p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308461"/>
              </p:ext>
            </p:extLst>
          </p:nvPr>
        </p:nvGraphicFramePr>
        <p:xfrm>
          <a:off x="251520" y="4230841"/>
          <a:ext cx="2880320" cy="275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flipH="1">
            <a:off x="3953073" y="4839932"/>
            <a:ext cx="331236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countries mentioned the 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coffee sector in their INDC submissions (see countries in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lettering on left), representing 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coffee production.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195736" y="4839932"/>
            <a:ext cx="432048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39752" y="4660782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Mentioned adaptation &amp; mitigation</a:t>
            </a:r>
          </a:p>
          <a:p>
            <a:pPr algn="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(Yes-Yes)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27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5933</TotalTime>
  <Words>500</Words>
  <Application>Microsoft Office PowerPoint</Application>
  <PresentationFormat>On-screen Show (4:3)</PresentationFormat>
  <Paragraphs>95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Water Management &amp; Climate Change Achievements 2016</vt:lpstr>
      <vt:lpstr>Water Program 2014 – 2017 (conditional 2019)</vt:lpstr>
      <vt:lpstr>Water Program – Achievements</vt:lpstr>
      <vt:lpstr>Water Program – Achievements</vt:lpstr>
      <vt:lpstr>Water Program – Achievements</vt:lpstr>
      <vt:lpstr>Water Program – Next Steps</vt:lpstr>
      <vt:lpstr>Initiative for Coffee &amp; Climate</vt:lpstr>
      <vt:lpstr>Initiative for Coffee &amp; Climate – Achievements</vt:lpstr>
      <vt:lpstr>Initiative for Coffee &amp; Climate – Achievements</vt:lpstr>
      <vt:lpstr>Initiative for Coffee &amp; Climate – Next Steps</vt:lpstr>
      <vt:lpstr>Thank You</vt:lpstr>
      <vt:lpstr>www.hrnstiftung.org dave.dhaeze@ede-consulting.com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D'haeze</dc:creator>
  <cp:lastModifiedBy>PHONGVAN</cp:lastModifiedBy>
  <cp:revision>315</cp:revision>
  <dcterms:created xsi:type="dcterms:W3CDTF">2013-02-26T13:40:00Z</dcterms:created>
  <dcterms:modified xsi:type="dcterms:W3CDTF">2016-11-29T15:34:41Z</dcterms:modified>
</cp:coreProperties>
</file>