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56" r:id="rId2"/>
    <p:sldId id="273"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954" y="48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F88ED3F6-ADD5-445A-8711-1AFE3B4A4895}" type="datetimeFigureOut">
              <a:rPr lang="en-US" smtClean="0"/>
              <a:pPr/>
              <a:t>7/21/2016</a:t>
            </a:fld>
            <a:endParaRPr lang="en-US"/>
          </a:p>
        </p:txBody>
      </p:sp>
      <p:sp>
        <p:nvSpPr>
          <p:cNvPr id="4" name="Footer Placehold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FC0A0E22-5DF2-4D10-B811-C8C1B620E17C}" type="slidenum">
              <a:rPr lang="en-US" smtClean="0"/>
              <a:pPr/>
              <a:t>‹#›</a:t>
            </a:fld>
            <a:endParaRPr lang="en-US"/>
          </a:p>
        </p:txBody>
      </p:sp>
    </p:spTree>
    <p:extLst>
      <p:ext uri="{BB962C8B-B14F-4D97-AF65-F5344CB8AC3E}">
        <p14:creationId xmlns="" xmlns:p14="http://schemas.microsoft.com/office/powerpoint/2010/main" val="26435242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67B6B6-9CED-476E-B8AC-51678B1C4CE5}" type="datetimeFigureOut">
              <a:rPr lang="en-US" smtClean="0"/>
              <a:pPr/>
              <a:t>7/21/2016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79687-B432-4F22-B1C1-A1F7B8ED05E2}" type="slidenum">
              <a:rPr lang="en-US" smtClean="0"/>
              <a:pPr/>
              <a:t>‹#›</a:t>
            </a:fld>
            <a:endParaRPr lang="en-US"/>
          </a:p>
        </p:txBody>
      </p:sp>
    </p:spTree>
    <p:extLst>
      <p:ext uri="{BB962C8B-B14F-4D97-AF65-F5344CB8AC3E}">
        <p14:creationId xmlns="" xmlns:p14="http://schemas.microsoft.com/office/powerpoint/2010/main" val="3851995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67B6B6-9CED-476E-B8AC-51678B1C4CE5}" type="datetimeFigureOut">
              <a:rPr lang="en-US" smtClean="0"/>
              <a:pPr/>
              <a:t>7/21/2016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79687-B432-4F22-B1C1-A1F7B8ED05E2}" type="slidenum">
              <a:rPr lang="en-US" smtClean="0"/>
              <a:pPr/>
              <a:t>‹#›</a:t>
            </a:fld>
            <a:endParaRPr lang="en-US"/>
          </a:p>
        </p:txBody>
      </p:sp>
    </p:spTree>
    <p:extLst>
      <p:ext uri="{BB962C8B-B14F-4D97-AF65-F5344CB8AC3E}">
        <p14:creationId xmlns="" xmlns:p14="http://schemas.microsoft.com/office/powerpoint/2010/main" val="2495026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67B6B6-9CED-476E-B8AC-51678B1C4CE5}" type="datetimeFigureOut">
              <a:rPr lang="en-US" smtClean="0"/>
              <a:pPr/>
              <a:t>7/21/2016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79687-B432-4F22-B1C1-A1F7B8ED05E2}" type="slidenum">
              <a:rPr lang="en-US" smtClean="0"/>
              <a:pPr/>
              <a:t>‹#›</a:t>
            </a:fld>
            <a:endParaRPr lang="en-US"/>
          </a:p>
        </p:txBody>
      </p:sp>
    </p:spTree>
    <p:extLst>
      <p:ext uri="{BB962C8B-B14F-4D97-AF65-F5344CB8AC3E}">
        <p14:creationId xmlns="" xmlns:p14="http://schemas.microsoft.com/office/powerpoint/2010/main" val="411699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67B6B6-9CED-476E-B8AC-51678B1C4CE5}" type="datetimeFigureOut">
              <a:rPr lang="en-US" smtClean="0"/>
              <a:pPr/>
              <a:t>7/21/2016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79687-B432-4F22-B1C1-A1F7B8ED05E2}" type="slidenum">
              <a:rPr lang="en-US" smtClean="0"/>
              <a:pPr/>
              <a:t>‹#›</a:t>
            </a:fld>
            <a:endParaRPr lang="en-US"/>
          </a:p>
        </p:txBody>
      </p:sp>
    </p:spTree>
    <p:extLst>
      <p:ext uri="{BB962C8B-B14F-4D97-AF65-F5344CB8AC3E}">
        <p14:creationId xmlns="" xmlns:p14="http://schemas.microsoft.com/office/powerpoint/2010/main" val="2176745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67B6B6-9CED-476E-B8AC-51678B1C4CE5}" type="datetimeFigureOut">
              <a:rPr lang="en-US" smtClean="0"/>
              <a:pPr/>
              <a:t>7/21/2016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79687-B432-4F22-B1C1-A1F7B8ED05E2}" type="slidenum">
              <a:rPr lang="en-US" smtClean="0"/>
              <a:pPr/>
              <a:t>‹#›</a:t>
            </a:fld>
            <a:endParaRPr lang="en-US"/>
          </a:p>
        </p:txBody>
      </p:sp>
    </p:spTree>
    <p:extLst>
      <p:ext uri="{BB962C8B-B14F-4D97-AF65-F5344CB8AC3E}">
        <p14:creationId xmlns="" xmlns:p14="http://schemas.microsoft.com/office/powerpoint/2010/main" val="1354602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67B6B6-9CED-476E-B8AC-51678B1C4CE5}" type="datetimeFigureOut">
              <a:rPr lang="en-US" smtClean="0"/>
              <a:pPr/>
              <a:t>7/21/2016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879687-B432-4F22-B1C1-A1F7B8ED05E2}" type="slidenum">
              <a:rPr lang="en-US" smtClean="0"/>
              <a:pPr/>
              <a:t>‹#›</a:t>
            </a:fld>
            <a:endParaRPr lang="en-US"/>
          </a:p>
        </p:txBody>
      </p:sp>
    </p:spTree>
    <p:extLst>
      <p:ext uri="{BB962C8B-B14F-4D97-AF65-F5344CB8AC3E}">
        <p14:creationId xmlns="" xmlns:p14="http://schemas.microsoft.com/office/powerpoint/2010/main" val="2692758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67B6B6-9CED-476E-B8AC-51678B1C4CE5}" type="datetimeFigureOut">
              <a:rPr lang="en-US" smtClean="0"/>
              <a:pPr/>
              <a:t>7/21/2016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879687-B432-4F22-B1C1-A1F7B8ED05E2}" type="slidenum">
              <a:rPr lang="en-US" smtClean="0"/>
              <a:pPr/>
              <a:t>‹#›</a:t>
            </a:fld>
            <a:endParaRPr lang="en-US"/>
          </a:p>
        </p:txBody>
      </p:sp>
    </p:spTree>
    <p:extLst>
      <p:ext uri="{BB962C8B-B14F-4D97-AF65-F5344CB8AC3E}">
        <p14:creationId xmlns="" xmlns:p14="http://schemas.microsoft.com/office/powerpoint/2010/main" val="1565080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67B6B6-9CED-476E-B8AC-51678B1C4CE5}" type="datetimeFigureOut">
              <a:rPr lang="en-US" smtClean="0"/>
              <a:pPr/>
              <a:t>7/21/2016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879687-B432-4F22-B1C1-A1F7B8ED05E2}" type="slidenum">
              <a:rPr lang="en-US" smtClean="0"/>
              <a:pPr/>
              <a:t>‹#›</a:t>
            </a:fld>
            <a:endParaRPr lang="en-US"/>
          </a:p>
        </p:txBody>
      </p:sp>
    </p:spTree>
    <p:extLst>
      <p:ext uri="{BB962C8B-B14F-4D97-AF65-F5344CB8AC3E}">
        <p14:creationId xmlns="" xmlns:p14="http://schemas.microsoft.com/office/powerpoint/2010/main" val="2692496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67B6B6-9CED-476E-B8AC-51678B1C4CE5}" type="datetimeFigureOut">
              <a:rPr lang="en-US" smtClean="0"/>
              <a:pPr/>
              <a:t>7/21/2016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879687-B432-4F22-B1C1-A1F7B8ED05E2}" type="slidenum">
              <a:rPr lang="en-US" smtClean="0"/>
              <a:pPr/>
              <a:t>‹#›</a:t>
            </a:fld>
            <a:endParaRPr lang="en-US"/>
          </a:p>
        </p:txBody>
      </p:sp>
    </p:spTree>
    <p:extLst>
      <p:ext uri="{BB962C8B-B14F-4D97-AF65-F5344CB8AC3E}">
        <p14:creationId xmlns="" xmlns:p14="http://schemas.microsoft.com/office/powerpoint/2010/main" val="3287297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67B6B6-9CED-476E-B8AC-51678B1C4CE5}" type="datetimeFigureOut">
              <a:rPr lang="en-US" smtClean="0"/>
              <a:pPr/>
              <a:t>7/21/2016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879687-B432-4F22-B1C1-A1F7B8ED05E2}" type="slidenum">
              <a:rPr lang="en-US" smtClean="0"/>
              <a:pPr/>
              <a:t>‹#›</a:t>
            </a:fld>
            <a:endParaRPr lang="en-US"/>
          </a:p>
        </p:txBody>
      </p:sp>
    </p:spTree>
    <p:extLst>
      <p:ext uri="{BB962C8B-B14F-4D97-AF65-F5344CB8AC3E}">
        <p14:creationId xmlns="" xmlns:p14="http://schemas.microsoft.com/office/powerpoint/2010/main" val="2602983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67B6B6-9CED-476E-B8AC-51678B1C4CE5}" type="datetimeFigureOut">
              <a:rPr lang="en-US" smtClean="0"/>
              <a:pPr/>
              <a:t>7/21/2016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879687-B432-4F22-B1C1-A1F7B8ED05E2}" type="slidenum">
              <a:rPr lang="en-US" smtClean="0"/>
              <a:pPr/>
              <a:t>‹#›</a:t>
            </a:fld>
            <a:endParaRPr lang="en-US"/>
          </a:p>
        </p:txBody>
      </p:sp>
    </p:spTree>
    <p:extLst>
      <p:ext uri="{BB962C8B-B14F-4D97-AF65-F5344CB8AC3E}">
        <p14:creationId xmlns="" xmlns:p14="http://schemas.microsoft.com/office/powerpoint/2010/main" val="1130164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67B6B6-9CED-476E-B8AC-51678B1C4CE5}" type="datetimeFigureOut">
              <a:rPr lang="en-US" smtClean="0"/>
              <a:pPr/>
              <a:t>7/21/2016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879687-B432-4F22-B1C1-A1F7B8ED05E2}" type="slidenum">
              <a:rPr lang="en-US" smtClean="0"/>
              <a:pPr/>
              <a:t>‹#›</a:t>
            </a:fld>
            <a:endParaRPr lang="en-US"/>
          </a:p>
        </p:txBody>
      </p:sp>
    </p:spTree>
    <p:extLst>
      <p:ext uri="{BB962C8B-B14F-4D97-AF65-F5344CB8AC3E}">
        <p14:creationId xmlns="" xmlns:p14="http://schemas.microsoft.com/office/powerpoint/2010/main" val="35037946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1"/>
            <a:ext cx="7772400" cy="1924050"/>
          </a:xfrm>
        </p:spPr>
        <p:txBody>
          <a:bodyPr>
            <a:noAutofit/>
          </a:bodyPr>
          <a:lstStyle/>
          <a:p>
            <a:r>
              <a:rPr lang="en-US" sz="4800" b="1" dirty="0"/>
              <a:t>TẦM NHÌN CÀ PHÊ VIỆT NAM 2020</a:t>
            </a:r>
            <a:r>
              <a:rPr lang="en-US" sz="4800" dirty="0"/>
              <a:t/>
            </a:r>
            <a:br>
              <a:rPr lang="en-US" sz="4800" dirty="0"/>
            </a:br>
            <a:endParaRPr lang="en-US" sz="4800" dirty="0"/>
          </a:p>
        </p:txBody>
      </p:sp>
      <p:sp>
        <p:nvSpPr>
          <p:cNvPr id="3" name="Subtitle 2"/>
          <p:cNvSpPr>
            <a:spLocks noGrp="1"/>
          </p:cNvSpPr>
          <p:nvPr>
            <p:ph type="subTitle" idx="1"/>
          </p:nvPr>
        </p:nvSpPr>
        <p:spPr/>
        <p:txBody>
          <a:bodyPr>
            <a:normAutofit/>
          </a:bodyPr>
          <a:lstStyle/>
          <a:p>
            <a:r>
              <a:rPr lang="en-US" sz="2500" dirty="0" err="1" smtClean="0"/>
              <a:t>Xây</a:t>
            </a:r>
            <a:r>
              <a:rPr lang="en-US" sz="2500" dirty="0" smtClean="0"/>
              <a:t> </a:t>
            </a:r>
            <a:r>
              <a:rPr lang="en-US" sz="2500" dirty="0" err="1" smtClean="0"/>
              <a:t>dựng</a:t>
            </a:r>
            <a:r>
              <a:rPr lang="en-US" sz="2500" dirty="0" smtClean="0"/>
              <a:t> </a:t>
            </a:r>
            <a:r>
              <a:rPr lang="en-US" sz="2500" dirty="0" err="1" smtClean="0"/>
              <a:t>bởi</a:t>
            </a:r>
            <a:r>
              <a:rPr lang="en-US" sz="2500" dirty="0" smtClean="0"/>
              <a:t> </a:t>
            </a:r>
            <a:r>
              <a:rPr lang="en-US" sz="2500" dirty="0" err="1" smtClean="0"/>
              <a:t>Viện</a:t>
            </a:r>
            <a:r>
              <a:rPr lang="en-US" sz="2500" dirty="0" smtClean="0"/>
              <a:t> CS&amp;CLPTNT, </a:t>
            </a:r>
            <a:r>
              <a:rPr lang="en-US" sz="2500" dirty="0" err="1" smtClean="0"/>
              <a:t>Cục</a:t>
            </a:r>
            <a:r>
              <a:rPr lang="en-US" sz="2500" dirty="0" smtClean="0"/>
              <a:t> </a:t>
            </a:r>
            <a:r>
              <a:rPr lang="en-US" sz="2500" dirty="0" err="1" smtClean="0"/>
              <a:t>Trồng</a:t>
            </a:r>
            <a:r>
              <a:rPr lang="en-US" sz="2500" dirty="0" smtClean="0"/>
              <a:t> </a:t>
            </a:r>
            <a:r>
              <a:rPr lang="en-US" sz="2500" dirty="0" err="1" smtClean="0"/>
              <a:t>Trọt</a:t>
            </a:r>
            <a:r>
              <a:rPr lang="en-US" sz="2500" dirty="0" smtClean="0"/>
              <a:t> </a:t>
            </a:r>
            <a:r>
              <a:rPr lang="en-US" sz="2500" dirty="0" err="1" smtClean="0"/>
              <a:t>với</a:t>
            </a:r>
            <a:r>
              <a:rPr lang="en-US" sz="2500" dirty="0" smtClean="0"/>
              <a:t> </a:t>
            </a:r>
            <a:r>
              <a:rPr lang="en-US" sz="2500" dirty="0" err="1" smtClean="0"/>
              <a:t>sự</a:t>
            </a:r>
            <a:r>
              <a:rPr lang="en-US" sz="2500" dirty="0" smtClean="0"/>
              <a:t> </a:t>
            </a:r>
            <a:r>
              <a:rPr lang="en-US" sz="2500" dirty="0" err="1" smtClean="0"/>
              <a:t>hỗ</a:t>
            </a:r>
            <a:r>
              <a:rPr lang="en-US" sz="2500" dirty="0" smtClean="0"/>
              <a:t> </a:t>
            </a:r>
            <a:r>
              <a:rPr lang="en-US" sz="2500" dirty="0" err="1" smtClean="0"/>
              <a:t>trợ</a:t>
            </a:r>
            <a:r>
              <a:rPr lang="en-US" sz="2500" dirty="0" smtClean="0"/>
              <a:t> </a:t>
            </a:r>
            <a:r>
              <a:rPr lang="en-US" sz="2500" dirty="0" err="1" smtClean="0"/>
              <a:t>của</a:t>
            </a:r>
            <a:r>
              <a:rPr lang="en-US" sz="2500" dirty="0" smtClean="0"/>
              <a:t> IDH </a:t>
            </a:r>
            <a:r>
              <a:rPr lang="en-US" sz="2500" dirty="0" err="1" smtClean="0"/>
              <a:t>Việt</a:t>
            </a:r>
            <a:r>
              <a:rPr lang="en-US" sz="2500" dirty="0" smtClean="0"/>
              <a:t> Nam</a:t>
            </a:r>
          </a:p>
          <a:p>
            <a:r>
              <a:rPr lang="en-US" sz="2500" dirty="0" err="1" smtClean="0"/>
              <a:t>Văn</a:t>
            </a:r>
            <a:r>
              <a:rPr lang="en-US" sz="2500" dirty="0" smtClean="0"/>
              <a:t> </a:t>
            </a:r>
            <a:r>
              <a:rPr lang="en-US" sz="2500" dirty="0" err="1" smtClean="0"/>
              <a:t>bản</a:t>
            </a:r>
            <a:r>
              <a:rPr lang="en-US" sz="2500" dirty="0" smtClean="0"/>
              <a:t> </a:t>
            </a:r>
            <a:r>
              <a:rPr lang="en-US" sz="2500" dirty="0" err="1" smtClean="0"/>
              <a:t>định</a:t>
            </a:r>
            <a:r>
              <a:rPr lang="en-US" sz="2500" dirty="0" smtClean="0"/>
              <a:t> </a:t>
            </a:r>
            <a:r>
              <a:rPr lang="en-US" sz="2500" dirty="0" err="1" smtClean="0"/>
              <a:t>hướng</a:t>
            </a:r>
            <a:r>
              <a:rPr lang="en-US" sz="2500" dirty="0" smtClean="0"/>
              <a:t> </a:t>
            </a:r>
            <a:r>
              <a:rPr lang="en-US" sz="2500" dirty="0" err="1" smtClean="0"/>
              <a:t>cho</a:t>
            </a:r>
            <a:r>
              <a:rPr lang="en-US" sz="2500" dirty="0" smtClean="0"/>
              <a:t> </a:t>
            </a:r>
            <a:r>
              <a:rPr lang="en-US" sz="2500" dirty="0" err="1" smtClean="0"/>
              <a:t>nội</a:t>
            </a:r>
            <a:r>
              <a:rPr lang="en-US" sz="2500" dirty="0" smtClean="0"/>
              <a:t> dung </a:t>
            </a:r>
            <a:r>
              <a:rPr lang="en-US" sz="2500" dirty="0" err="1" smtClean="0"/>
              <a:t>thảo</a:t>
            </a:r>
            <a:r>
              <a:rPr lang="en-US" sz="2500" dirty="0" smtClean="0"/>
              <a:t> </a:t>
            </a:r>
            <a:r>
              <a:rPr lang="en-US" sz="2500" dirty="0" err="1" smtClean="0"/>
              <a:t>luận</a:t>
            </a:r>
            <a:endParaRPr lang="en-US" sz="2500" dirty="0"/>
          </a:p>
        </p:txBody>
      </p:sp>
    </p:spTree>
    <p:extLst>
      <p:ext uri="{BB962C8B-B14F-4D97-AF65-F5344CB8AC3E}">
        <p14:creationId xmlns="" xmlns:p14="http://schemas.microsoft.com/office/powerpoint/2010/main" val="3505119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CÁC CHÍNH SÁCH, CHƯƠNG TRÌNH, DỰ ÁN THỰC HIỆN</a:t>
            </a:r>
            <a:endParaRPr lang="en-US" b="1" dirty="0"/>
          </a:p>
        </p:txBody>
      </p:sp>
      <p:sp>
        <p:nvSpPr>
          <p:cNvPr id="3" name="Content Placeholder 2"/>
          <p:cNvSpPr>
            <a:spLocks noGrp="1"/>
          </p:cNvSpPr>
          <p:nvPr>
            <p:ph idx="1"/>
          </p:nvPr>
        </p:nvSpPr>
        <p:spPr/>
        <p:txBody>
          <a:bodyPr>
            <a:normAutofit fontScale="92500"/>
          </a:bodyPr>
          <a:lstStyle/>
          <a:p>
            <a:pPr marL="0" lvl="0" indent="0">
              <a:buNone/>
            </a:pPr>
            <a:r>
              <a:rPr lang="vi-VN" b="1" dirty="0"/>
              <a:t>Quản lý rủi ro an toàn vệ sinh thực phẩm:</a:t>
            </a:r>
            <a:endParaRPr lang="en-US" dirty="0"/>
          </a:p>
          <a:p>
            <a:pPr lvl="0"/>
            <a:r>
              <a:rPr lang="en-US" dirty="0" err="1" smtClean="0">
                <a:latin typeface="Times New Roman" panose="02020603050405020304" pitchFamily="18" charset="0"/>
                <a:cs typeface="Times New Roman" panose="02020603050405020304" pitchFamily="18" charset="0"/>
              </a:rPr>
              <a:t>Đã</a:t>
            </a:r>
            <a:r>
              <a:rPr lang="vi-VN" dirty="0" smtClean="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xây dựng bộ tài liệu sản xuất cà phê quốc gia, dự kiến phổ biến đến khoảng 150.000 nông </a:t>
            </a:r>
            <a:r>
              <a:rPr lang="vi-VN" dirty="0" smtClean="0">
                <a:latin typeface="Times New Roman" panose="02020603050405020304" pitchFamily="18" charset="0"/>
                <a:cs typeface="Times New Roman" panose="02020603050405020304" pitchFamily="18" charset="0"/>
              </a:rPr>
              <a:t>dân</a:t>
            </a:r>
            <a:endParaRPr lang="en-US" dirty="0" smtClean="0">
              <a:latin typeface="Times New Roman" panose="02020603050405020304" pitchFamily="18" charset="0"/>
              <a:cs typeface="Times New Roman" panose="02020603050405020304" pitchFamily="18" charset="0"/>
            </a:endParaRPr>
          </a:p>
          <a:p>
            <a:pPr lvl="0"/>
            <a:r>
              <a:rPr lang="en-US" dirty="0" smtClean="0">
                <a:latin typeface="Times New Roman" panose="02020603050405020304" pitchFamily="18" charset="0"/>
                <a:cs typeface="Times New Roman" panose="02020603050405020304" pitchFamily="18" charset="0"/>
              </a:rPr>
              <a:t>Đ</a:t>
            </a:r>
            <a:r>
              <a:rPr lang="vi-VN" dirty="0" smtClean="0">
                <a:latin typeface="Times New Roman" panose="02020603050405020304" pitchFamily="18" charset="0"/>
                <a:cs typeface="Times New Roman" panose="02020603050405020304" pitchFamily="18" charset="0"/>
              </a:rPr>
              <a:t>ã </a:t>
            </a:r>
            <a:r>
              <a:rPr lang="vi-VN" dirty="0">
                <a:latin typeface="Times New Roman" panose="02020603050405020304" pitchFamily="18" charset="0"/>
                <a:cs typeface="Times New Roman" panose="02020603050405020304" pitchFamily="18" charset="0"/>
              </a:rPr>
              <a:t>nghiên cứu giải pháp sản xuất phân hữu cơ vi sinh từ phụ phẩm cà phê; </a:t>
            </a:r>
            <a:endParaRPr lang="en-US" dirty="0" smtClean="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Đ</a:t>
            </a:r>
            <a:r>
              <a:rPr lang="vi-VN" dirty="0" smtClean="0">
                <a:latin typeface="Times New Roman" panose="02020603050405020304" pitchFamily="18" charset="0"/>
                <a:cs typeface="Times New Roman" panose="02020603050405020304" pitchFamily="18" charset="0"/>
              </a:rPr>
              <a:t>ã </a:t>
            </a:r>
            <a:r>
              <a:rPr lang="vi-VN" dirty="0">
                <a:latin typeface="Times New Roman" panose="02020603050405020304" pitchFamily="18" charset="0"/>
                <a:cs typeface="Times New Roman" panose="02020603050405020304" pitchFamily="18" charset="0"/>
              </a:rPr>
              <a:t>nâng cao năng lực và bắt đầu thử nghiệm quy mô nhỏ sử dụng  tiết kiệm phân bón với tưới nước cho cà </a:t>
            </a:r>
            <a:r>
              <a:rPr lang="vi-VN" dirty="0" smtClean="0">
                <a:latin typeface="Times New Roman" panose="02020603050405020304" pitchFamily="18" charset="0"/>
                <a:cs typeface="Times New Roman" panose="02020603050405020304" pitchFamily="18" charset="0"/>
              </a:rPr>
              <a:t>phê</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47785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CÁC CHÍNH SÁCH, CHƯƠNG TRÌNH, DỰ ÁN THỰC HIỆN</a:t>
            </a:r>
            <a:endParaRPr lang="en-US" b="1" dirty="0"/>
          </a:p>
        </p:txBody>
      </p:sp>
      <p:sp>
        <p:nvSpPr>
          <p:cNvPr id="3" name="Content Placeholder 2"/>
          <p:cNvSpPr>
            <a:spLocks noGrp="1"/>
          </p:cNvSpPr>
          <p:nvPr>
            <p:ph idx="1"/>
          </p:nvPr>
        </p:nvSpPr>
        <p:spPr/>
        <p:txBody>
          <a:bodyPr>
            <a:normAutofit fontScale="92500" lnSpcReduction="20000"/>
          </a:bodyPr>
          <a:lstStyle/>
          <a:p>
            <a:pPr marL="0" lvl="0" indent="0">
              <a:spcAft>
                <a:spcPts val="600"/>
              </a:spcAft>
              <a:buNone/>
            </a:pPr>
            <a:r>
              <a:rPr lang="vi-VN" b="1" dirty="0">
                <a:latin typeface="+mj-lt"/>
              </a:rPr>
              <a:t>Quản lý rủi ro về môi trường</a:t>
            </a:r>
            <a:endParaRPr lang="en-US" dirty="0">
              <a:latin typeface="+mj-lt"/>
            </a:endParaRPr>
          </a:p>
          <a:p>
            <a:pPr lvl="0">
              <a:spcAft>
                <a:spcPts val="600"/>
              </a:spcAft>
            </a:pPr>
            <a:r>
              <a:rPr lang="vi-VN" dirty="0">
                <a:latin typeface="+mj-lt"/>
              </a:rPr>
              <a:t>Bắt đầu thử nghiệm 10 mô hình áp dụng các giải pháp giữ nước bề mặt.</a:t>
            </a:r>
            <a:endParaRPr lang="en-US" dirty="0">
              <a:latin typeface="+mj-lt"/>
            </a:endParaRPr>
          </a:p>
          <a:p>
            <a:pPr lvl="0">
              <a:spcAft>
                <a:spcPts val="600"/>
              </a:spcAft>
            </a:pPr>
            <a:r>
              <a:rPr lang="vi-VN" dirty="0">
                <a:latin typeface="+mj-lt"/>
              </a:rPr>
              <a:t>Thử nghiệm một số công nghệ tưới tiết </a:t>
            </a:r>
            <a:r>
              <a:rPr lang="vi-VN" dirty="0" smtClean="0">
                <a:latin typeface="+mj-lt"/>
              </a:rPr>
              <a:t>kiệm</a:t>
            </a:r>
            <a:endParaRPr lang="en-US" dirty="0">
              <a:latin typeface="+mj-lt"/>
            </a:endParaRPr>
          </a:p>
          <a:p>
            <a:pPr lvl="0">
              <a:spcAft>
                <a:spcPts val="600"/>
              </a:spcAft>
            </a:pPr>
            <a:r>
              <a:rPr lang="vi-VN" dirty="0">
                <a:latin typeface="+mj-lt"/>
              </a:rPr>
              <a:t>Thử nghiệm mô hình nông lâm kết hợp cho khoảng 200 ha tại tỉnh Đắc Lắc và Lâm Đồng, </a:t>
            </a:r>
            <a:endParaRPr lang="en-US" dirty="0">
              <a:latin typeface="+mj-lt"/>
            </a:endParaRPr>
          </a:p>
          <a:p>
            <a:pPr lvl="0">
              <a:spcAft>
                <a:spcPts val="600"/>
              </a:spcAft>
            </a:pPr>
            <a:r>
              <a:rPr lang="en-US" dirty="0" smtClean="0">
                <a:latin typeface="+mj-lt"/>
              </a:rPr>
              <a:t>Đ</a:t>
            </a:r>
            <a:r>
              <a:rPr lang="vi-VN" dirty="0" smtClean="0">
                <a:latin typeface="+mj-lt"/>
              </a:rPr>
              <a:t>ề </a:t>
            </a:r>
            <a:r>
              <a:rPr lang="vi-VN" dirty="0">
                <a:latin typeface="+mj-lt"/>
              </a:rPr>
              <a:t>xuất các giải pháp </a:t>
            </a:r>
            <a:r>
              <a:rPr lang="vi-VN" dirty="0" smtClean="0">
                <a:latin typeface="+mj-lt"/>
              </a:rPr>
              <a:t>cho </a:t>
            </a:r>
            <a:r>
              <a:rPr lang="vi-VN" dirty="0">
                <a:latin typeface="+mj-lt"/>
              </a:rPr>
              <a:t>người sản xuất có diện tích cà phê nằm ngoài quy hoạch trên loại đất không thích hợp  </a:t>
            </a:r>
            <a:r>
              <a:rPr lang="vi-VN" dirty="0" smtClean="0">
                <a:latin typeface="+mj-lt"/>
              </a:rPr>
              <a:t>chuyển </a:t>
            </a:r>
            <a:r>
              <a:rPr lang="vi-VN" dirty="0">
                <a:latin typeface="+mj-lt"/>
              </a:rPr>
              <a:t>sang cây trồng khác hiệu quả hơn.</a:t>
            </a:r>
            <a:endParaRPr lang="en-US" dirty="0">
              <a:latin typeface="+mj-lt"/>
            </a:endParaRPr>
          </a:p>
          <a:p>
            <a:endParaRPr lang="en-US" dirty="0"/>
          </a:p>
        </p:txBody>
      </p:sp>
    </p:spTree>
    <p:extLst>
      <p:ext uri="{BB962C8B-B14F-4D97-AF65-F5344CB8AC3E}">
        <p14:creationId xmlns="" xmlns:p14="http://schemas.microsoft.com/office/powerpoint/2010/main" val="572156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CÁC CHÍNH SÁCH, CHƯƠNG TRÌNH, DỰ ÁN THỰC HIỆN</a:t>
            </a:r>
            <a:endParaRPr lang="en-US" b="1" dirty="0"/>
          </a:p>
        </p:txBody>
      </p:sp>
      <p:sp>
        <p:nvSpPr>
          <p:cNvPr id="3" name="Content Placeholder 2"/>
          <p:cNvSpPr>
            <a:spLocks noGrp="1"/>
          </p:cNvSpPr>
          <p:nvPr>
            <p:ph idx="1"/>
          </p:nvPr>
        </p:nvSpPr>
        <p:spPr>
          <a:xfrm>
            <a:off x="457200" y="1600200"/>
            <a:ext cx="8229600" cy="4876800"/>
          </a:xfrm>
        </p:spPr>
        <p:txBody>
          <a:bodyPr>
            <a:normAutofit fontScale="70000" lnSpcReduction="20000"/>
          </a:bodyPr>
          <a:lstStyle/>
          <a:p>
            <a:pPr marL="0" lvl="0" indent="0">
              <a:spcAft>
                <a:spcPts val="600"/>
              </a:spcAft>
              <a:buNone/>
            </a:pPr>
            <a:r>
              <a:rPr lang="vi-VN" b="1" dirty="0">
                <a:latin typeface="+mj-lt"/>
              </a:rPr>
              <a:t>Quản lý rủi ro về thị trường:</a:t>
            </a:r>
            <a:endParaRPr lang="en-US" dirty="0">
              <a:latin typeface="+mj-lt"/>
            </a:endParaRPr>
          </a:p>
          <a:p>
            <a:pPr lvl="0">
              <a:spcAft>
                <a:spcPts val="600"/>
              </a:spcAft>
            </a:pPr>
            <a:r>
              <a:rPr lang="vi-VN" dirty="0">
                <a:latin typeface="+mj-lt"/>
              </a:rPr>
              <a:t>Đã thử nghiệm mô hình và chính sách tăng quy mô nông hộ, hình thành cánh đồng </a:t>
            </a:r>
            <a:r>
              <a:rPr lang="vi-VN" dirty="0" smtClean="0">
                <a:latin typeface="+mj-lt"/>
              </a:rPr>
              <a:t>mẫu</a:t>
            </a:r>
            <a:endParaRPr lang="en-US" dirty="0">
              <a:latin typeface="+mj-lt"/>
            </a:endParaRPr>
          </a:p>
          <a:p>
            <a:pPr lvl="0">
              <a:spcAft>
                <a:spcPts val="600"/>
              </a:spcAft>
            </a:pPr>
            <a:r>
              <a:rPr lang="vi-VN" dirty="0">
                <a:latin typeface="+mj-lt"/>
              </a:rPr>
              <a:t>Thử nghiệm tăng cường năng lực cho thanh thiếu niên tham gia lập nghiệp sản xuất cà phê. </a:t>
            </a:r>
            <a:endParaRPr lang="en-US" dirty="0">
              <a:latin typeface="+mj-lt"/>
            </a:endParaRPr>
          </a:p>
          <a:p>
            <a:pPr lvl="0">
              <a:spcAft>
                <a:spcPts val="600"/>
              </a:spcAft>
            </a:pPr>
            <a:r>
              <a:rPr lang="vi-VN" dirty="0">
                <a:latin typeface="+mj-lt"/>
              </a:rPr>
              <a:t>Thử nghiệm đầu tư với hộ nông dân để giảm tổn thất sau thu hoạch. </a:t>
            </a:r>
            <a:endParaRPr lang="en-US" dirty="0">
              <a:latin typeface="+mj-lt"/>
            </a:endParaRPr>
          </a:p>
          <a:p>
            <a:pPr lvl="0">
              <a:spcAft>
                <a:spcPts val="600"/>
              </a:spcAft>
            </a:pPr>
            <a:r>
              <a:rPr lang="vi-VN" dirty="0">
                <a:latin typeface="+mj-lt"/>
              </a:rPr>
              <a:t>Thử nghiệm mô hình hợp tác sản </a:t>
            </a:r>
            <a:r>
              <a:rPr lang="vi-VN" dirty="0" smtClean="0">
                <a:latin typeface="+mj-lt"/>
              </a:rPr>
              <a:t>xuất</a:t>
            </a:r>
            <a:endParaRPr lang="en-US" dirty="0">
              <a:latin typeface="+mj-lt"/>
            </a:endParaRPr>
          </a:p>
          <a:p>
            <a:pPr lvl="0">
              <a:spcAft>
                <a:spcPts val="600"/>
              </a:spcAft>
            </a:pPr>
            <a:r>
              <a:rPr lang="vi-VN" dirty="0">
                <a:latin typeface="+mj-lt"/>
              </a:rPr>
              <a:t>Xây dựng cơ chế quản trị công tư cho ngành hàng cà phê</a:t>
            </a:r>
            <a:r>
              <a:rPr lang="vi-VN" b="1" dirty="0">
                <a:latin typeface="+mj-lt"/>
              </a:rPr>
              <a:t>:</a:t>
            </a:r>
            <a:endParaRPr lang="en-US" dirty="0">
              <a:latin typeface="+mj-lt"/>
            </a:endParaRPr>
          </a:p>
          <a:p>
            <a:pPr lvl="0">
              <a:spcAft>
                <a:spcPts val="600"/>
              </a:spcAft>
            </a:pPr>
            <a:r>
              <a:rPr lang="vi-VN" dirty="0">
                <a:latin typeface="+mj-lt"/>
              </a:rPr>
              <a:t>Xây dựng Ban điều phối ngành hàng cà phê Việt Nam với các đại diện từ khối công và khối tư</a:t>
            </a:r>
            <a:endParaRPr lang="en-US" dirty="0">
              <a:latin typeface="+mj-lt"/>
            </a:endParaRPr>
          </a:p>
          <a:p>
            <a:pPr lvl="0">
              <a:spcAft>
                <a:spcPts val="600"/>
              </a:spcAft>
            </a:pPr>
            <a:r>
              <a:rPr lang="vi-VN" dirty="0">
                <a:latin typeface="+mj-lt"/>
              </a:rPr>
              <a:t>Xây dựng hiệp hội người sản xuất cà phê tỉnh Lâm Đồng và 2 huyện Đắc Lắc</a:t>
            </a:r>
            <a:endParaRPr lang="en-US" dirty="0">
              <a:latin typeface="+mj-lt"/>
            </a:endParaRPr>
          </a:p>
          <a:p>
            <a:pPr>
              <a:spcAft>
                <a:spcPts val="600"/>
              </a:spcAft>
            </a:pPr>
            <a:endParaRPr lang="en-US" dirty="0">
              <a:latin typeface="+mj-lt"/>
            </a:endParaRPr>
          </a:p>
        </p:txBody>
      </p:sp>
    </p:spTree>
    <p:extLst>
      <p:ext uri="{BB962C8B-B14F-4D97-AF65-F5344CB8AC3E}">
        <p14:creationId xmlns="" xmlns:p14="http://schemas.microsoft.com/office/powerpoint/2010/main" val="288092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GIẢI PHÁP ƯU TIÊN ĐỀ NGHỊ GCP HỖ TRỢ</a:t>
            </a:r>
            <a:endParaRPr lang="en-US" sz="3600" b="1" dirty="0"/>
          </a:p>
        </p:txBody>
      </p:sp>
      <p:sp>
        <p:nvSpPr>
          <p:cNvPr id="3" name="Content Placeholder 2"/>
          <p:cNvSpPr>
            <a:spLocks noGrp="1"/>
          </p:cNvSpPr>
          <p:nvPr>
            <p:ph idx="1"/>
          </p:nvPr>
        </p:nvSpPr>
        <p:spPr/>
        <p:txBody>
          <a:bodyPr>
            <a:normAutofit/>
          </a:bodyPr>
          <a:lstStyle/>
          <a:p>
            <a:pPr marL="0" lvl="0" indent="0">
              <a:buNone/>
            </a:pPr>
            <a:r>
              <a:rPr lang="en-US" b="1" dirty="0" err="1">
                <a:latin typeface="Times New Roman" panose="02020603050405020304" pitchFamily="18" charset="0"/>
                <a:cs typeface="Times New Roman" panose="02020603050405020304" pitchFamily="18" charset="0"/>
              </a:rPr>
              <a:t>Quản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lý</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rủi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ro</a:t>
            </a:r>
            <a:r>
              <a:rPr lang="en-US" b="1" dirty="0">
                <a:latin typeface="Times New Roman" panose="02020603050405020304" pitchFamily="18" charset="0"/>
                <a:cs typeface="Times New Roman" panose="02020603050405020304" pitchFamily="18" charset="0"/>
              </a:rPr>
              <a:t> </a:t>
            </a:r>
            <a:r>
              <a:rPr lang="vi-VN" b="1" dirty="0">
                <a:latin typeface="Times New Roman" panose="02020603050405020304" pitchFamily="18" charset="0"/>
                <a:cs typeface="Times New Roman" panose="02020603050405020304" pitchFamily="18" charset="0"/>
              </a:rPr>
              <a:t>trong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vệ</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sinh</a:t>
            </a:r>
            <a:r>
              <a:rPr lang="en-US" b="1" dirty="0">
                <a:latin typeface="Times New Roman" panose="02020603050405020304" pitchFamily="18" charset="0"/>
                <a:cs typeface="Times New Roman" panose="02020603050405020304" pitchFamily="18" charset="0"/>
              </a:rPr>
              <a:t> an </a:t>
            </a:r>
            <a:r>
              <a:rPr lang="en-US" b="1" dirty="0" err="1">
                <a:latin typeface="Times New Roman" panose="02020603050405020304" pitchFamily="18" charset="0"/>
                <a:cs typeface="Times New Roman" panose="02020603050405020304" pitchFamily="18" charset="0"/>
              </a:rPr>
              <a:t>toàn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thực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phẩm</a:t>
            </a:r>
            <a:endParaRPr lang="en-US" sz="2800"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H</a:t>
            </a:r>
            <a:r>
              <a:rPr lang="vi-VN" dirty="0" smtClean="0">
                <a:latin typeface="Times New Roman" panose="02020603050405020304" pitchFamily="18" charset="0"/>
                <a:cs typeface="Times New Roman" panose="02020603050405020304" pitchFamily="18" charset="0"/>
              </a:rPr>
              <a:t>ỗ </a:t>
            </a:r>
            <a:r>
              <a:rPr lang="vi-VN" dirty="0">
                <a:latin typeface="Times New Roman" panose="02020603050405020304" pitchFamily="18" charset="0"/>
                <a:cs typeface="Times New Roman" panose="02020603050405020304" pitchFamily="18" charset="0"/>
              </a:rPr>
              <a:t>trợ hoàn thiện, chuyển giao, đào tạo </a:t>
            </a:r>
            <a:r>
              <a:rPr lang="vi-VN" dirty="0" smtClean="0">
                <a:latin typeface="Times New Roman" panose="02020603050405020304" pitchFamily="18" charset="0"/>
                <a:cs typeface="Times New Roman" panose="02020603050405020304" pitchFamily="18" charset="0"/>
              </a:rPr>
              <a:t>Bộ </a:t>
            </a:r>
            <a:r>
              <a:rPr lang="vi-VN" dirty="0">
                <a:latin typeface="Times New Roman" panose="02020603050405020304" pitchFamily="18" charset="0"/>
                <a:cs typeface="Times New Roman" panose="02020603050405020304" pitchFamily="18" charset="0"/>
              </a:rPr>
              <a:t>tài liệu hướng dẫn sản xuất cà phê bền </a:t>
            </a:r>
            <a:r>
              <a:rPr lang="vi-VN" dirty="0" smtClean="0">
                <a:latin typeface="Times New Roman" panose="02020603050405020304" pitchFamily="18" charset="0"/>
                <a:cs typeface="Times New Roman" panose="02020603050405020304" pitchFamily="18" charset="0"/>
              </a:rPr>
              <a:t>vững.</a:t>
            </a:r>
            <a:endParaRPr lang="en-US" sz="2800" dirty="0">
              <a:latin typeface="Times New Roman" panose="02020603050405020304" pitchFamily="18" charset="0"/>
              <a:cs typeface="Times New Roman" panose="02020603050405020304" pitchFamily="18" charset="0"/>
            </a:endParaRPr>
          </a:p>
          <a:p>
            <a:pPr lvl="0"/>
            <a:r>
              <a:rPr lang="vi-VN" dirty="0">
                <a:latin typeface="Times New Roman" panose="02020603050405020304" pitchFamily="18" charset="0"/>
                <a:cs typeface="Times New Roman" panose="02020603050405020304" pitchFamily="18" charset="0"/>
              </a:rPr>
              <a:t>Hình thành tổ chức dịch vụ bảo vệ thực vật tại cơ </a:t>
            </a:r>
            <a:r>
              <a:rPr lang="vi-VN" dirty="0" smtClean="0">
                <a:latin typeface="Times New Roman" panose="02020603050405020304" pitchFamily="18" charset="0"/>
                <a:cs typeface="Times New Roman" panose="02020603050405020304" pitchFamily="18" charset="0"/>
              </a:rPr>
              <a:t>sở</a:t>
            </a:r>
            <a:endParaRPr lang="en-US" sz="28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 xmlns:p14="http://schemas.microsoft.com/office/powerpoint/2010/main" val="3079133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a:bodyPr>
          <a:lstStyle/>
          <a:p>
            <a:r>
              <a:rPr lang="en-US" sz="3600" b="1" dirty="0" smtClean="0"/>
              <a:t>GIẢI PHÁP ƯU TIÊN ĐỀ NGHỊ GCP HỖ TRỢ</a:t>
            </a:r>
            <a:endParaRPr lang="en-US" sz="3600" b="1" dirty="0"/>
          </a:p>
        </p:txBody>
      </p:sp>
      <p:sp>
        <p:nvSpPr>
          <p:cNvPr id="3" name="Content Placeholder 2"/>
          <p:cNvSpPr>
            <a:spLocks noGrp="1"/>
          </p:cNvSpPr>
          <p:nvPr>
            <p:ph idx="1"/>
          </p:nvPr>
        </p:nvSpPr>
        <p:spPr>
          <a:xfrm>
            <a:off x="457200" y="1447800"/>
            <a:ext cx="8229600" cy="5105400"/>
          </a:xfrm>
        </p:spPr>
        <p:txBody>
          <a:bodyPr>
            <a:normAutofit fontScale="62500" lnSpcReduction="20000"/>
          </a:bodyPr>
          <a:lstStyle/>
          <a:p>
            <a:pPr marL="0" lvl="0" indent="0">
              <a:spcAft>
                <a:spcPts val="600"/>
              </a:spcAft>
              <a:buNone/>
            </a:pPr>
            <a:r>
              <a:rPr lang="vi-VN" b="1" dirty="0" smtClean="0">
                <a:latin typeface="+mj-lt"/>
              </a:rPr>
              <a:t>Quản lý rủi ro về môi trường</a:t>
            </a:r>
            <a:endParaRPr lang="en-US" sz="2800" dirty="0" smtClean="0">
              <a:latin typeface="+mj-lt"/>
            </a:endParaRPr>
          </a:p>
          <a:p>
            <a:pPr lvl="0">
              <a:spcAft>
                <a:spcPts val="600"/>
              </a:spcAft>
            </a:pPr>
            <a:r>
              <a:rPr lang="vi-VN" dirty="0" smtClean="0">
                <a:latin typeface="+mj-lt"/>
              </a:rPr>
              <a:t>Nghiên cứu, thí điểm và nhân rộng mô hình trữ nước tạo nguồn</a:t>
            </a:r>
            <a:endParaRPr lang="en-US" sz="2800" dirty="0" smtClean="0">
              <a:latin typeface="+mj-lt"/>
            </a:endParaRPr>
          </a:p>
          <a:p>
            <a:pPr lvl="0">
              <a:spcAft>
                <a:spcPts val="600"/>
              </a:spcAft>
            </a:pPr>
            <a:r>
              <a:rPr lang="vi-VN" dirty="0" smtClean="0">
                <a:latin typeface="+mj-lt"/>
              </a:rPr>
              <a:t>Hỗ trợ xây dựng chính sách khuyến khích cộng đồng, công tư đầu tư xây dựng công trình thủy lợi nhỏ, các hồ cộng đồng</a:t>
            </a:r>
            <a:endParaRPr lang="en-US" sz="2800" dirty="0" smtClean="0">
              <a:latin typeface="+mj-lt"/>
            </a:endParaRPr>
          </a:p>
          <a:p>
            <a:pPr lvl="0">
              <a:spcAft>
                <a:spcPts val="600"/>
              </a:spcAft>
            </a:pPr>
            <a:r>
              <a:rPr lang="en-US" dirty="0" err="1" smtClean="0">
                <a:latin typeface="+mj-lt"/>
              </a:rPr>
              <a:t>Hỗ</a:t>
            </a:r>
            <a:r>
              <a:rPr lang="en-US" dirty="0" smtClean="0">
                <a:latin typeface="+mj-lt"/>
              </a:rPr>
              <a:t> </a:t>
            </a:r>
            <a:r>
              <a:rPr lang="en-US" dirty="0" err="1" smtClean="0">
                <a:latin typeface="+mj-lt"/>
              </a:rPr>
              <a:t>trợ</a:t>
            </a:r>
            <a:r>
              <a:rPr lang="en-US" dirty="0" smtClean="0">
                <a:latin typeface="+mj-lt"/>
              </a:rPr>
              <a:t> </a:t>
            </a:r>
            <a:r>
              <a:rPr lang="en-US" dirty="0" err="1" smtClean="0">
                <a:latin typeface="+mj-lt"/>
              </a:rPr>
              <a:t>triển</a:t>
            </a:r>
            <a:r>
              <a:rPr lang="en-US" dirty="0" smtClean="0">
                <a:latin typeface="+mj-lt"/>
              </a:rPr>
              <a:t> </a:t>
            </a:r>
            <a:r>
              <a:rPr lang="en-US" dirty="0" err="1" smtClean="0">
                <a:latin typeface="+mj-lt"/>
              </a:rPr>
              <a:t>khai</a:t>
            </a:r>
            <a:r>
              <a:rPr lang="en-US" dirty="0" smtClean="0">
                <a:latin typeface="+mj-lt"/>
              </a:rPr>
              <a:t> </a:t>
            </a:r>
            <a:r>
              <a:rPr lang="en-US" dirty="0" err="1" smtClean="0">
                <a:latin typeface="+mj-lt"/>
              </a:rPr>
              <a:t>trồng</a:t>
            </a:r>
            <a:r>
              <a:rPr lang="en-US" dirty="0" smtClean="0">
                <a:latin typeface="+mj-lt"/>
              </a:rPr>
              <a:t> </a:t>
            </a:r>
            <a:r>
              <a:rPr lang="en-US" dirty="0" err="1" smtClean="0">
                <a:latin typeface="+mj-lt"/>
              </a:rPr>
              <a:t>thử</a:t>
            </a:r>
            <a:r>
              <a:rPr lang="en-US" dirty="0" smtClean="0">
                <a:latin typeface="+mj-lt"/>
              </a:rPr>
              <a:t> </a:t>
            </a:r>
            <a:r>
              <a:rPr lang="en-US" dirty="0" err="1" smtClean="0">
                <a:latin typeface="+mj-lt"/>
              </a:rPr>
              <a:t>nghiệm</a:t>
            </a:r>
            <a:r>
              <a:rPr lang="en-US" dirty="0" smtClean="0">
                <a:latin typeface="+mj-lt"/>
              </a:rPr>
              <a:t> </a:t>
            </a:r>
            <a:r>
              <a:rPr lang="en-US" dirty="0" err="1" smtClean="0">
                <a:latin typeface="+mj-lt"/>
              </a:rPr>
              <a:t>giống</a:t>
            </a:r>
            <a:r>
              <a:rPr lang="en-US" dirty="0" smtClean="0">
                <a:latin typeface="+mj-lt"/>
              </a:rPr>
              <a:t> </a:t>
            </a:r>
            <a:r>
              <a:rPr lang="en-US" dirty="0" err="1" smtClean="0">
                <a:latin typeface="+mj-lt"/>
              </a:rPr>
              <a:t>cà</a:t>
            </a:r>
            <a:r>
              <a:rPr lang="en-US" dirty="0" smtClean="0">
                <a:latin typeface="+mj-lt"/>
              </a:rPr>
              <a:t> </a:t>
            </a:r>
            <a:r>
              <a:rPr lang="en-US" dirty="0" err="1" smtClean="0">
                <a:latin typeface="+mj-lt"/>
              </a:rPr>
              <a:t>phê</a:t>
            </a:r>
            <a:r>
              <a:rPr lang="en-US" dirty="0" smtClean="0">
                <a:latin typeface="+mj-lt"/>
              </a:rPr>
              <a:t> </a:t>
            </a:r>
            <a:r>
              <a:rPr lang="en-US" dirty="0" err="1" smtClean="0">
                <a:latin typeface="+mj-lt"/>
              </a:rPr>
              <a:t>chín</a:t>
            </a:r>
            <a:r>
              <a:rPr lang="en-US" dirty="0" smtClean="0">
                <a:latin typeface="+mj-lt"/>
              </a:rPr>
              <a:t> </a:t>
            </a:r>
            <a:r>
              <a:rPr lang="en-US" dirty="0" err="1" smtClean="0">
                <a:latin typeface="+mj-lt"/>
              </a:rPr>
              <a:t>muộn</a:t>
            </a:r>
            <a:r>
              <a:rPr lang="en-US" dirty="0" smtClean="0">
                <a:latin typeface="+mj-lt"/>
              </a:rPr>
              <a:t> </a:t>
            </a:r>
            <a:r>
              <a:rPr lang="en-US" dirty="0" err="1" smtClean="0">
                <a:latin typeface="+mj-lt"/>
              </a:rPr>
              <a:t>rải</a:t>
            </a:r>
            <a:r>
              <a:rPr lang="en-US" dirty="0" smtClean="0">
                <a:latin typeface="+mj-lt"/>
              </a:rPr>
              <a:t> </a:t>
            </a:r>
            <a:r>
              <a:rPr lang="en-US" dirty="0" err="1" smtClean="0">
                <a:latin typeface="+mj-lt"/>
              </a:rPr>
              <a:t>vụ</a:t>
            </a:r>
            <a:r>
              <a:rPr lang="en-US" dirty="0" smtClean="0">
                <a:latin typeface="+mj-lt"/>
              </a:rPr>
              <a:t> </a:t>
            </a:r>
            <a:r>
              <a:rPr lang="en-US" dirty="0" err="1" smtClean="0">
                <a:latin typeface="+mj-lt"/>
              </a:rPr>
              <a:t>để</a:t>
            </a:r>
            <a:r>
              <a:rPr lang="en-US" dirty="0" smtClean="0">
                <a:latin typeface="+mj-lt"/>
              </a:rPr>
              <a:t> </a:t>
            </a:r>
            <a:r>
              <a:rPr lang="en-US" dirty="0" err="1" smtClean="0">
                <a:latin typeface="+mj-lt"/>
              </a:rPr>
              <a:t>tiết</a:t>
            </a:r>
            <a:r>
              <a:rPr lang="en-US" dirty="0" smtClean="0">
                <a:latin typeface="+mj-lt"/>
              </a:rPr>
              <a:t> </a:t>
            </a:r>
            <a:r>
              <a:rPr lang="en-US" dirty="0" err="1" smtClean="0">
                <a:latin typeface="+mj-lt"/>
              </a:rPr>
              <a:t>kiệm</a:t>
            </a:r>
            <a:r>
              <a:rPr lang="en-US" dirty="0" smtClean="0">
                <a:latin typeface="+mj-lt"/>
              </a:rPr>
              <a:t> </a:t>
            </a:r>
            <a:r>
              <a:rPr lang="en-US" dirty="0" err="1" smtClean="0">
                <a:latin typeface="+mj-lt"/>
              </a:rPr>
              <a:t>nước</a:t>
            </a:r>
            <a:endParaRPr lang="en-US" sz="2800" dirty="0" smtClean="0">
              <a:latin typeface="+mj-lt"/>
            </a:endParaRPr>
          </a:p>
          <a:p>
            <a:pPr lvl="0">
              <a:spcAft>
                <a:spcPts val="600"/>
              </a:spcAft>
            </a:pPr>
            <a:r>
              <a:rPr lang="vi-VN" dirty="0" smtClean="0">
                <a:latin typeface="+mj-lt"/>
              </a:rPr>
              <a:t>Hỗ trợ xây dựng bản đồ nước ngầm tại Tây Nguyên</a:t>
            </a:r>
            <a:endParaRPr lang="en-US" sz="2800" dirty="0" smtClean="0">
              <a:latin typeface="+mj-lt"/>
            </a:endParaRPr>
          </a:p>
          <a:p>
            <a:pPr lvl="0">
              <a:spcAft>
                <a:spcPts val="600"/>
              </a:spcAft>
            </a:pPr>
            <a:r>
              <a:rPr lang="vi-VN" dirty="0" smtClean="0">
                <a:latin typeface="+mj-lt"/>
              </a:rPr>
              <a:t>Đánh giá hiệu quả các mô hình tưới nước cho cà phê hiện nay tại Tây Nguyên.</a:t>
            </a:r>
            <a:endParaRPr lang="en-US" sz="2800" dirty="0" smtClean="0">
              <a:latin typeface="+mj-lt"/>
            </a:endParaRPr>
          </a:p>
          <a:p>
            <a:pPr lvl="0">
              <a:spcAft>
                <a:spcPts val="600"/>
              </a:spcAft>
            </a:pPr>
            <a:r>
              <a:rPr lang="vi-VN" dirty="0" smtClean="0">
                <a:latin typeface="+mj-lt"/>
              </a:rPr>
              <a:t>Nghiên cứu phát triển các mô hình đầu tư có sự tham gia giữa Nhà nước và tư nhân (PPP) trong thủy lợi phục vụ tưới cho cà phê trong thời gian tới.</a:t>
            </a:r>
            <a:endParaRPr lang="en-US" sz="2800" dirty="0" smtClean="0">
              <a:latin typeface="+mj-lt"/>
            </a:endParaRPr>
          </a:p>
          <a:p>
            <a:pPr lvl="0">
              <a:spcAft>
                <a:spcPts val="600"/>
              </a:spcAft>
            </a:pPr>
            <a:r>
              <a:rPr lang="vi-VN" dirty="0" smtClean="0">
                <a:latin typeface="+mj-lt"/>
              </a:rPr>
              <a:t>Nghiên cứu ứng dụng công nghệ tưới tiết kiệm chuẩn và mở rộng phạm vi áp dụng công nghệ tưới trên diện tích cà phê</a:t>
            </a:r>
            <a:endParaRPr lang="en-US" sz="2800" dirty="0" smtClean="0">
              <a:latin typeface="+mj-lt"/>
            </a:endParaRPr>
          </a:p>
          <a:p>
            <a:pPr lvl="0">
              <a:spcAft>
                <a:spcPts val="600"/>
              </a:spcAft>
            </a:pPr>
            <a:r>
              <a:rPr lang="vi-VN" dirty="0" smtClean="0">
                <a:latin typeface="+mj-lt"/>
              </a:rPr>
              <a:t>Xây dựng sổ tay hướng dẫn kỹ thuật tưới tiết kiệm và tạo nguồn trữ nước</a:t>
            </a:r>
            <a:endParaRPr lang="en-US" sz="2800" dirty="0" smtClean="0">
              <a:latin typeface="+mj-lt"/>
            </a:endParaRPr>
          </a:p>
        </p:txBody>
      </p:sp>
    </p:spTree>
    <p:extLst>
      <p:ext uri="{BB962C8B-B14F-4D97-AF65-F5344CB8AC3E}">
        <p14:creationId xmlns="" xmlns:p14="http://schemas.microsoft.com/office/powerpoint/2010/main" val="3316952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GIẢI PHÁP ƯU TIÊN ĐỀ NGHỊ GCP HỖ TRỢ</a:t>
            </a:r>
            <a:endParaRPr lang="en-US" sz="3600" b="1" dirty="0"/>
          </a:p>
        </p:txBody>
      </p:sp>
      <p:sp>
        <p:nvSpPr>
          <p:cNvPr id="3" name="Content Placeholder 2"/>
          <p:cNvSpPr>
            <a:spLocks noGrp="1"/>
          </p:cNvSpPr>
          <p:nvPr>
            <p:ph idx="1"/>
          </p:nvPr>
        </p:nvSpPr>
        <p:spPr>
          <a:xfrm>
            <a:off x="457200" y="1600200"/>
            <a:ext cx="8229600" cy="5029200"/>
          </a:xfrm>
        </p:spPr>
        <p:txBody>
          <a:bodyPr>
            <a:normAutofit fontScale="85000" lnSpcReduction="10000"/>
          </a:bodyPr>
          <a:lstStyle/>
          <a:p>
            <a:pPr marL="457200" lvl="1" indent="0">
              <a:spcAft>
                <a:spcPts val="600"/>
              </a:spcAft>
              <a:buNone/>
            </a:pPr>
            <a:r>
              <a:rPr lang="vi-VN" b="1" dirty="0" smtClean="0">
                <a:latin typeface="+mj-lt"/>
              </a:rPr>
              <a:t>Ứng dụng mô hình cảnh quan vườn cà phê</a:t>
            </a:r>
            <a:endParaRPr lang="en-US" sz="2400" dirty="0" smtClean="0">
              <a:latin typeface="+mj-lt"/>
            </a:endParaRPr>
          </a:p>
          <a:p>
            <a:pPr lvl="0">
              <a:spcAft>
                <a:spcPts val="600"/>
              </a:spcAft>
            </a:pPr>
            <a:r>
              <a:rPr lang="vi-VN" dirty="0" smtClean="0">
                <a:latin typeface="+mj-lt"/>
              </a:rPr>
              <a:t>Đánh giá hiệu quả của các mô hình mô hình nông lâm kết hợp  và hỗ trợ mở rộng mô hình tại 1 tỉnh</a:t>
            </a:r>
            <a:endParaRPr lang="en-US" sz="2800" dirty="0" smtClean="0">
              <a:latin typeface="+mj-lt"/>
            </a:endParaRPr>
          </a:p>
          <a:p>
            <a:pPr lvl="0">
              <a:spcAft>
                <a:spcPts val="600"/>
              </a:spcAft>
            </a:pPr>
            <a:r>
              <a:rPr lang="vi-VN" dirty="0" smtClean="0">
                <a:latin typeface="+mj-lt"/>
              </a:rPr>
              <a:t>Hỗ trợ quy hoạch và thực hiện quy hoạch cảnh quan vườn cà phê</a:t>
            </a:r>
            <a:endParaRPr lang="en-US" dirty="0" smtClean="0">
              <a:latin typeface="+mj-lt"/>
            </a:endParaRPr>
          </a:p>
          <a:p>
            <a:pPr lvl="0">
              <a:spcAft>
                <a:spcPts val="600"/>
              </a:spcAft>
            </a:pPr>
            <a:r>
              <a:rPr lang="en-US" dirty="0" smtClean="0">
                <a:latin typeface="+mj-lt"/>
              </a:rPr>
              <a:t>R</a:t>
            </a:r>
            <a:r>
              <a:rPr lang="vi-VN" dirty="0" smtClean="0">
                <a:latin typeface="+mj-lt"/>
              </a:rPr>
              <a:t>à soát quy hoạch sản xuất cà phê theo hướng cảnh quan bền vững, thích hợp với điều kiện tự nhiên</a:t>
            </a:r>
            <a:endParaRPr lang="en-US" dirty="0" smtClean="0">
              <a:latin typeface="+mj-lt"/>
            </a:endParaRPr>
          </a:p>
          <a:p>
            <a:pPr lvl="0">
              <a:spcAft>
                <a:spcPts val="600"/>
              </a:spcAft>
            </a:pPr>
            <a:r>
              <a:rPr lang="en-US" dirty="0">
                <a:latin typeface="+mj-lt"/>
              </a:rPr>
              <a:t>Đ</a:t>
            </a:r>
            <a:r>
              <a:rPr lang="vi-VN" dirty="0" smtClean="0">
                <a:latin typeface="+mj-lt"/>
              </a:rPr>
              <a:t>ồng tài trợ xây dựng mô hình sử dụng phụ phẩm chế biến cà phê để sản xuất phân vi sinh hữu cơ phục vụ sản xuất cà phê tại nông hộ, kiểm soát thương mại và sử dụng tiết kiệm phân bón</a:t>
            </a:r>
            <a:endParaRPr lang="en-US" sz="2800" dirty="0" smtClean="0">
              <a:latin typeface="+mj-lt"/>
            </a:endParaRPr>
          </a:p>
          <a:p>
            <a:endParaRPr lang="en-US" dirty="0"/>
          </a:p>
        </p:txBody>
      </p:sp>
    </p:spTree>
    <p:extLst>
      <p:ext uri="{BB962C8B-B14F-4D97-AF65-F5344CB8AC3E}">
        <p14:creationId xmlns="" xmlns:p14="http://schemas.microsoft.com/office/powerpoint/2010/main" val="342603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GIẢI PHÁP ƯU TIÊN ĐỀ NGHỊ GCP HỖ TRỢ</a:t>
            </a:r>
            <a:endParaRPr lang="en-US" sz="3600" b="1" dirty="0"/>
          </a:p>
        </p:txBody>
      </p:sp>
      <p:sp>
        <p:nvSpPr>
          <p:cNvPr id="3" name="Content Placeholder 2"/>
          <p:cNvSpPr>
            <a:spLocks noGrp="1"/>
          </p:cNvSpPr>
          <p:nvPr>
            <p:ph idx="1"/>
          </p:nvPr>
        </p:nvSpPr>
        <p:spPr>
          <a:xfrm>
            <a:off x="457200" y="1600200"/>
            <a:ext cx="8229600" cy="5029200"/>
          </a:xfrm>
        </p:spPr>
        <p:txBody>
          <a:bodyPr>
            <a:noAutofit/>
          </a:bodyPr>
          <a:lstStyle/>
          <a:p>
            <a:pPr marL="0" lvl="0" indent="0">
              <a:spcAft>
                <a:spcPts val="600"/>
              </a:spcAft>
              <a:buNone/>
            </a:pPr>
            <a:r>
              <a:rPr lang="vi-VN" sz="2000" b="1" dirty="0">
                <a:latin typeface="+mj-lt"/>
              </a:rPr>
              <a:t>Quản lý rủi ro về thị trường:</a:t>
            </a:r>
            <a:endParaRPr lang="en-US" sz="2000" dirty="0">
              <a:latin typeface="+mj-lt"/>
            </a:endParaRPr>
          </a:p>
          <a:p>
            <a:pPr lvl="0">
              <a:spcAft>
                <a:spcPts val="600"/>
              </a:spcAft>
            </a:pPr>
            <a:r>
              <a:rPr lang="vi-VN" sz="2000" dirty="0" smtClean="0">
                <a:latin typeface="+mj-lt"/>
              </a:rPr>
              <a:t>Hỗ </a:t>
            </a:r>
            <a:r>
              <a:rPr lang="vi-VN" sz="2000" dirty="0">
                <a:latin typeface="+mj-lt"/>
              </a:rPr>
              <a:t>trợ mô hình liên kết sản xuất cà phê theo chuỗi, mô hình cánh đồng mẫu </a:t>
            </a:r>
            <a:r>
              <a:rPr lang="vi-VN" sz="2000" dirty="0" smtClean="0">
                <a:latin typeface="+mj-lt"/>
              </a:rPr>
              <a:t>lớn</a:t>
            </a:r>
            <a:endParaRPr lang="en-US" sz="2000" dirty="0">
              <a:latin typeface="+mj-lt"/>
            </a:endParaRPr>
          </a:p>
          <a:p>
            <a:pPr lvl="0">
              <a:spcAft>
                <a:spcPts val="600"/>
              </a:spcAft>
            </a:pPr>
            <a:r>
              <a:rPr lang="vi-VN" sz="2000" dirty="0">
                <a:latin typeface="+mj-lt"/>
              </a:rPr>
              <a:t>Đánh giá hiệu quả các phương thức sản xuất, kinh doanh cà phê </a:t>
            </a:r>
            <a:r>
              <a:rPr lang="en-US" sz="2000" dirty="0" smtClean="0">
                <a:latin typeface="+mj-lt"/>
              </a:rPr>
              <a:t>; </a:t>
            </a:r>
            <a:r>
              <a:rPr lang="vi-VN" sz="2000" dirty="0" smtClean="0">
                <a:latin typeface="+mj-lt"/>
              </a:rPr>
              <a:t>các </a:t>
            </a:r>
            <a:r>
              <a:rPr lang="vi-VN" sz="2000" dirty="0">
                <a:latin typeface="+mj-lt"/>
              </a:rPr>
              <a:t>chương trình tín dụng, bảo hiểm cho sản xuất, kinh </a:t>
            </a:r>
            <a:r>
              <a:rPr lang="vi-VN" sz="2000" dirty="0" smtClean="0">
                <a:latin typeface="+mj-lt"/>
              </a:rPr>
              <a:t>doanh</a:t>
            </a:r>
            <a:endParaRPr lang="en-US" sz="2000" dirty="0">
              <a:latin typeface="+mj-lt"/>
            </a:endParaRPr>
          </a:p>
          <a:p>
            <a:pPr lvl="0">
              <a:spcAft>
                <a:spcPts val="600"/>
              </a:spcAft>
            </a:pPr>
            <a:r>
              <a:rPr lang="vi-VN" sz="2000" dirty="0">
                <a:latin typeface="+mj-lt"/>
              </a:rPr>
              <a:t>Xây dựng nhóm thúc đẩy doanh nghiệp khởi nghiệp trong khuôn khổ hoạt động của Ban điều phối ngành hàng cà phề và đồng hỗ trợ cho một số doanh nghiệp khởi nghiệp</a:t>
            </a:r>
            <a:endParaRPr lang="en-US" sz="2000" dirty="0">
              <a:latin typeface="+mj-lt"/>
            </a:endParaRPr>
          </a:p>
          <a:p>
            <a:pPr lvl="0">
              <a:spcAft>
                <a:spcPts val="600"/>
              </a:spcAft>
            </a:pPr>
            <a:r>
              <a:rPr lang="vi-VN" sz="2000" dirty="0">
                <a:latin typeface="+mj-lt"/>
              </a:rPr>
              <a:t>Hỗ trợ doanh nghiệp tạo việc làm cho công nhân nông nghiệp</a:t>
            </a:r>
            <a:endParaRPr lang="en-US" sz="2000" dirty="0">
              <a:latin typeface="+mj-lt"/>
            </a:endParaRPr>
          </a:p>
          <a:p>
            <a:pPr>
              <a:spcAft>
                <a:spcPts val="600"/>
              </a:spcAft>
            </a:pPr>
            <a:r>
              <a:rPr lang="vi-VN" sz="2000" dirty="0" smtClean="0">
                <a:latin typeface="+mj-lt"/>
              </a:rPr>
              <a:t>Phối </a:t>
            </a:r>
            <a:r>
              <a:rPr lang="vi-VN" sz="2000" dirty="0">
                <a:latin typeface="+mj-lt"/>
              </a:rPr>
              <a:t>hợp đầu tư  giảm tổn thất thu hoạch và thu hoạch như sân phơi, máy sấy đạt chuẩn cho nông </a:t>
            </a:r>
            <a:r>
              <a:rPr lang="vi-VN" sz="2000" dirty="0" smtClean="0">
                <a:latin typeface="+mj-lt"/>
              </a:rPr>
              <a:t>hộ</a:t>
            </a:r>
            <a:endParaRPr lang="en-US" sz="2000" dirty="0" smtClean="0">
              <a:latin typeface="+mj-lt"/>
            </a:endParaRPr>
          </a:p>
          <a:p>
            <a:pPr>
              <a:spcAft>
                <a:spcPts val="600"/>
              </a:spcAft>
            </a:pPr>
            <a:r>
              <a:rPr lang="vi-VN" sz="2000" dirty="0" smtClean="0">
                <a:latin typeface="+mj-lt"/>
              </a:rPr>
              <a:t>Xây </a:t>
            </a:r>
            <a:r>
              <a:rPr lang="vi-VN" sz="2000" dirty="0">
                <a:latin typeface="+mj-lt"/>
              </a:rPr>
              <a:t>dựng và thử nghiệm cơ chế truy xuất nguồn gốc xuất xứ theo chuỗi</a:t>
            </a:r>
            <a:endParaRPr lang="en-US" sz="2000" dirty="0">
              <a:latin typeface="+mj-lt"/>
            </a:endParaRPr>
          </a:p>
          <a:p>
            <a:pPr marL="0" indent="0">
              <a:spcAft>
                <a:spcPts val="600"/>
              </a:spcAft>
              <a:buNone/>
            </a:pPr>
            <a:endParaRPr lang="en-US" sz="2000" dirty="0">
              <a:latin typeface="+mj-lt"/>
            </a:endParaRPr>
          </a:p>
        </p:txBody>
      </p:sp>
    </p:spTree>
    <p:extLst>
      <p:ext uri="{BB962C8B-B14F-4D97-AF65-F5344CB8AC3E}">
        <p14:creationId xmlns="" xmlns:p14="http://schemas.microsoft.com/office/powerpoint/2010/main" val="58465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GIẢI PHÁP ƯU TIÊN ĐỀ NGHỊ GCP HỖ TRỢ</a:t>
            </a:r>
            <a:endParaRPr lang="en-US" b="1" dirty="0"/>
          </a:p>
        </p:txBody>
      </p:sp>
      <p:sp>
        <p:nvSpPr>
          <p:cNvPr id="3" name="Content Placeholder 2"/>
          <p:cNvSpPr>
            <a:spLocks noGrp="1"/>
          </p:cNvSpPr>
          <p:nvPr>
            <p:ph idx="1"/>
          </p:nvPr>
        </p:nvSpPr>
        <p:spPr>
          <a:xfrm>
            <a:off x="457200" y="1447800"/>
            <a:ext cx="8229600" cy="5181600"/>
          </a:xfrm>
        </p:spPr>
        <p:txBody>
          <a:bodyPr>
            <a:normAutofit fontScale="92500" lnSpcReduction="20000"/>
          </a:bodyPr>
          <a:lstStyle/>
          <a:p>
            <a:pPr marL="0" lvl="0" indent="0">
              <a:spcAft>
                <a:spcPts val="600"/>
              </a:spcAft>
              <a:buNone/>
            </a:pPr>
            <a:r>
              <a:rPr lang="vi-VN" b="1" dirty="0">
                <a:latin typeface="+mj-lt"/>
              </a:rPr>
              <a:t>Tăng cường cơ chế quản trị công tư cho ngành hàng cà phê:</a:t>
            </a:r>
            <a:endParaRPr lang="en-US" dirty="0">
              <a:latin typeface="+mj-lt"/>
            </a:endParaRPr>
          </a:p>
          <a:p>
            <a:pPr lvl="0">
              <a:spcAft>
                <a:spcPts val="600"/>
              </a:spcAft>
            </a:pPr>
            <a:r>
              <a:rPr lang="en-US" dirty="0" smtClean="0">
                <a:latin typeface="+mj-lt"/>
              </a:rPr>
              <a:t>H</a:t>
            </a:r>
            <a:r>
              <a:rPr lang="vi-VN" dirty="0" smtClean="0">
                <a:latin typeface="+mj-lt"/>
              </a:rPr>
              <a:t>ỗ </a:t>
            </a:r>
            <a:r>
              <a:rPr lang="vi-VN" dirty="0">
                <a:latin typeface="+mj-lt"/>
              </a:rPr>
              <a:t>trợ hoạt động của VCCB trở thành một cơ chế hiệu quả điều phối ngành hàng, kết nối các nhóm tác </a:t>
            </a:r>
            <a:r>
              <a:rPr lang="vi-VN" dirty="0" smtClean="0">
                <a:latin typeface="+mj-lt"/>
              </a:rPr>
              <a:t>nhân </a:t>
            </a:r>
            <a:r>
              <a:rPr lang="vi-VN" dirty="0">
                <a:latin typeface="+mj-lt"/>
              </a:rPr>
              <a:t>và là đại diện tại các diễn đàn cà phê toàn </a:t>
            </a:r>
            <a:r>
              <a:rPr lang="vi-VN" dirty="0" smtClean="0">
                <a:latin typeface="+mj-lt"/>
              </a:rPr>
              <a:t>cầu</a:t>
            </a:r>
            <a:endParaRPr lang="en-US" dirty="0">
              <a:latin typeface="+mj-lt"/>
            </a:endParaRPr>
          </a:p>
          <a:p>
            <a:pPr lvl="0">
              <a:spcAft>
                <a:spcPts val="600"/>
              </a:spcAft>
            </a:pPr>
            <a:r>
              <a:rPr lang="vi-VN" dirty="0">
                <a:latin typeface="+mj-lt"/>
              </a:rPr>
              <a:t>Hỗ trợ VCCB trở thành một đầu mối tổng hợp thông </a:t>
            </a:r>
            <a:r>
              <a:rPr lang="vi-VN" dirty="0" smtClean="0">
                <a:latin typeface="+mj-lt"/>
              </a:rPr>
              <a:t>tin</a:t>
            </a:r>
            <a:endParaRPr lang="en-US" dirty="0" smtClean="0">
              <a:latin typeface="+mj-lt"/>
            </a:endParaRPr>
          </a:p>
          <a:p>
            <a:pPr lvl="0">
              <a:spcAft>
                <a:spcPts val="600"/>
              </a:spcAft>
            </a:pPr>
            <a:r>
              <a:rPr lang="vi-VN" dirty="0" smtClean="0">
                <a:latin typeface="+mj-lt"/>
              </a:rPr>
              <a:t>Hỗ </a:t>
            </a:r>
            <a:r>
              <a:rPr lang="vi-VN" dirty="0">
                <a:latin typeface="+mj-lt"/>
              </a:rPr>
              <a:t>trợ VCCB kết nối hiệu quả với các Bộ ngành, các tỉnh trong quá trình xây dựng và triển khai chính sách, chương trình, quy hoạch...</a:t>
            </a:r>
            <a:endParaRPr lang="en-US" dirty="0">
              <a:latin typeface="+mj-lt"/>
            </a:endParaRPr>
          </a:p>
          <a:p>
            <a:endParaRPr lang="en-US" dirty="0"/>
          </a:p>
        </p:txBody>
      </p:sp>
    </p:spTree>
    <p:extLst>
      <p:ext uri="{BB962C8B-B14F-4D97-AF65-F5344CB8AC3E}">
        <p14:creationId xmlns="" xmlns:p14="http://schemas.microsoft.com/office/powerpoint/2010/main" val="1014159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Cơ</a:t>
            </a:r>
            <a:r>
              <a:rPr lang="en-US" dirty="0" smtClean="0"/>
              <a:t> </a:t>
            </a:r>
            <a:r>
              <a:rPr lang="en-US" dirty="0" err="1" smtClean="0"/>
              <a:t>sở</a:t>
            </a:r>
            <a:r>
              <a:rPr lang="en-US" dirty="0" smtClean="0"/>
              <a:t> </a:t>
            </a:r>
            <a:r>
              <a:rPr lang="en-US" dirty="0" err="1" smtClean="0"/>
              <a:t>xây</a:t>
            </a:r>
            <a:r>
              <a:rPr lang="en-US" dirty="0" smtClean="0"/>
              <a:t> </a:t>
            </a:r>
            <a:r>
              <a:rPr lang="en-US" dirty="0" err="1" smtClean="0"/>
              <a:t>dựng</a:t>
            </a:r>
            <a:r>
              <a:rPr lang="en-US" dirty="0" smtClean="0"/>
              <a:t> </a:t>
            </a:r>
            <a:r>
              <a:rPr lang="en-US" dirty="0" err="1" smtClean="0"/>
              <a:t>tầm</a:t>
            </a:r>
            <a:r>
              <a:rPr lang="en-US" dirty="0" smtClean="0"/>
              <a:t> </a:t>
            </a:r>
            <a:r>
              <a:rPr lang="en-US" dirty="0" err="1" smtClean="0"/>
              <a:t>nhìn</a:t>
            </a:r>
            <a:endParaRPr lang="en-US" dirty="0"/>
          </a:p>
        </p:txBody>
      </p:sp>
      <p:sp>
        <p:nvSpPr>
          <p:cNvPr id="3" name="Content Placeholder 2"/>
          <p:cNvSpPr>
            <a:spLocks noGrp="1"/>
          </p:cNvSpPr>
          <p:nvPr>
            <p:ph idx="1"/>
          </p:nvPr>
        </p:nvSpPr>
        <p:spPr/>
        <p:txBody>
          <a:bodyPr>
            <a:normAutofit lnSpcReduction="10000"/>
          </a:bodyPr>
          <a:lstStyle/>
          <a:p>
            <a:pPr lvl="0"/>
            <a:r>
              <a:rPr lang="en-US" sz="2500" dirty="0" err="1" smtClean="0">
                <a:latin typeface="+mj-lt"/>
              </a:rPr>
              <a:t>Quyết</a:t>
            </a:r>
            <a:r>
              <a:rPr lang="en-US" sz="2500" dirty="0" smtClean="0">
                <a:latin typeface="+mj-lt"/>
              </a:rPr>
              <a:t> </a:t>
            </a:r>
            <a:r>
              <a:rPr lang="en-US" sz="2500" dirty="0" err="1" smtClean="0">
                <a:latin typeface="+mj-lt"/>
              </a:rPr>
              <a:t>định</a:t>
            </a:r>
            <a:r>
              <a:rPr lang="en-US" sz="2500" dirty="0" smtClean="0">
                <a:latin typeface="+mj-lt"/>
              </a:rPr>
              <a:t> </a:t>
            </a:r>
            <a:r>
              <a:rPr lang="en-US" sz="2500" dirty="0" err="1" smtClean="0">
                <a:latin typeface="+mj-lt"/>
              </a:rPr>
              <a:t>số</a:t>
            </a:r>
            <a:r>
              <a:rPr lang="en-US" sz="2500" dirty="0" smtClean="0">
                <a:latin typeface="+mj-lt"/>
              </a:rPr>
              <a:t> 3417/QĐ-BNN-TT </a:t>
            </a:r>
            <a:r>
              <a:rPr lang="en-US" sz="2500" dirty="0" err="1" smtClean="0">
                <a:latin typeface="+mj-lt"/>
              </a:rPr>
              <a:t>Đề</a:t>
            </a:r>
            <a:r>
              <a:rPr lang="en-US" sz="2500" dirty="0" smtClean="0">
                <a:latin typeface="+mj-lt"/>
              </a:rPr>
              <a:t> </a:t>
            </a:r>
            <a:r>
              <a:rPr lang="en-US" sz="2500" dirty="0" err="1" smtClean="0">
                <a:latin typeface="+mj-lt"/>
              </a:rPr>
              <a:t>án</a:t>
            </a:r>
            <a:r>
              <a:rPr lang="en-US" sz="2500" dirty="0" smtClean="0">
                <a:latin typeface="+mj-lt"/>
              </a:rPr>
              <a:t> </a:t>
            </a:r>
            <a:r>
              <a:rPr lang="en-US" sz="2500" dirty="0" err="1" smtClean="0">
                <a:latin typeface="+mj-lt"/>
              </a:rPr>
              <a:t>phát</a:t>
            </a:r>
            <a:r>
              <a:rPr lang="en-US" sz="2500" dirty="0" smtClean="0">
                <a:latin typeface="+mj-lt"/>
              </a:rPr>
              <a:t> </a:t>
            </a:r>
            <a:r>
              <a:rPr lang="en-US" sz="2500" dirty="0" err="1" smtClean="0">
                <a:latin typeface="+mj-lt"/>
              </a:rPr>
              <a:t>triển</a:t>
            </a:r>
            <a:r>
              <a:rPr lang="en-US" sz="2500" dirty="0" smtClean="0">
                <a:latin typeface="+mj-lt"/>
              </a:rPr>
              <a:t> </a:t>
            </a:r>
            <a:r>
              <a:rPr lang="en-US" sz="2500" dirty="0" err="1" smtClean="0">
                <a:latin typeface="+mj-lt"/>
              </a:rPr>
              <a:t>ngành</a:t>
            </a:r>
            <a:r>
              <a:rPr lang="en-US" sz="2500" dirty="0" smtClean="0">
                <a:latin typeface="+mj-lt"/>
              </a:rPr>
              <a:t> </a:t>
            </a:r>
            <a:r>
              <a:rPr lang="en-US" sz="2500" dirty="0" err="1" smtClean="0">
                <a:latin typeface="+mj-lt"/>
              </a:rPr>
              <a:t>cà</a:t>
            </a:r>
            <a:r>
              <a:rPr lang="en-US" sz="2500" dirty="0" smtClean="0">
                <a:latin typeface="+mj-lt"/>
              </a:rPr>
              <a:t> </a:t>
            </a:r>
            <a:r>
              <a:rPr lang="en-US" sz="2500" dirty="0" err="1" smtClean="0">
                <a:latin typeface="+mj-lt"/>
              </a:rPr>
              <a:t>phê</a:t>
            </a:r>
            <a:r>
              <a:rPr lang="en-US" sz="2500" dirty="0" smtClean="0">
                <a:latin typeface="+mj-lt"/>
              </a:rPr>
              <a:t> </a:t>
            </a:r>
            <a:r>
              <a:rPr lang="en-US" sz="2500" dirty="0" err="1" smtClean="0">
                <a:latin typeface="+mj-lt"/>
              </a:rPr>
              <a:t>bền</a:t>
            </a:r>
            <a:r>
              <a:rPr lang="en-US" sz="2500" dirty="0" smtClean="0">
                <a:latin typeface="+mj-lt"/>
              </a:rPr>
              <a:t> </a:t>
            </a:r>
            <a:r>
              <a:rPr lang="en-US" sz="2500" dirty="0" err="1" smtClean="0">
                <a:latin typeface="+mj-lt"/>
              </a:rPr>
              <a:t>vững</a:t>
            </a:r>
            <a:r>
              <a:rPr lang="en-US" sz="2500" dirty="0" smtClean="0">
                <a:latin typeface="+mj-lt"/>
              </a:rPr>
              <a:t> </a:t>
            </a:r>
            <a:r>
              <a:rPr lang="en-US" sz="2500" dirty="0" err="1" smtClean="0">
                <a:latin typeface="+mj-lt"/>
              </a:rPr>
              <a:t>đến</a:t>
            </a:r>
            <a:r>
              <a:rPr lang="en-US" sz="2500" dirty="0" smtClean="0">
                <a:latin typeface="+mj-lt"/>
              </a:rPr>
              <a:t> </a:t>
            </a:r>
            <a:r>
              <a:rPr lang="en-US" sz="2500" dirty="0" err="1" smtClean="0">
                <a:latin typeface="+mj-lt"/>
              </a:rPr>
              <a:t>năm</a:t>
            </a:r>
            <a:r>
              <a:rPr lang="en-US" sz="2500" dirty="0" smtClean="0">
                <a:latin typeface="+mj-lt"/>
              </a:rPr>
              <a:t> 2020</a:t>
            </a:r>
          </a:p>
          <a:p>
            <a:pPr lvl="0"/>
            <a:r>
              <a:rPr lang="en-US" sz="2500" dirty="0" err="1" smtClean="0">
                <a:latin typeface="+mj-lt"/>
              </a:rPr>
              <a:t>Quyết</a:t>
            </a:r>
            <a:r>
              <a:rPr lang="en-US" sz="2500" dirty="0" smtClean="0">
                <a:latin typeface="+mj-lt"/>
              </a:rPr>
              <a:t> </a:t>
            </a:r>
            <a:r>
              <a:rPr lang="en-US" sz="2500" dirty="0" err="1" smtClean="0">
                <a:latin typeface="+mj-lt"/>
              </a:rPr>
              <a:t>định</a:t>
            </a:r>
            <a:r>
              <a:rPr lang="en-US" sz="2500" dirty="0" smtClean="0">
                <a:latin typeface="+mj-lt"/>
              </a:rPr>
              <a:t> 4521/QĐ-BNN-TT </a:t>
            </a:r>
            <a:r>
              <a:rPr lang="en-US" sz="2500" dirty="0" err="1" smtClean="0">
                <a:latin typeface="+mj-lt"/>
              </a:rPr>
              <a:t>Đề</a:t>
            </a:r>
            <a:r>
              <a:rPr lang="en-US" sz="2500" dirty="0" smtClean="0">
                <a:latin typeface="+mj-lt"/>
              </a:rPr>
              <a:t> </a:t>
            </a:r>
            <a:r>
              <a:rPr lang="en-US" sz="2500" dirty="0" err="1" smtClean="0">
                <a:latin typeface="+mj-lt"/>
              </a:rPr>
              <a:t>án</a:t>
            </a:r>
            <a:r>
              <a:rPr lang="en-US" sz="2500" dirty="0" smtClean="0">
                <a:latin typeface="+mj-lt"/>
              </a:rPr>
              <a:t> </a:t>
            </a:r>
            <a:r>
              <a:rPr lang="en-US" sz="2500" dirty="0" err="1" smtClean="0">
                <a:latin typeface="+mj-lt"/>
              </a:rPr>
              <a:t>tái</a:t>
            </a:r>
            <a:r>
              <a:rPr lang="en-US" sz="2500" dirty="0" smtClean="0">
                <a:latin typeface="+mj-lt"/>
              </a:rPr>
              <a:t> </a:t>
            </a:r>
            <a:r>
              <a:rPr lang="en-US" sz="2500" dirty="0" err="1" smtClean="0">
                <a:latin typeface="+mj-lt"/>
              </a:rPr>
              <a:t>canh</a:t>
            </a:r>
            <a:r>
              <a:rPr lang="en-US" sz="2500" dirty="0" smtClean="0">
                <a:latin typeface="+mj-lt"/>
              </a:rPr>
              <a:t> </a:t>
            </a:r>
            <a:r>
              <a:rPr lang="en-US" sz="2500" dirty="0" err="1" smtClean="0">
                <a:latin typeface="+mj-lt"/>
              </a:rPr>
              <a:t>cà</a:t>
            </a:r>
            <a:r>
              <a:rPr lang="en-US" sz="2500" dirty="0" smtClean="0">
                <a:latin typeface="+mj-lt"/>
              </a:rPr>
              <a:t> </a:t>
            </a:r>
            <a:r>
              <a:rPr lang="en-US" sz="2500" dirty="0" err="1" smtClean="0">
                <a:latin typeface="+mj-lt"/>
              </a:rPr>
              <a:t>phê</a:t>
            </a:r>
            <a:endParaRPr lang="en-US" sz="2500" dirty="0" smtClean="0">
              <a:latin typeface="+mj-lt"/>
            </a:endParaRPr>
          </a:p>
          <a:p>
            <a:pPr lvl="0"/>
            <a:r>
              <a:rPr lang="en-US" sz="2500" dirty="0" err="1" smtClean="0">
                <a:latin typeface="+mj-lt"/>
              </a:rPr>
              <a:t>Mục</a:t>
            </a:r>
            <a:r>
              <a:rPr lang="en-US" sz="2500" dirty="0" smtClean="0">
                <a:latin typeface="+mj-lt"/>
              </a:rPr>
              <a:t> </a:t>
            </a:r>
            <a:r>
              <a:rPr lang="en-US" sz="2500" dirty="0" err="1" smtClean="0">
                <a:latin typeface="+mj-lt"/>
              </a:rPr>
              <a:t>tiêu</a:t>
            </a:r>
            <a:r>
              <a:rPr lang="en-US" sz="2500" dirty="0" smtClean="0">
                <a:latin typeface="+mj-lt"/>
              </a:rPr>
              <a:t> </a:t>
            </a:r>
            <a:r>
              <a:rPr lang="en-US" sz="2500" dirty="0" err="1" smtClean="0">
                <a:latin typeface="+mj-lt"/>
              </a:rPr>
              <a:t>thiên</a:t>
            </a:r>
            <a:r>
              <a:rPr lang="en-US" sz="2500" dirty="0" smtClean="0">
                <a:latin typeface="+mj-lt"/>
              </a:rPr>
              <a:t> </a:t>
            </a:r>
            <a:r>
              <a:rPr lang="en-US" sz="2500" dirty="0" err="1" smtClean="0">
                <a:latin typeface="+mj-lt"/>
              </a:rPr>
              <a:t>niên</a:t>
            </a:r>
            <a:r>
              <a:rPr lang="en-US" sz="2500" dirty="0" smtClean="0">
                <a:latin typeface="+mj-lt"/>
              </a:rPr>
              <a:t> </a:t>
            </a:r>
            <a:r>
              <a:rPr lang="en-US" sz="2500" dirty="0" err="1" smtClean="0">
                <a:latin typeface="+mj-lt"/>
              </a:rPr>
              <a:t>kỷ</a:t>
            </a:r>
            <a:endParaRPr lang="en-US" sz="2500" dirty="0" smtClean="0">
              <a:latin typeface="+mj-lt"/>
            </a:endParaRPr>
          </a:p>
          <a:p>
            <a:pPr lvl="0"/>
            <a:r>
              <a:rPr lang="en-US" sz="2500" dirty="0" err="1" smtClean="0">
                <a:latin typeface="+mj-lt"/>
              </a:rPr>
              <a:t>Các</a:t>
            </a:r>
            <a:r>
              <a:rPr lang="en-US" sz="2500" dirty="0" smtClean="0">
                <a:latin typeface="+mj-lt"/>
              </a:rPr>
              <a:t> </a:t>
            </a:r>
            <a:r>
              <a:rPr lang="en-US" sz="2500" dirty="0" err="1" smtClean="0">
                <a:latin typeface="+mj-lt"/>
              </a:rPr>
              <a:t>mục</a:t>
            </a:r>
            <a:r>
              <a:rPr lang="en-US" sz="2500" dirty="0" smtClean="0">
                <a:latin typeface="+mj-lt"/>
              </a:rPr>
              <a:t> </a:t>
            </a:r>
            <a:r>
              <a:rPr lang="en-US" sz="2500" dirty="0" err="1" smtClean="0">
                <a:latin typeface="+mj-lt"/>
              </a:rPr>
              <a:t>tiêu</a:t>
            </a:r>
            <a:r>
              <a:rPr lang="en-US" sz="2500" dirty="0" smtClean="0">
                <a:latin typeface="+mj-lt"/>
              </a:rPr>
              <a:t> </a:t>
            </a:r>
            <a:r>
              <a:rPr lang="en-US" sz="2500" dirty="0" err="1" smtClean="0">
                <a:latin typeface="+mj-lt"/>
              </a:rPr>
              <a:t>chính</a:t>
            </a:r>
            <a:r>
              <a:rPr lang="en-US" sz="2500" dirty="0" smtClean="0">
                <a:latin typeface="+mj-lt"/>
              </a:rPr>
              <a:t> </a:t>
            </a:r>
            <a:r>
              <a:rPr lang="en-US" sz="2500" dirty="0" err="1" smtClean="0">
                <a:latin typeface="+mj-lt"/>
              </a:rPr>
              <a:t>sách</a:t>
            </a:r>
            <a:r>
              <a:rPr lang="en-US" sz="2500" dirty="0" smtClean="0">
                <a:latin typeface="+mj-lt"/>
              </a:rPr>
              <a:t> </a:t>
            </a:r>
            <a:r>
              <a:rPr lang="en-US" sz="2500" dirty="0" err="1" smtClean="0">
                <a:latin typeface="+mj-lt"/>
              </a:rPr>
              <a:t>liên</a:t>
            </a:r>
            <a:r>
              <a:rPr lang="en-US" sz="2500" dirty="0" smtClean="0">
                <a:latin typeface="+mj-lt"/>
              </a:rPr>
              <a:t> </a:t>
            </a:r>
            <a:r>
              <a:rPr lang="en-US" sz="2500" dirty="0" err="1" smtClean="0">
                <a:latin typeface="+mj-lt"/>
              </a:rPr>
              <a:t>quan</a:t>
            </a:r>
            <a:r>
              <a:rPr lang="en-US" sz="2500" dirty="0" smtClean="0">
                <a:latin typeface="+mj-lt"/>
              </a:rPr>
              <a:t> </a:t>
            </a:r>
            <a:r>
              <a:rPr lang="en-US" sz="2500" dirty="0" err="1" smtClean="0">
                <a:latin typeface="+mj-lt"/>
              </a:rPr>
              <a:t>tới</a:t>
            </a:r>
            <a:r>
              <a:rPr lang="en-US" sz="2500" dirty="0" smtClean="0">
                <a:latin typeface="+mj-lt"/>
              </a:rPr>
              <a:t> </a:t>
            </a:r>
            <a:r>
              <a:rPr lang="en-US" sz="2500" dirty="0" err="1" smtClean="0">
                <a:latin typeface="+mj-lt"/>
              </a:rPr>
              <a:t>giảm</a:t>
            </a:r>
            <a:r>
              <a:rPr lang="en-US" sz="2500" dirty="0" smtClean="0">
                <a:latin typeface="+mj-lt"/>
              </a:rPr>
              <a:t> </a:t>
            </a:r>
            <a:r>
              <a:rPr lang="en-US" sz="2500" dirty="0" err="1" smtClean="0">
                <a:latin typeface="+mj-lt"/>
              </a:rPr>
              <a:t>tổn</a:t>
            </a:r>
            <a:r>
              <a:rPr lang="en-US" sz="2500" dirty="0" smtClean="0">
                <a:latin typeface="+mj-lt"/>
              </a:rPr>
              <a:t> </a:t>
            </a:r>
            <a:r>
              <a:rPr lang="en-US" sz="2500" dirty="0" err="1" smtClean="0">
                <a:latin typeface="+mj-lt"/>
              </a:rPr>
              <a:t>thất</a:t>
            </a:r>
            <a:r>
              <a:rPr lang="en-US" sz="2500" dirty="0" smtClean="0">
                <a:latin typeface="+mj-lt"/>
              </a:rPr>
              <a:t> </a:t>
            </a:r>
            <a:r>
              <a:rPr lang="en-US" sz="2500" dirty="0" err="1" smtClean="0">
                <a:latin typeface="+mj-lt"/>
              </a:rPr>
              <a:t>sau</a:t>
            </a:r>
            <a:r>
              <a:rPr lang="en-US" sz="2500" dirty="0" smtClean="0">
                <a:latin typeface="+mj-lt"/>
              </a:rPr>
              <a:t> </a:t>
            </a:r>
            <a:r>
              <a:rPr lang="en-US" sz="2500" dirty="0" err="1" smtClean="0">
                <a:latin typeface="+mj-lt"/>
              </a:rPr>
              <a:t>thu</a:t>
            </a:r>
            <a:r>
              <a:rPr lang="en-US" sz="2500" dirty="0" smtClean="0">
                <a:latin typeface="+mj-lt"/>
              </a:rPr>
              <a:t> </a:t>
            </a:r>
            <a:r>
              <a:rPr lang="en-US" sz="2500" dirty="0" err="1" smtClean="0">
                <a:latin typeface="+mj-lt"/>
              </a:rPr>
              <a:t>hoạch</a:t>
            </a:r>
            <a:r>
              <a:rPr lang="en-US" sz="2500" dirty="0" smtClean="0">
                <a:latin typeface="+mj-lt"/>
              </a:rPr>
              <a:t>, </a:t>
            </a:r>
            <a:r>
              <a:rPr lang="en-US" sz="2500" dirty="0" err="1" smtClean="0">
                <a:latin typeface="+mj-lt"/>
              </a:rPr>
              <a:t>tiết</a:t>
            </a:r>
            <a:r>
              <a:rPr lang="en-US" sz="2500" dirty="0" smtClean="0">
                <a:latin typeface="+mj-lt"/>
              </a:rPr>
              <a:t> </a:t>
            </a:r>
            <a:r>
              <a:rPr lang="en-US" sz="2500" dirty="0" err="1" smtClean="0">
                <a:latin typeface="+mj-lt"/>
              </a:rPr>
              <a:t>kiệm</a:t>
            </a:r>
            <a:r>
              <a:rPr lang="en-US" sz="2500" dirty="0" smtClean="0">
                <a:latin typeface="+mj-lt"/>
              </a:rPr>
              <a:t> </a:t>
            </a:r>
            <a:r>
              <a:rPr lang="en-US" sz="2500" dirty="0" err="1" smtClean="0">
                <a:latin typeface="+mj-lt"/>
              </a:rPr>
              <a:t>nước</a:t>
            </a:r>
            <a:r>
              <a:rPr lang="en-US" sz="2500" dirty="0" smtClean="0">
                <a:latin typeface="+mj-lt"/>
              </a:rPr>
              <a:t>, </a:t>
            </a:r>
            <a:r>
              <a:rPr lang="en-US" sz="2500" dirty="0" err="1" smtClean="0">
                <a:latin typeface="+mj-lt"/>
              </a:rPr>
              <a:t>bảo</a:t>
            </a:r>
            <a:r>
              <a:rPr lang="en-US" sz="2500" dirty="0" smtClean="0">
                <a:latin typeface="+mj-lt"/>
              </a:rPr>
              <a:t> </a:t>
            </a:r>
            <a:r>
              <a:rPr lang="en-US" sz="2500" dirty="0" err="1" smtClean="0">
                <a:latin typeface="+mj-lt"/>
              </a:rPr>
              <a:t>vệ</a:t>
            </a:r>
            <a:r>
              <a:rPr lang="en-US" sz="2500" dirty="0" smtClean="0">
                <a:latin typeface="+mj-lt"/>
              </a:rPr>
              <a:t> </a:t>
            </a:r>
            <a:r>
              <a:rPr lang="en-US" sz="2500" dirty="0" err="1" smtClean="0">
                <a:latin typeface="+mj-lt"/>
              </a:rPr>
              <a:t>môi</a:t>
            </a:r>
            <a:r>
              <a:rPr lang="en-US" sz="2500" dirty="0" smtClean="0">
                <a:latin typeface="+mj-lt"/>
              </a:rPr>
              <a:t> </a:t>
            </a:r>
            <a:r>
              <a:rPr lang="en-US" sz="2500" dirty="0" err="1" smtClean="0">
                <a:latin typeface="+mj-lt"/>
              </a:rPr>
              <a:t>trường</a:t>
            </a:r>
            <a:r>
              <a:rPr lang="en-US" sz="2500" dirty="0" smtClean="0">
                <a:latin typeface="+mj-lt"/>
              </a:rPr>
              <a:t>,  </a:t>
            </a:r>
            <a:r>
              <a:rPr lang="en-US" sz="2500" dirty="0" err="1" smtClean="0">
                <a:latin typeface="+mj-lt"/>
              </a:rPr>
              <a:t>ứng</a:t>
            </a:r>
            <a:r>
              <a:rPr lang="en-US" sz="2500" dirty="0" smtClean="0">
                <a:latin typeface="+mj-lt"/>
              </a:rPr>
              <a:t> </a:t>
            </a:r>
            <a:r>
              <a:rPr lang="en-US" sz="2500" dirty="0" err="1" smtClean="0">
                <a:latin typeface="+mj-lt"/>
              </a:rPr>
              <a:t>phó</a:t>
            </a:r>
            <a:r>
              <a:rPr lang="en-US" sz="2500" dirty="0" smtClean="0">
                <a:latin typeface="+mj-lt"/>
              </a:rPr>
              <a:t> </a:t>
            </a:r>
            <a:r>
              <a:rPr lang="en-US" sz="2500" dirty="0" err="1" smtClean="0">
                <a:latin typeface="+mj-lt"/>
              </a:rPr>
              <a:t>biến</a:t>
            </a:r>
            <a:r>
              <a:rPr lang="en-US" sz="2500" dirty="0" smtClean="0">
                <a:latin typeface="+mj-lt"/>
              </a:rPr>
              <a:t> </a:t>
            </a:r>
            <a:r>
              <a:rPr lang="en-US" sz="2500" dirty="0" err="1" smtClean="0">
                <a:latin typeface="+mj-lt"/>
              </a:rPr>
              <a:t>đổi</a:t>
            </a:r>
            <a:r>
              <a:rPr lang="en-US" sz="2500" dirty="0" smtClean="0">
                <a:latin typeface="+mj-lt"/>
              </a:rPr>
              <a:t> </a:t>
            </a:r>
            <a:r>
              <a:rPr lang="en-US" sz="2500" dirty="0" err="1" smtClean="0">
                <a:latin typeface="+mj-lt"/>
              </a:rPr>
              <a:t>khí</a:t>
            </a:r>
            <a:r>
              <a:rPr lang="en-US" sz="2500" dirty="0" smtClean="0">
                <a:latin typeface="+mj-lt"/>
              </a:rPr>
              <a:t> </a:t>
            </a:r>
            <a:r>
              <a:rPr lang="en-US" sz="2500" dirty="0" err="1" smtClean="0">
                <a:latin typeface="+mj-lt"/>
              </a:rPr>
              <a:t>hậu</a:t>
            </a:r>
            <a:endParaRPr lang="en-US" sz="2500" dirty="0" smtClean="0">
              <a:latin typeface="+mj-lt"/>
            </a:endParaRPr>
          </a:p>
          <a:p>
            <a:pPr lvl="0"/>
            <a:r>
              <a:rPr lang="vi-VN" sz="2500" dirty="0" smtClean="0">
                <a:latin typeface="Calibri" pitchFamily="34" charset="0"/>
              </a:rPr>
              <a:t>Mục tiêu của các chương trình </a:t>
            </a:r>
            <a:r>
              <a:rPr lang="en-US" sz="2500" dirty="0" err="1" smtClean="0">
                <a:latin typeface="Calibri" pitchFamily="34" charset="0"/>
              </a:rPr>
              <a:t>cà</a:t>
            </a:r>
            <a:r>
              <a:rPr lang="en-US" sz="2500" dirty="0" smtClean="0">
                <a:latin typeface="Calibri" pitchFamily="34" charset="0"/>
              </a:rPr>
              <a:t> </a:t>
            </a:r>
            <a:r>
              <a:rPr lang="en-US" sz="2500" dirty="0" err="1" smtClean="0">
                <a:latin typeface="Calibri" pitchFamily="34" charset="0"/>
              </a:rPr>
              <a:t>phê</a:t>
            </a:r>
            <a:r>
              <a:rPr lang="en-US" sz="2500" dirty="0" smtClean="0">
                <a:latin typeface="Calibri" pitchFamily="34" charset="0"/>
              </a:rPr>
              <a:t> </a:t>
            </a:r>
            <a:r>
              <a:rPr lang="en-US" sz="2500" dirty="0" err="1" smtClean="0">
                <a:latin typeface="Calibri" pitchFamily="34" charset="0"/>
              </a:rPr>
              <a:t>tại</a:t>
            </a:r>
            <a:r>
              <a:rPr lang="en-US" sz="2500" dirty="0" smtClean="0">
                <a:latin typeface="Calibri" pitchFamily="34" charset="0"/>
              </a:rPr>
              <a:t> </a:t>
            </a:r>
            <a:r>
              <a:rPr lang="en-US" sz="2500" dirty="0" err="1" smtClean="0">
                <a:latin typeface="Calibri" pitchFamily="34" charset="0"/>
              </a:rPr>
              <a:t>Việt</a:t>
            </a:r>
            <a:r>
              <a:rPr lang="en-US" sz="2500" dirty="0" smtClean="0">
                <a:latin typeface="Calibri" pitchFamily="34" charset="0"/>
              </a:rPr>
              <a:t> Nam</a:t>
            </a:r>
            <a:r>
              <a:rPr lang="vi-VN" sz="2500" dirty="0" smtClean="0">
                <a:latin typeface="Calibri" pitchFamily="34" charset="0"/>
              </a:rPr>
              <a:t>, như chương trình VnSAT, R</a:t>
            </a:r>
            <a:r>
              <a:rPr lang="en-US" sz="2500" smtClean="0">
                <a:latin typeface="Calibri" pitchFamily="34" charset="0"/>
              </a:rPr>
              <a:t>EDD</a:t>
            </a:r>
            <a:r>
              <a:rPr lang="vi-VN" sz="2500" smtClean="0">
                <a:latin typeface="Calibri" pitchFamily="34" charset="0"/>
              </a:rPr>
              <a:t>+, </a:t>
            </a:r>
            <a:r>
              <a:rPr lang="vi-VN" sz="2500" dirty="0" smtClean="0">
                <a:latin typeface="Calibri" pitchFamily="34" charset="0"/>
              </a:rPr>
              <a:t>chương trình trồng rừng phân tán, chương trình cà phê bền vững</a:t>
            </a:r>
            <a:r>
              <a:rPr lang="en-US" sz="2500" dirty="0" smtClean="0">
                <a:latin typeface="Calibri" pitchFamily="34" charset="0"/>
              </a:rPr>
              <a:t>, </a:t>
            </a:r>
            <a:r>
              <a:rPr lang="en-US" sz="2500" dirty="0" err="1" smtClean="0">
                <a:latin typeface="Calibri" pitchFamily="34" charset="0"/>
              </a:rPr>
              <a:t>chương</a:t>
            </a:r>
            <a:r>
              <a:rPr lang="en-US" sz="2500" dirty="0" smtClean="0">
                <a:latin typeface="Calibri" pitchFamily="34" charset="0"/>
              </a:rPr>
              <a:t> </a:t>
            </a:r>
            <a:r>
              <a:rPr lang="en-US" sz="2500" dirty="0" err="1" smtClean="0">
                <a:latin typeface="Calibri" pitchFamily="34" charset="0"/>
              </a:rPr>
              <a:t>trình</a:t>
            </a:r>
            <a:r>
              <a:rPr lang="en-US" sz="2500" dirty="0" smtClean="0">
                <a:latin typeface="Calibri" pitchFamily="34" charset="0"/>
              </a:rPr>
              <a:t> </a:t>
            </a:r>
            <a:r>
              <a:rPr lang="en-US" sz="2500" dirty="0" err="1" smtClean="0">
                <a:latin typeface="Calibri" pitchFamily="34" charset="0"/>
              </a:rPr>
              <a:t>Cảnh</a:t>
            </a:r>
            <a:r>
              <a:rPr lang="en-US" sz="2500" dirty="0" smtClean="0">
                <a:latin typeface="Calibri" pitchFamily="34" charset="0"/>
              </a:rPr>
              <a:t> </a:t>
            </a:r>
            <a:r>
              <a:rPr lang="en-US" sz="2500" dirty="0" err="1" smtClean="0">
                <a:latin typeface="Calibri" pitchFamily="34" charset="0"/>
              </a:rPr>
              <a:t>quan</a:t>
            </a:r>
            <a:r>
              <a:rPr lang="en-US" sz="2500" dirty="0" smtClean="0">
                <a:latin typeface="Calibri" pitchFamily="34" charset="0"/>
              </a:rPr>
              <a:t> </a:t>
            </a:r>
            <a:r>
              <a:rPr lang="en-US" sz="2500" dirty="0" err="1" smtClean="0">
                <a:latin typeface="Calibri" pitchFamily="34" charset="0"/>
              </a:rPr>
              <a:t>bền</a:t>
            </a:r>
            <a:r>
              <a:rPr lang="en-US" sz="2500" dirty="0" smtClean="0">
                <a:latin typeface="Calibri" pitchFamily="34" charset="0"/>
              </a:rPr>
              <a:t> </a:t>
            </a:r>
            <a:r>
              <a:rPr lang="en-US" sz="2500" dirty="0" err="1" smtClean="0">
                <a:latin typeface="Calibri" pitchFamily="34" charset="0"/>
              </a:rPr>
              <a:t>vững</a:t>
            </a:r>
            <a:r>
              <a:rPr lang="en-US" sz="2500" dirty="0" smtClean="0">
                <a:latin typeface="Calibri" pitchFamily="34" charset="0"/>
              </a:rPr>
              <a:t>, v.v.</a:t>
            </a:r>
            <a:endParaRPr lang="en-US" sz="2500" dirty="0" err="1" smtClean="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NỘI DUNG</a:t>
            </a:r>
            <a:endParaRPr lang="en-US" b="1" dirty="0"/>
          </a:p>
        </p:txBody>
      </p:sp>
      <p:sp>
        <p:nvSpPr>
          <p:cNvPr id="3" name="Content Placeholder 2"/>
          <p:cNvSpPr>
            <a:spLocks noGrp="1"/>
          </p:cNvSpPr>
          <p:nvPr>
            <p:ph idx="1"/>
          </p:nvPr>
        </p:nvSpPr>
        <p:spPr/>
        <p:txBody>
          <a:bodyPr/>
          <a:lstStyle/>
          <a:p>
            <a:pPr marL="0" indent="0">
              <a:buNone/>
            </a:pPr>
            <a:r>
              <a:rPr lang="en-US" b="1" dirty="0" err="1" smtClean="0">
                <a:latin typeface="Times New Roman" panose="02020603050405020304" pitchFamily="18" charset="0"/>
                <a:cs typeface="Times New Roman" panose="02020603050405020304" pitchFamily="18" charset="0"/>
              </a:rPr>
              <a:t>Nội</a:t>
            </a:r>
            <a:r>
              <a:rPr lang="en-US" b="1" dirty="0" smtClean="0">
                <a:latin typeface="Times New Roman" panose="02020603050405020304" pitchFamily="18" charset="0"/>
                <a:cs typeface="Times New Roman" panose="02020603050405020304" pitchFamily="18" charset="0"/>
              </a:rPr>
              <a:t> dung </a:t>
            </a:r>
            <a:r>
              <a:rPr lang="en-US" b="1" dirty="0" err="1" smtClean="0">
                <a:latin typeface="Times New Roman" panose="02020603050405020304" pitchFamily="18" charset="0"/>
                <a:cs typeface="Times New Roman" panose="02020603050405020304" pitchFamily="18" charset="0"/>
              </a:rPr>
              <a:t>chính</a:t>
            </a:r>
            <a:r>
              <a:rPr lang="en-US" dirty="0" smtClean="0">
                <a:latin typeface="Times New Roman" panose="02020603050405020304" pitchFamily="18" charset="0"/>
                <a:cs typeface="Times New Roman" panose="02020603050405020304" pitchFamily="18" charset="0"/>
              </a:rPr>
              <a:t>:</a:t>
            </a:r>
          </a:p>
          <a:p>
            <a:pPr marL="514350" indent="-514350">
              <a:buAutoNum type="arabicPeriod"/>
            </a:pPr>
            <a:r>
              <a:rPr lang="en-US" dirty="0" err="1">
                <a:latin typeface="Times New Roman" panose="02020603050405020304" pitchFamily="18" charset="0"/>
                <a:cs typeface="Times New Roman" panose="02020603050405020304" pitchFamily="18" charset="0"/>
              </a:rPr>
              <a:t>Tóm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lược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thực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trạng</a:t>
            </a:r>
            <a:endParaRPr lang="en-US" dirty="0" smtClean="0">
              <a:latin typeface="Times New Roman" panose="02020603050405020304" pitchFamily="18" charset="0"/>
              <a:cs typeface="Times New Roman" panose="02020603050405020304" pitchFamily="18" charset="0"/>
            </a:endParaRPr>
          </a:p>
          <a:p>
            <a:pPr marL="514350" indent="-514350">
              <a:buAutoNum type="arabicPeriod"/>
            </a:pPr>
            <a:r>
              <a:rPr lang="en-US" dirty="0" err="1" smtClean="0">
                <a:latin typeface="Times New Roman" panose="02020603050405020304" pitchFamily="18" charset="0"/>
                <a:cs typeface="Times New Roman" panose="02020603050405020304" pitchFamily="18" charset="0"/>
              </a:rPr>
              <a:t>Tầm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nhìn</a:t>
            </a:r>
            <a:r>
              <a:rPr lang="en-US" dirty="0" smtClean="0">
                <a:latin typeface="Times New Roman" panose="02020603050405020304" pitchFamily="18" charset="0"/>
                <a:cs typeface="Times New Roman" panose="02020603050405020304" pitchFamily="18" charset="0"/>
              </a:rPr>
              <a:t> 2020</a:t>
            </a:r>
          </a:p>
          <a:p>
            <a:pPr marL="514350" indent="-514350">
              <a:buAutoNum type="arabicPeriod"/>
            </a:pPr>
            <a:r>
              <a:rPr lang="en-US" dirty="0" err="1" smtClean="0">
                <a:latin typeface="Times New Roman" panose="02020603050405020304" pitchFamily="18" charset="0"/>
                <a:cs typeface="Times New Roman" panose="02020603050405020304" pitchFamily="18" charset="0"/>
              </a:rPr>
              <a:t>Mục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tiêu</a:t>
            </a:r>
            <a:endParaRPr lang="en-US" dirty="0" smtClean="0">
              <a:latin typeface="Times New Roman" panose="02020603050405020304" pitchFamily="18" charset="0"/>
              <a:cs typeface="Times New Roman" panose="02020603050405020304" pitchFamily="18" charset="0"/>
            </a:endParaRPr>
          </a:p>
          <a:p>
            <a:pPr marL="514350" indent="-514350">
              <a:buAutoNum type="arabicPeriod"/>
            </a:pPr>
            <a:r>
              <a:rPr lang="vi-VN" dirty="0" smtClean="0">
                <a:latin typeface="Times New Roman" panose="02020603050405020304" pitchFamily="18" charset="0"/>
                <a:cs typeface="Times New Roman" panose="02020603050405020304" pitchFamily="18" charset="0"/>
              </a:rPr>
              <a:t>Chính </a:t>
            </a:r>
            <a:r>
              <a:rPr lang="vi-VN" dirty="0">
                <a:latin typeface="Times New Roman" panose="02020603050405020304" pitchFamily="18" charset="0"/>
                <a:cs typeface="Times New Roman" panose="02020603050405020304" pitchFamily="18" charset="0"/>
              </a:rPr>
              <a:t>sách, chương trình, dự án </a:t>
            </a:r>
            <a:r>
              <a:rPr lang="en-US" dirty="0" err="1" smtClean="0">
                <a:latin typeface="Times New Roman" panose="02020603050405020304" pitchFamily="18" charset="0"/>
                <a:cs typeface="Times New Roman" panose="02020603050405020304" pitchFamily="18" charset="0"/>
              </a:rPr>
              <a:t>thực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hiện</a:t>
            </a:r>
            <a:endParaRPr lang="en-US" dirty="0" smtClean="0">
              <a:latin typeface="Times New Roman" panose="02020603050405020304" pitchFamily="18" charset="0"/>
              <a:cs typeface="Times New Roman" panose="02020603050405020304" pitchFamily="18" charset="0"/>
            </a:endParaRPr>
          </a:p>
          <a:p>
            <a:pPr marL="514350" indent="-514350">
              <a:buAutoNum type="arabicPeriod"/>
            </a:pPr>
            <a:r>
              <a:rPr lang="vi-VN" dirty="0">
                <a:latin typeface="Times New Roman" panose="02020603050405020304" pitchFamily="18" charset="0"/>
                <a:cs typeface="Times New Roman" panose="02020603050405020304" pitchFamily="18" charset="0"/>
              </a:rPr>
              <a:t>Giải pháp ưu tiên đề nghị GCP hỗ trợ</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644055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b="1" dirty="0" smtClean="0"/>
              <a:t>THỰC TRẠNG</a:t>
            </a:r>
            <a:endParaRPr lang="en-US" b="1" dirty="0"/>
          </a:p>
        </p:txBody>
      </p:sp>
      <p:sp>
        <p:nvSpPr>
          <p:cNvPr id="3" name="Content Placeholder 2"/>
          <p:cNvSpPr>
            <a:spLocks noGrp="1"/>
          </p:cNvSpPr>
          <p:nvPr>
            <p:ph idx="1"/>
          </p:nvPr>
        </p:nvSpPr>
        <p:spPr>
          <a:xfrm>
            <a:off x="152400" y="685800"/>
            <a:ext cx="8534400" cy="5943600"/>
          </a:xfrm>
        </p:spPr>
        <p:txBody>
          <a:bodyPr>
            <a:normAutofit fontScale="92500" lnSpcReduction="10000"/>
          </a:bodyPr>
          <a:lstStyle/>
          <a:p>
            <a:pPr marL="0" indent="0">
              <a:buNone/>
            </a:pPr>
            <a:r>
              <a:rPr lang="en-US" b="1" dirty="0" err="1" smtClean="0">
                <a:latin typeface="Times New Roman" panose="02020603050405020304" pitchFamily="18" charset="0"/>
                <a:cs typeface="Times New Roman" panose="02020603050405020304" pitchFamily="18" charset="0"/>
              </a:rPr>
              <a:t>Hạn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chế</a:t>
            </a:r>
            <a:endParaRPr lang="en-US" b="1"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dirty="0" err="1" smtClean="0">
                <a:latin typeface="Times New Roman" panose="02020603050405020304" pitchFamily="18" charset="0"/>
                <a:cs typeface="Times New Roman" panose="02020603050405020304" pitchFamily="18" charset="0"/>
              </a:rPr>
              <a:t>Tăng</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trưởng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thiếu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ổn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chưa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bền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vững</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vườn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phẩm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còn</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thấp</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dirty="0" err="1" smtClean="0">
                <a:latin typeface="Times New Roman" panose="02020603050405020304" pitchFamily="18" charset="0"/>
                <a:cs typeface="Times New Roman" panose="02020603050405020304" pitchFamily="18" charset="0"/>
              </a:rPr>
              <a:t>Sản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xuất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chưa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gắn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trường</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dirty="0" err="1">
                <a:latin typeface="Times New Roman" panose="02020603050405020304" pitchFamily="18" charset="0"/>
                <a:cs typeface="Times New Roman" panose="02020603050405020304" pitchFamily="18" charset="0"/>
              </a:rPr>
              <a:t>Chuỗi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hàng</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chưa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gắn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chặt</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chẽ</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dirty="0" err="1">
                <a:latin typeface="Times New Roman" panose="02020603050405020304" pitchFamily="18" charset="0"/>
                <a:cs typeface="Times New Roman" panose="02020603050405020304" pitchFamily="18" charset="0"/>
              </a:rPr>
              <a:t>Tỷ</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chuẩn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truy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xuất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nguồn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gốc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còn</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thấp</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dirty="0" err="1">
                <a:latin typeface="Times New Roman" panose="02020603050405020304" pitchFamily="18" charset="0"/>
                <a:cs typeface="Times New Roman" panose="02020603050405020304" pitchFamily="18" charset="0"/>
              </a:rPr>
              <a:t>D</a:t>
            </a:r>
            <a:r>
              <a:rPr lang="en-US" dirty="0" err="1" smtClean="0">
                <a:latin typeface="Times New Roman" panose="02020603050405020304" pitchFamily="18" charset="0"/>
                <a:cs typeface="Times New Roman" panose="02020603050405020304" pitchFamily="18" charset="0"/>
              </a:rPr>
              <a:t>oanh</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chú</a:t>
            </a:r>
            <a:r>
              <a:rPr lang="en-US" dirty="0">
                <a:latin typeface="Times New Roman" panose="02020603050405020304" pitchFamily="18" charset="0"/>
                <a:cs typeface="Times New Roman" panose="02020603050405020304" pitchFamily="18" charset="0"/>
              </a:rPr>
              <a:t> ý </a:t>
            </a:r>
            <a:r>
              <a:rPr lang="en-US" dirty="0" err="1">
                <a:latin typeface="Times New Roman" panose="02020603050405020304" pitchFamily="18" charset="0"/>
                <a:cs typeface="Times New Roman" panose="02020603050405020304" pitchFamily="18" charset="0"/>
              </a:rPr>
              <a:t>xuất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khẩu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tỷ</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biến</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sâu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thấp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khoảng</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10% </a:t>
            </a:r>
            <a:r>
              <a:rPr lang="en-US" dirty="0" err="1">
                <a:latin typeface="Times New Roman" panose="02020603050405020304" pitchFamily="18" charset="0"/>
                <a:cs typeface="Times New Roman" panose="02020603050405020304" pitchFamily="18" charset="0"/>
              </a:rPr>
              <a:t>sản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hàng</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năm</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913626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TẦM NHÌN 2020</a:t>
            </a:r>
            <a:endParaRPr lang="en-US" b="1" dirty="0"/>
          </a:p>
        </p:txBody>
      </p:sp>
      <p:sp>
        <p:nvSpPr>
          <p:cNvPr id="3" name="Content Placeholder 2"/>
          <p:cNvSpPr>
            <a:spLocks noGrp="1"/>
          </p:cNvSpPr>
          <p:nvPr>
            <p:ph idx="1"/>
          </p:nvPr>
        </p:nvSpPr>
        <p:spPr/>
        <p:txBody>
          <a:bodyPr/>
          <a:lstStyle/>
          <a:p>
            <a:pPr marL="0" indent="0" algn="ctr">
              <a:buNone/>
            </a:pPr>
            <a:endParaRPr lang="en-US" b="1" dirty="0" smtClean="0"/>
          </a:p>
          <a:p>
            <a:pPr marL="0" indent="0" algn="ctr">
              <a:buNone/>
            </a:pPr>
            <a:endParaRPr lang="en-US" b="1" dirty="0"/>
          </a:p>
          <a:p>
            <a:pPr marL="0" indent="0" algn="ctr">
              <a:buNone/>
            </a:pPr>
            <a:r>
              <a:rPr lang="vi-VN" b="1" dirty="0" smtClean="0"/>
              <a:t>Trở </a:t>
            </a:r>
            <a:r>
              <a:rPr lang="vi-VN" b="1" dirty="0"/>
              <a:t>thành vùng sản xuất </a:t>
            </a:r>
            <a:r>
              <a:rPr lang="en-US" b="1" dirty="0" err="1"/>
              <a:t>cà</a:t>
            </a:r>
            <a:r>
              <a:rPr lang="en-US" b="1" dirty="0"/>
              <a:t> </a:t>
            </a:r>
            <a:r>
              <a:rPr lang="en-US" b="1" dirty="0" err="1"/>
              <a:t>phê</a:t>
            </a:r>
            <a:r>
              <a:rPr lang="en-US" b="1" dirty="0"/>
              <a:t> Robusta </a:t>
            </a:r>
            <a:r>
              <a:rPr lang="en-US" b="1" dirty="0" err="1"/>
              <a:t>chất</a:t>
            </a:r>
            <a:r>
              <a:rPr lang="en-US" b="1" dirty="0"/>
              <a:t> </a:t>
            </a:r>
            <a:r>
              <a:rPr lang="en-US" b="1" dirty="0" err="1"/>
              <a:t>lượng</a:t>
            </a:r>
            <a:r>
              <a:rPr lang="en-US" b="1" dirty="0"/>
              <a:t> </a:t>
            </a:r>
            <a:r>
              <a:rPr lang="vi-VN" b="1" dirty="0"/>
              <a:t>và </a:t>
            </a:r>
            <a:r>
              <a:rPr lang="en-US" b="1" dirty="0" err="1"/>
              <a:t>giá</a:t>
            </a:r>
            <a:r>
              <a:rPr lang="en-US" b="1" dirty="0"/>
              <a:t> </a:t>
            </a:r>
            <a:r>
              <a:rPr lang="en-US" b="1" dirty="0" err="1"/>
              <a:t>trị</a:t>
            </a:r>
            <a:r>
              <a:rPr lang="en-US" b="1" dirty="0"/>
              <a:t> </a:t>
            </a:r>
            <a:r>
              <a:rPr lang="en-US" b="1" dirty="0" err="1"/>
              <a:t>cao</a:t>
            </a:r>
            <a:r>
              <a:rPr lang="en-US" b="1" dirty="0"/>
              <a:t> </a:t>
            </a:r>
            <a:r>
              <a:rPr lang="en-US" b="1" dirty="0" err="1"/>
              <a:t>thuộc</a:t>
            </a:r>
            <a:r>
              <a:rPr lang="en-US" b="1" dirty="0"/>
              <a:t> </a:t>
            </a:r>
            <a:r>
              <a:rPr lang="en-US" b="1" dirty="0" err="1"/>
              <a:t>nhóm</a:t>
            </a:r>
            <a:r>
              <a:rPr lang="en-US" b="1" dirty="0"/>
              <a:t> </a:t>
            </a:r>
            <a:r>
              <a:rPr lang="en-US" b="1" dirty="0" err="1"/>
              <a:t>hàng</a:t>
            </a:r>
            <a:r>
              <a:rPr lang="en-US" b="1" dirty="0"/>
              <a:t> </a:t>
            </a:r>
            <a:r>
              <a:rPr lang="en-US" b="1" dirty="0" err="1"/>
              <a:t>đầu</a:t>
            </a:r>
            <a:r>
              <a:rPr lang="en-US" b="1" dirty="0"/>
              <a:t> </a:t>
            </a:r>
            <a:r>
              <a:rPr lang="en-US" b="1" dirty="0" err="1"/>
              <a:t>thế</a:t>
            </a:r>
            <a:r>
              <a:rPr lang="en-US" b="1" dirty="0"/>
              <a:t> </a:t>
            </a:r>
            <a:r>
              <a:rPr lang="en-US" b="1" dirty="0" err="1"/>
              <a:t>giới</a:t>
            </a:r>
            <a:endParaRPr lang="en-US" dirty="0"/>
          </a:p>
        </p:txBody>
      </p:sp>
    </p:spTree>
    <p:extLst>
      <p:ext uri="{BB962C8B-B14F-4D97-AF65-F5344CB8AC3E}">
        <p14:creationId xmlns="" xmlns:p14="http://schemas.microsoft.com/office/powerpoint/2010/main" val="1224981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b="1" dirty="0" smtClean="0"/>
              <a:t>MỤC TIÊU</a:t>
            </a:r>
            <a:endParaRPr lang="en-US" b="1" dirty="0"/>
          </a:p>
        </p:txBody>
      </p:sp>
      <p:sp>
        <p:nvSpPr>
          <p:cNvPr id="11" name="Content Placeholder 10"/>
          <p:cNvSpPr>
            <a:spLocks noGrp="1"/>
          </p:cNvSpPr>
          <p:nvPr>
            <p:ph idx="1"/>
          </p:nvPr>
        </p:nvSpPr>
        <p:spPr>
          <a:xfrm>
            <a:off x="457200" y="990600"/>
            <a:ext cx="8229600" cy="5486400"/>
          </a:xfrm>
        </p:spPr>
        <p:txBody>
          <a:bodyPr>
            <a:normAutofit lnSpcReduction="10000"/>
          </a:bodyPr>
          <a:lstStyle/>
          <a:p>
            <a:pPr>
              <a:buFont typeface="Wingdings" panose="05000000000000000000" pitchFamily="2" charset="2"/>
              <a:buChar char="Ø"/>
            </a:pPr>
            <a:r>
              <a:rPr lang="en-US" dirty="0" err="1" smtClean="0"/>
              <a:t>Xây</a:t>
            </a:r>
            <a:r>
              <a:rPr lang="en-US" dirty="0" smtClean="0"/>
              <a:t> </a:t>
            </a:r>
            <a:r>
              <a:rPr lang="en-US" dirty="0" err="1"/>
              <a:t>dựng</a:t>
            </a:r>
            <a:r>
              <a:rPr lang="en-US" dirty="0"/>
              <a:t> </a:t>
            </a:r>
            <a:r>
              <a:rPr lang="en-US" dirty="0" err="1"/>
              <a:t>ngành</a:t>
            </a:r>
            <a:r>
              <a:rPr lang="en-US" dirty="0"/>
              <a:t> </a:t>
            </a:r>
            <a:r>
              <a:rPr lang="en-US" dirty="0" err="1"/>
              <a:t>cà</a:t>
            </a:r>
            <a:r>
              <a:rPr lang="en-US" dirty="0"/>
              <a:t> </a:t>
            </a:r>
            <a:r>
              <a:rPr lang="en-US" dirty="0" err="1"/>
              <a:t>phê</a:t>
            </a:r>
            <a:r>
              <a:rPr lang="en-US" dirty="0"/>
              <a:t> </a:t>
            </a:r>
            <a:r>
              <a:rPr lang="en-US" dirty="0" err="1"/>
              <a:t>Việt</a:t>
            </a:r>
            <a:r>
              <a:rPr lang="en-US" dirty="0"/>
              <a:t> </a:t>
            </a:r>
            <a:r>
              <a:rPr lang="en-US" dirty="0" smtClean="0"/>
              <a:t>Nam: </a:t>
            </a:r>
            <a:r>
              <a:rPr lang="en-US" dirty="0" err="1" smtClean="0"/>
              <a:t>hiện</a:t>
            </a:r>
            <a:r>
              <a:rPr lang="en-US" dirty="0" smtClean="0"/>
              <a:t> </a:t>
            </a:r>
            <a:r>
              <a:rPr lang="en-US" dirty="0" err="1"/>
              <a:t>đại</a:t>
            </a:r>
            <a:r>
              <a:rPr lang="en-US" dirty="0"/>
              <a:t>, </a:t>
            </a:r>
            <a:r>
              <a:rPr lang="en-US" dirty="0" err="1"/>
              <a:t>đồng</a:t>
            </a:r>
            <a:r>
              <a:rPr lang="en-US" dirty="0"/>
              <a:t> </a:t>
            </a:r>
            <a:r>
              <a:rPr lang="en-US" dirty="0" err="1"/>
              <a:t>bộ</a:t>
            </a:r>
            <a:r>
              <a:rPr lang="en-US" dirty="0"/>
              <a:t>, </a:t>
            </a:r>
            <a:r>
              <a:rPr lang="en-US" dirty="0" err="1"/>
              <a:t>bền</a:t>
            </a:r>
            <a:r>
              <a:rPr lang="en-US" dirty="0"/>
              <a:t> </a:t>
            </a:r>
            <a:r>
              <a:rPr lang="en-US" dirty="0" err="1"/>
              <a:t>vững</a:t>
            </a:r>
            <a:r>
              <a:rPr lang="en-US" dirty="0"/>
              <a:t>, </a:t>
            </a:r>
            <a:r>
              <a:rPr lang="en-US" dirty="0" err="1"/>
              <a:t>có</a:t>
            </a:r>
            <a:r>
              <a:rPr lang="en-US" dirty="0"/>
              <a:t> </a:t>
            </a:r>
            <a:r>
              <a:rPr lang="en-US" dirty="0" err="1"/>
              <a:t>tính</a:t>
            </a:r>
            <a:r>
              <a:rPr lang="en-US" dirty="0"/>
              <a:t> </a:t>
            </a:r>
            <a:r>
              <a:rPr lang="en-US" dirty="0" err="1"/>
              <a:t>cạnh</a:t>
            </a:r>
            <a:r>
              <a:rPr lang="en-US" dirty="0"/>
              <a:t> </a:t>
            </a:r>
            <a:r>
              <a:rPr lang="en-US" dirty="0" err="1"/>
              <a:t>tranh</a:t>
            </a:r>
            <a:r>
              <a:rPr lang="en-US" dirty="0"/>
              <a:t> </a:t>
            </a:r>
            <a:r>
              <a:rPr lang="en-US" dirty="0" err="1" smtClean="0"/>
              <a:t>cao</a:t>
            </a:r>
            <a:r>
              <a:rPr lang="en-US" dirty="0" smtClean="0"/>
              <a:t>, </a:t>
            </a:r>
            <a:r>
              <a:rPr lang="en-US" dirty="0" err="1" smtClean="0"/>
              <a:t>sản</a:t>
            </a:r>
            <a:r>
              <a:rPr lang="en-US" dirty="0" smtClean="0"/>
              <a:t> </a:t>
            </a:r>
            <a:r>
              <a:rPr lang="en-US" dirty="0" err="1"/>
              <a:t>phẩm</a:t>
            </a:r>
            <a:r>
              <a:rPr lang="en-US" dirty="0"/>
              <a:t> </a:t>
            </a:r>
            <a:r>
              <a:rPr lang="en-US" dirty="0" err="1"/>
              <a:t>đa</a:t>
            </a:r>
            <a:r>
              <a:rPr lang="en-US" dirty="0"/>
              <a:t> </a:t>
            </a:r>
            <a:r>
              <a:rPr lang="en-US" dirty="0" err="1"/>
              <a:t>dạng</a:t>
            </a:r>
            <a:r>
              <a:rPr lang="en-US" dirty="0"/>
              <a:t> , </a:t>
            </a:r>
            <a:r>
              <a:rPr lang="en-US" dirty="0" err="1"/>
              <a:t>có</a:t>
            </a:r>
            <a:r>
              <a:rPr lang="en-US" dirty="0"/>
              <a:t> </a:t>
            </a:r>
            <a:r>
              <a:rPr lang="en-US" dirty="0" err="1"/>
              <a:t>chất</a:t>
            </a:r>
            <a:r>
              <a:rPr lang="en-US" dirty="0"/>
              <a:t> </a:t>
            </a:r>
            <a:r>
              <a:rPr lang="en-US" dirty="0" err="1"/>
              <a:t>lượng</a:t>
            </a:r>
            <a:r>
              <a:rPr lang="en-US" dirty="0"/>
              <a:t>, </a:t>
            </a:r>
            <a:r>
              <a:rPr lang="en-US" dirty="0" err="1" smtClean="0"/>
              <a:t>giá</a:t>
            </a:r>
            <a:r>
              <a:rPr lang="en-US" dirty="0" smtClean="0"/>
              <a:t> </a:t>
            </a:r>
            <a:r>
              <a:rPr lang="en-US" dirty="0" err="1"/>
              <a:t>trị</a:t>
            </a:r>
            <a:r>
              <a:rPr lang="en-US" dirty="0"/>
              <a:t> </a:t>
            </a:r>
            <a:r>
              <a:rPr lang="en-US" dirty="0" err="1"/>
              <a:t>gia</a:t>
            </a:r>
            <a:r>
              <a:rPr lang="en-US" dirty="0"/>
              <a:t> </a:t>
            </a:r>
            <a:r>
              <a:rPr lang="en-US" dirty="0" err="1"/>
              <a:t>tăng</a:t>
            </a:r>
            <a:r>
              <a:rPr lang="en-US" dirty="0"/>
              <a:t> </a:t>
            </a:r>
            <a:r>
              <a:rPr lang="en-US" dirty="0" err="1" smtClean="0"/>
              <a:t>cao</a:t>
            </a:r>
            <a:r>
              <a:rPr lang="en-US" dirty="0" smtClean="0"/>
              <a:t> =&gt; </a:t>
            </a:r>
            <a:r>
              <a:rPr lang="en-US" dirty="0" err="1"/>
              <a:t>nâng</a:t>
            </a:r>
            <a:r>
              <a:rPr lang="en-US" dirty="0"/>
              <a:t> </a:t>
            </a:r>
            <a:r>
              <a:rPr lang="en-US" dirty="0" err="1"/>
              <a:t>cao</a:t>
            </a:r>
            <a:r>
              <a:rPr lang="en-US" dirty="0"/>
              <a:t> </a:t>
            </a:r>
            <a:r>
              <a:rPr lang="en-US" dirty="0" err="1"/>
              <a:t>thu</a:t>
            </a:r>
            <a:r>
              <a:rPr lang="en-US" dirty="0"/>
              <a:t> </a:t>
            </a:r>
            <a:r>
              <a:rPr lang="en-US" dirty="0" err="1"/>
              <a:t>nhập</a:t>
            </a:r>
            <a:r>
              <a:rPr lang="en-US" dirty="0"/>
              <a:t> </a:t>
            </a:r>
            <a:r>
              <a:rPr lang="en-US" dirty="0" err="1"/>
              <a:t>cho</a:t>
            </a:r>
            <a:r>
              <a:rPr lang="en-US" dirty="0"/>
              <a:t> </a:t>
            </a:r>
            <a:r>
              <a:rPr lang="en-US" dirty="0" err="1"/>
              <a:t>nông</a:t>
            </a:r>
            <a:r>
              <a:rPr lang="en-US" dirty="0"/>
              <a:t> </a:t>
            </a:r>
            <a:r>
              <a:rPr lang="en-US" dirty="0" err="1"/>
              <a:t>dân</a:t>
            </a:r>
            <a:r>
              <a:rPr lang="en-US" dirty="0"/>
              <a:t> </a:t>
            </a:r>
            <a:r>
              <a:rPr lang="en-US" dirty="0" err="1"/>
              <a:t>và</a:t>
            </a:r>
            <a:r>
              <a:rPr lang="en-US" dirty="0"/>
              <a:t> </a:t>
            </a:r>
            <a:r>
              <a:rPr lang="en-US" dirty="0" err="1"/>
              <a:t>doanh</a:t>
            </a:r>
            <a:r>
              <a:rPr lang="en-US" dirty="0"/>
              <a:t> </a:t>
            </a:r>
            <a:r>
              <a:rPr lang="en-US" dirty="0" err="1"/>
              <a:t>nghiệp</a:t>
            </a:r>
            <a:r>
              <a:rPr lang="en-US" dirty="0"/>
              <a:t>.</a:t>
            </a:r>
          </a:p>
          <a:p>
            <a:pPr>
              <a:buFont typeface="Wingdings" panose="05000000000000000000" pitchFamily="2" charset="2"/>
              <a:buChar char="Ø"/>
            </a:pPr>
            <a:r>
              <a:rPr lang="en-US" dirty="0"/>
              <a:t> </a:t>
            </a:r>
            <a:r>
              <a:rPr lang="en-US" dirty="0" err="1" smtClean="0"/>
              <a:t>Diệc</a:t>
            </a:r>
            <a:r>
              <a:rPr lang="en-US" dirty="0" smtClean="0"/>
              <a:t> </a:t>
            </a:r>
            <a:r>
              <a:rPr lang="en-US" dirty="0" err="1" smtClean="0"/>
              <a:t>tích</a:t>
            </a:r>
            <a:r>
              <a:rPr lang="en-US" dirty="0" smtClean="0"/>
              <a:t> </a:t>
            </a:r>
            <a:r>
              <a:rPr lang="en-US" dirty="0" err="1" smtClean="0"/>
              <a:t>trồng</a:t>
            </a:r>
            <a:r>
              <a:rPr lang="en-US" dirty="0" smtClean="0"/>
              <a:t>: 600 </a:t>
            </a:r>
            <a:r>
              <a:rPr lang="en-US" dirty="0" err="1"/>
              <a:t>nghìn</a:t>
            </a:r>
            <a:r>
              <a:rPr lang="en-US" dirty="0"/>
              <a:t> </a:t>
            </a:r>
            <a:r>
              <a:rPr lang="en-US" dirty="0" smtClean="0"/>
              <a:t>ha, </a:t>
            </a:r>
            <a:r>
              <a:rPr lang="en-US" dirty="0" err="1"/>
              <a:t>trong</a:t>
            </a:r>
            <a:r>
              <a:rPr lang="en-US" dirty="0"/>
              <a:t> </a:t>
            </a:r>
            <a:r>
              <a:rPr lang="en-US" dirty="0" err="1"/>
              <a:t>đó</a:t>
            </a:r>
            <a:r>
              <a:rPr lang="en-US" dirty="0"/>
              <a:t> </a:t>
            </a:r>
            <a:r>
              <a:rPr lang="en-US" dirty="0" err="1"/>
              <a:t>có</a:t>
            </a:r>
            <a:r>
              <a:rPr lang="en-US" dirty="0"/>
              <a:t> 80% </a:t>
            </a:r>
            <a:r>
              <a:rPr lang="en-US" dirty="0" smtClean="0"/>
              <a:t> </a:t>
            </a:r>
            <a:r>
              <a:rPr lang="en-US" dirty="0" err="1"/>
              <a:t>áp</a:t>
            </a:r>
            <a:r>
              <a:rPr lang="en-US" dirty="0"/>
              <a:t> </a:t>
            </a:r>
            <a:r>
              <a:rPr lang="en-US" dirty="0" err="1"/>
              <a:t>dụng</a:t>
            </a:r>
            <a:r>
              <a:rPr lang="en-US" dirty="0"/>
              <a:t> </a:t>
            </a:r>
            <a:r>
              <a:rPr lang="en-US" dirty="0" err="1"/>
              <a:t>quy</a:t>
            </a:r>
            <a:r>
              <a:rPr lang="en-US" dirty="0"/>
              <a:t> </a:t>
            </a:r>
            <a:r>
              <a:rPr lang="en-US" dirty="0" err="1"/>
              <a:t>trình</a:t>
            </a:r>
            <a:r>
              <a:rPr lang="en-US" dirty="0"/>
              <a:t> </a:t>
            </a:r>
            <a:r>
              <a:rPr lang="en-US" dirty="0" err="1"/>
              <a:t>sản</a:t>
            </a:r>
            <a:r>
              <a:rPr lang="en-US" dirty="0"/>
              <a:t> </a:t>
            </a:r>
            <a:r>
              <a:rPr lang="en-US" dirty="0" err="1"/>
              <a:t>xuất</a:t>
            </a:r>
            <a:r>
              <a:rPr lang="en-US" dirty="0"/>
              <a:t> </a:t>
            </a:r>
            <a:r>
              <a:rPr lang="en-US" dirty="0" err="1"/>
              <a:t>cà</a:t>
            </a:r>
            <a:r>
              <a:rPr lang="en-US" dirty="0"/>
              <a:t> </a:t>
            </a:r>
            <a:r>
              <a:rPr lang="en-US" dirty="0" err="1"/>
              <a:t>phê</a:t>
            </a:r>
            <a:r>
              <a:rPr lang="en-US" dirty="0"/>
              <a:t> </a:t>
            </a:r>
            <a:r>
              <a:rPr lang="en-US" dirty="0" err="1"/>
              <a:t>bền</a:t>
            </a:r>
            <a:r>
              <a:rPr lang="en-US" dirty="0"/>
              <a:t> </a:t>
            </a:r>
            <a:r>
              <a:rPr lang="en-US" dirty="0" err="1"/>
              <a:t>vững</a:t>
            </a:r>
            <a:r>
              <a:rPr lang="en-US" dirty="0"/>
              <a:t>; </a:t>
            </a:r>
            <a:endParaRPr lang="en-US" dirty="0" smtClean="0"/>
          </a:p>
          <a:p>
            <a:pPr>
              <a:buFont typeface="Wingdings" panose="05000000000000000000" pitchFamily="2" charset="2"/>
              <a:buChar char="Ø"/>
            </a:pPr>
            <a:r>
              <a:rPr lang="en-US" dirty="0" err="1"/>
              <a:t>N</a:t>
            </a:r>
            <a:r>
              <a:rPr lang="en-US" dirty="0" err="1" smtClean="0"/>
              <a:t>ăng</a:t>
            </a:r>
            <a:r>
              <a:rPr lang="en-US" dirty="0" smtClean="0"/>
              <a:t> </a:t>
            </a:r>
            <a:r>
              <a:rPr lang="en-US" dirty="0" err="1"/>
              <a:t>suất</a:t>
            </a:r>
            <a:r>
              <a:rPr lang="en-US" dirty="0"/>
              <a:t>: 2,7 </a:t>
            </a:r>
            <a:r>
              <a:rPr lang="en-US" dirty="0" err="1"/>
              <a:t>tấn</a:t>
            </a:r>
            <a:r>
              <a:rPr lang="en-US" dirty="0"/>
              <a:t>/ha, </a:t>
            </a:r>
            <a:endParaRPr lang="en-US" dirty="0" smtClean="0"/>
          </a:p>
          <a:p>
            <a:pPr>
              <a:buFont typeface="Wingdings" panose="05000000000000000000" pitchFamily="2" charset="2"/>
              <a:buChar char="Ø"/>
            </a:pPr>
            <a:r>
              <a:rPr lang="en-US" dirty="0" err="1"/>
              <a:t>T</a:t>
            </a:r>
            <a:r>
              <a:rPr lang="en-US" dirty="0" err="1" smtClean="0"/>
              <a:t>ổng</a:t>
            </a:r>
            <a:r>
              <a:rPr lang="en-US" dirty="0" smtClean="0"/>
              <a:t> </a:t>
            </a:r>
            <a:r>
              <a:rPr lang="en-US" dirty="0" err="1"/>
              <a:t>sản</a:t>
            </a:r>
            <a:r>
              <a:rPr lang="en-US" dirty="0"/>
              <a:t> </a:t>
            </a:r>
            <a:r>
              <a:rPr lang="en-US" dirty="0" err="1" smtClean="0"/>
              <a:t>lượng</a:t>
            </a:r>
            <a:r>
              <a:rPr lang="en-US" dirty="0" smtClean="0"/>
              <a:t>: </a:t>
            </a:r>
            <a:r>
              <a:rPr lang="en-US" dirty="0"/>
              <a:t>1,6 </a:t>
            </a:r>
            <a:r>
              <a:rPr lang="en-US" dirty="0" err="1"/>
              <a:t>triệu</a:t>
            </a:r>
            <a:r>
              <a:rPr lang="en-US" dirty="0"/>
              <a:t> </a:t>
            </a:r>
            <a:r>
              <a:rPr lang="en-US" dirty="0" err="1" smtClean="0"/>
              <a:t>tấn</a:t>
            </a:r>
            <a:r>
              <a:rPr lang="en-US" dirty="0" smtClean="0"/>
              <a:t>/</a:t>
            </a:r>
            <a:r>
              <a:rPr lang="en-US" dirty="0" err="1" smtClean="0"/>
              <a:t>năm</a:t>
            </a:r>
            <a:endParaRPr lang="en-US" dirty="0" smtClean="0"/>
          </a:p>
          <a:p>
            <a:pPr>
              <a:buFont typeface="Wingdings" panose="05000000000000000000" pitchFamily="2" charset="2"/>
              <a:buChar char="Ø"/>
            </a:pPr>
            <a:r>
              <a:rPr lang="en-US" dirty="0" smtClean="0"/>
              <a:t>G</a:t>
            </a:r>
            <a:r>
              <a:rPr lang="vi-VN" dirty="0" smtClean="0"/>
              <a:t>iảm </a:t>
            </a:r>
            <a:r>
              <a:rPr lang="vi-VN" dirty="0"/>
              <a:t>20% phát thải khí nhà kính.</a:t>
            </a:r>
            <a:endParaRPr lang="en-US" dirty="0"/>
          </a:p>
          <a:p>
            <a:endParaRPr lang="en-US" dirty="0"/>
          </a:p>
        </p:txBody>
      </p:sp>
    </p:spTree>
    <p:extLst>
      <p:ext uri="{BB962C8B-B14F-4D97-AF65-F5344CB8AC3E}">
        <p14:creationId xmlns="" xmlns:p14="http://schemas.microsoft.com/office/powerpoint/2010/main" val="2229219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lstStyle/>
          <a:p>
            <a:r>
              <a:rPr lang="en-US" b="1" dirty="0" smtClean="0"/>
              <a:t>MỤC TIÊU CỤ THỂ</a:t>
            </a:r>
            <a:endParaRPr lang="en-US" b="1" dirty="0"/>
          </a:p>
        </p:txBody>
      </p:sp>
      <p:sp>
        <p:nvSpPr>
          <p:cNvPr id="3" name="Content Placeholder 2"/>
          <p:cNvSpPr>
            <a:spLocks noGrp="1"/>
          </p:cNvSpPr>
          <p:nvPr>
            <p:ph idx="1"/>
          </p:nvPr>
        </p:nvSpPr>
        <p:spPr>
          <a:xfrm>
            <a:off x="457200" y="1295400"/>
            <a:ext cx="8229600" cy="5334000"/>
          </a:xfrm>
        </p:spPr>
        <p:txBody>
          <a:bodyPr>
            <a:normAutofit fontScale="62500" lnSpcReduction="20000"/>
          </a:bodyPr>
          <a:lstStyle/>
          <a:p>
            <a:pPr marL="0" lvl="0" indent="0">
              <a:spcAft>
                <a:spcPts val="600"/>
              </a:spcAft>
              <a:buNone/>
            </a:pPr>
            <a:r>
              <a:rPr lang="en-US" sz="3600" b="1" dirty="0" err="1">
                <a:latin typeface="Times New Roman" panose="02020603050405020304" pitchFamily="18" charset="0"/>
                <a:cs typeface="Times New Roman" panose="02020603050405020304" pitchFamily="18" charset="0"/>
              </a:rPr>
              <a:t>Quản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lý</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rủi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ro</a:t>
            </a:r>
            <a:r>
              <a:rPr lang="en-US" sz="3600" b="1" dirty="0">
                <a:latin typeface="Times New Roman" panose="02020603050405020304" pitchFamily="18" charset="0"/>
                <a:cs typeface="Times New Roman" panose="02020603050405020304" pitchFamily="18" charset="0"/>
              </a:rPr>
              <a:t> an </a:t>
            </a:r>
            <a:r>
              <a:rPr lang="en-US" sz="3600" b="1" dirty="0" err="1">
                <a:latin typeface="Times New Roman" panose="02020603050405020304" pitchFamily="18" charset="0"/>
                <a:cs typeface="Times New Roman" panose="02020603050405020304" pitchFamily="18" charset="0"/>
              </a:rPr>
              <a:t>toàn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vệ</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sinh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thực</a:t>
            </a:r>
            <a:r>
              <a:rPr lang="en-US" sz="3600" b="1" dirty="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phẩm</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Phấn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đấu</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đến</a:t>
            </a:r>
            <a:r>
              <a:rPr lang="en-US" sz="3600" b="1" dirty="0" smtClean="0">
                <a:latin typeface="Times New Roman" panose="02020603050405020304" pitchFamily="18" charset="0"/>
                <a:cs typeface="Times New Roman" panose="02020603050405020304" pitchFamily="18" charset="0"/>
              </a:rPr>
              <a:t> 2020</a:t>
            </a:r>
            <a:endParaRPr lang="en-US" sz="3600" dirty="0">
              <a:latin typeface="Times New Roman" panose="02020603050405020304" pitchFamily="18" charset="0"/>
              <a:cs typeface="Times New Roman" panose="02020603050405020304" pitchFamily="18" charset="0"/>
            </a:endParaRPr>
          </a:p>
          <a:p>
            <a:pPr lvl="0">
              <a:spcAft>
                <a:spcPts val="600"/>
              </a:spcAft>
              <a:buFont typeface="Wingdings" panose="05000000000000000000" pitchFamily="2" charset="2"/>
              <a:buChar char="§"/>
            </a:pPr>
            <a:r>
              <a:rPr lang="vi-VN" sz="3600" dirty="0" smtClean="0">
                <a:latin typeface="Times New Roman" panose="02020603050405020304" pitchFamily="18" charset="0"/>
                <a:cs typeface="Times New Roman" panose="02020603050405020304" pitchFamily="18" charset="0"/>
              </a:rPr>
              <a:t>90</a:t>
            </a:r>
            <a:r>
              <a:rPr lang="vi-VN" sz="3600" dirty="0">
                <a:latin typeface="Times New Roman" panose="02020603050405020304" pitchFamily="18" charset="0"/>
                <a:cs typeface="Times New Roman" panose="02020603050405020304" pitchFamily="18" charset="0"/>
              </a:rPr>
              <a:t>% hộ sản </a:t>
            </a:r>
            <a:r>
              <a:rPr lang="vi-VN" sz="3600" dirty="0" smtClean="0">
                <a:latin typeface="Times New Roman" panose="02020603050405020304" pitchFamily="18" charset="0"/>
                <a:cs typeface="Times New Roman" panose="02020603050405020304" pitchFamily="18" charset="0"/>
              </a:rPr>
              <a:t>xuất </a:t>
            </a:r>
            <a:r>
              <a:rPr lang="vi-VN" sz="3600" dirty="0">
                <a:latin typeface="Times New Roman" panose="02020603050405020304" pitchFamily="18" charset="0"/>
                <a:cs typeface="Times New Roman" panose="02020603050405020304" pitchFamily="18" charset="0"/>
              </a:rPr>
              <a:t>bón phân hợp lý (tiết kiệm khoảng 10% phân bón vô </a:t>
            </a:r>
            <a:r>
              <a:rPr lang="vi-VN" sz="3600" dirty="0" smtClean="0">
                <a:latin typeface="Times New Roman" panose="02020603050405020304" pitchFamily="18" charset="0"/>
                <a:cs typeface="Times New Roman" panose="02020603050405020304" pitchFamily="18" charset="0"/>
              </a:rPr>
              <a:t>cơ)</a:t>
            </a:r>
            <a:r>
              <a:rPr lang="en-US" sz="3600" dirty="0" smtClean="0">
                <a:latin typeface="Times New Roman" panose="02020603050405020304" pitchFamily="18" charset="0"/>
                <a:cs typeface="Times New Roman" panose="02020603050405020304" pitchFamily="18" charset="0"/>
              </a:rPr>
              <a:t>. </a:t>
            </a:r>
          </a:p>
          <a:p>
            <a:pPr lvl="0">
              <a:spcAft>
                <a:spcPts val="600"/>
              </a:spcAft>
              <a:buFont typeface="Wingdings" panose="05000000000000000000" pitchFamily="2" charset="2"/>
              <a:buChar char="§"/>
            </a:pPr>
            <a:r>
              <a:rPr lang="en-US" sz="3600" dirty="0" smtClean="0">
                <a:latin typeface="Times New Roman" panose="02020603050405020304" pitchFamily="18" charset="0"/>
                <a:cs typeface="Times New Roman" panose="02020603050405020304" pitchFamily="18" charset="0"/>
              </a:rPr>
              <a:t>N</a:t>
            </a:r>
            <a:r>
              <a:rPr lang="vi-VN" sz="3600" dirty="0" smtClean="0">
                <a:latin typeface="Times New Roman" panose="02020603050405020304" pitchFamily="18" charset="0"/>
                <a:cs typeface="Times New Roman" panose="02020603050405020304" pitchFamily="18" charset="0"/>
              </a:rPr>
              <a:t>âng </a:t>
            </a:r>
            <a:r>
              <a:rPr lang="vi-VN" sz="3600" dirty="0">
                <a:latin typeface="Times New Roman" panose="02020603050405020304" pitchFamily="18" charset="0"/>
                <a:cs typeface="Times New Roman" panose="02020603050405020304" pitchFamily="18" charset="0"/>
              </a:rPr>
              <a:t>tỷ lệ diện tích cà phê có sử dụng phân hữu cơ, vi sinh lên 70</a:t>
            </a:r>
            <a:r>
              <a:rPr lang="vi-VN" sz="3600" dirty="0" smtClean="0">
                <a:latin typeface="Times New Roman" panose="02020603050405020304" pitchFamily="18" charset="0"/>
                <a:cs typeface="Times New Roman" panose="02020603050405020304" pitchFamily="18" charset="0"/>
              </a:rPr>
              <a:t>%.</a:t>
            </a:r>
            <a:endParaRPr lang="en-US" sz="3600" dirty="0" smtClean="0">
              <a:latin typeface="Times New Roman" panose="02020603050405020304" pitchFamily="18" charset="0"/>
              <a:cs typeface="Times New Roman" panose="02020603050405020304" pitchFamily="18" charset="0"/>
            </a:endParaRPr>
          </a:p>
          <a:p>
            <a:pPr lvl="0">
              <a:spcAft>
                <a:spcPts val="600"/>
              </a:spcAft>
              <a:buFont typeface="Wingdings" panose="05000000000000000000" pitchFamily="2" charset="2"/>
              <a:buChar char="§"/>
            </a:pPr>
            <a:r>
              <a:rPr lang="en-US" sz="3600" dirty="0">
                <a:latin typeface="Times New Roman" panose="02020603050405020304" pitchFamily="18" charset="0"/>
                <a:cs typeface="Times New Roman" panose="02020603050405020304" pitchFamily="18" charset="0"/>
              </a:rPr>
              <a:t>Á</a:t>
            </a:r>
            <a:r>
              <a:rPr lang="vi-VN" sz="3600" dirty="0" smtClean="0">
                <a:latin typeface="Times New Roman" panose="02020603050405020304" pitchFamily="18" charset="0"/>
                <a:cs typeface="Times New Roman" panose="02020603050405020304" pitchFamily="18" charset="0"/>
              </a:rPr>
              <a:t>p </a:t>
            </a:r>
            <a:r>
              <a:rPr lang="vi-VN" sz="3600" dirty="0">
                <a:latin typeface="Times New Roman" panose="02020603050405020304" pitchFamily="18" charset="0"/>
                <a:cs typeface="Times New Roman" panose="02020603050405020304" pitchFamily="18" charset="0"/>
              </a:rPr>
              <a:t>dụng giống chống chịu bệnh hại, cơ cấu giống cà phê phù hợp với điều kiện sinh thái và các biện pháp tổng </a:t>
            </a:r>
            <a:r>
              <a:rPr lang="vi-VN" sz="3600" dirty="0" smtClean="0">
                <a:latin typeface="Times New Roman" panose="02020603050405020304" pitchFamily="18" charset="0"/>
                <a:cs typeface="Times New Roman" panose="02020603050405020304" pitchFamily="18" charset="0"/>
              </a:rPr>
              <a:t>hợp</a:t>
            </a:r>
            <a:endParaRPr lang="en-US" sz="3600" dirty="0" smtClean="0">
              <a:latin typeface="Times New Roman" panose="02020603050405020304" pitchFamily="18" charset="0"/>
              <a:cs typeface="Times New Roman" panose="02020603050405020304" pitchFamily="18" charset="0"/>
            </a:endParaRPr>
          </a:p>
          <a:p>
            <a:pPr lvl="0">
              <a:spcAft>
                <a:spcPts val="600"/>
              </a:spcAft>
              <a:buFont typeface="Wingdings" panose="05000000000000000000" pitchFamily="2" charset="2"/>
              <a:buChar char="§"/>
            </a:pPr>
            <a:r>
              <a:rPr lang="en-US" sz="3600" dirty="0">
                <a:latin typeface="Times New Roman" panose="02020603050405020304" pitchFamily="18" charset="0"/>
                <a:cs typeface="Times New Roman" panose="02020603050405020304" pitchFamily="18" charset="0"/>
              </a:rPr>
              <a:t>T</a:t>
            </a:r>
            <a:r>
              <a:rPr lang="vi-VN" sz="3600" dirty="0" smtClean="0">
                <a:latin typeface="Times New Roman" panose="02020603050405020304" pitchFamily="18" charset="0"/>
                <a:cs typeface="Times New Roman" panose="02020603050405020304" pitchFamily="18" charset="0"/>
              </a:rPr>
              <a:t>ổ </a:t>
            </a:r>
            <a:r>
              <a:rPr lang="vi-VN" sz="3600" dirty="0">
                <a:latin typeface="Times New Roman" panose="02020603050405020304" pitchFamily="18" charset="0"/>
                <a:cs typeface="Times New Roman" panose="02020603050405020304" pitchFamily="18" charset="0"/>
              </a:rPr>
              <a:t>chức công tác </a:t>
            </a:r>
            <a:r>
              <a:rPr lang="vi-VN" sz="3600" dirty="0" smtClean="0">
                <a:latin typeface="Times New Roman" panose="02020603050405020304" pitchFamily="18" charset="0"/>
                <a:cs typeface="Times New Roman" panose="02020603050405020304" pitchFamily="18" charset="0"/>
              </a:rPr>
              <a:t>dự </a:t>
            </a:r>
            <a:r>
              <a:rPr lang="vi-VN" sz="3600" dirty="0">
                <a:latin typeface="Times New Roman" panose="02020603050405020304" pitchFamily="18" charset="0"/>
                <a:cs typeface="Times New Roman" panose="02020603050405020304" pitchFamily="18" charset="0"/>
              </a:rPr>
              <a:t>báo, tư vấn để người sản xuất cùng tham gia phòng chống sâu bệnh hại trên cà phê; </a:t>
            </a:r>
            <a:endParaRPr lang="en-US" sz="3600" dirty="0" smtClean="0">
              <a:latin typeface="Times New Roman" panose="02020603050405020304" pitchFamily="18" charset="0"/>
              <a:cs typeface="Times New Roman" panose="02020603050405020304" pitchFamily="18" charset="0"/>
            </a:endParaRPr>
          </a:p>
          <a:p>
            <a:pPr lvl="0">
              <a:spcAft>
                <a:spcPts val="600"/>
              </a:spcAft>
              <a:buFont typeface="Wingdings" panose="05000000000000000000" pitchFamily="2" charset="2"/>
              <a:buChar char="§"/>
            </a:pPr>
            <a:r>
              <a:rPr lang="en-US" sz="3600" dirty="0" err="1" smtClean="0">
                <a:latin typeface="Times New Roman" panose="02020603050405020304" pitchFamily="18" charset="0"/>
                <a:cs typeface="Times New Roman" panose="02020603050405020304" pitchFamily="18" charset="0"/>
              </a:rPr>
              <a:t>Tổ</a:t>
            </a:r>
            <a:r>
              <a:rPr lang="vi-VN" sz="3600" dirty="0" smtClean="0">
                <a:latin typeface="Times New Roman" panose="02020603050405020304" pitchFamily="18" charset="0"/>
                <a:cs typeface="Times New Roman" panose="02020603050405020304" pitchFamily="18" charset="0"/>
              </a:rPr>
              <a:t> </a:t>
            </a:r>
            <a:r>
              <a:rPr lang="vi-VN" sz="3600" dirty="0">
                <a:latin typeface="Times New Roman" panose="02020603050405020304" pitchFamily="18" charset="0"/>
                <a:cs typeface="Times New Roman" panose="02020603050405020304" pitchFamily="18" charset="0"/>
              </a:rPr>
              <a:t>chức liên kết sản xuất, hình thành tổ chức dịch vụ bảo vệ thực vật tại cơ sở để bảo vệ cây trồng, bảo vệ môi trường và đảm bảo </a:t>
            </a:r>
            <a:r>
              <a:rPr lang="en-US" sz="3600" dirty="0" smtClean="0">
                <a:latin typeface="Times New Roman" panose="02020603050405020304" pitchFamily="18" charset="0"/>
                <a:cs typeface="Times New Roman" panose="02020603050405020304" pitchFamily="18" charset="0"/>
              </a:rPr>
              <a:t>ATTP</a:t>
            </a:r>
            <a:endParaRPr lang="en-US" sz="3600" dirty="0">
              <a:latin typeface="Times New Roman" panose="02020603050405020304" pitchFamily="18" charset="0"/>
              <a:cs typeface="Times New Roman" panose="02020603050405020304" pitchFamily="18" charset="0"/>
            </a:endParaRPr>
          </a:p>
          <a:p>
            <a:pPr lvl="0">
              <a:spcAft>
                <a:spcPts val="600"/>
              </a:spcAft>
              <a:buFont typeface="Wingdings" panose="05000000000000000000" pitchFamily="2" charset="2"/>
              <a:buChar char="§"/>
            </a:pPr>
            <a:r>
              <a:rPr lang="vi-VN" sz="3600" dirty="0">
                <a:latin typeface="Times New Roman" panose="02020603050405020304" pitchFamily="18" charset="0"/>
                <a:cs typeface="Times New Roman" panose="02020603050405020304" pitchFamily="18" charset="0"/>
              </a:rPr>
              <a:t>Mở rộng diện tích cà phê truy xuất được nguồn gốc , xuất xứ và cà phê có chứng nhận</a:t>
            </a:r>
            <a:endParaRPr lang="en-US" sz="3600" dirty="0">
              <a:latin typeface="Times New Roman" panose="02020603050405020304" pitchFamily="18" charset="0"/>
              <a:cs typeface="Times New Roman" panose="02020603050405020304" pitchFamily="18" charset="0"/>
            </a:endParaRPr>
          </a:p>
          <a:p>
            <a:pPr lvl="0">
              <a:spcAft>
                <a:spcPts val="600"/>
              </a:spcAft>
              <a:buFont typeface="Wingdings" panose="05000000000000000000" pitchFamily="2" charset="2"/>
              <a:buChar char="§"/>
            </a:pPr>
            <a:endParaRPr lang="en-US" dirty="0"/>
          </a:p>
          <a:p>
            <a:endParaRPr lang="en-US" dirty="0"/>
          </a:p>
        </p:txBody>
      </p:sp>
    </p:spTree>
    <p:extLst>
      <p:ext uri="{BB962C8B-B14F-4D97-AF65-F5344CB8AC3E}">
        <p14:creationId xmlns="" xmlns:p14="http://schemas.microsoft.com/office/powerpoint/2010/main" val="813918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MỤC TIÊU CỤ THỂ</a:t>
            </a:r>
            <a:endParaRPr lang="en-US" b="1" dirty="0"/>
          </a:p>
        </p:txBody>
      </p:sp>
      <p:sp>
        <p:nvSpPr>
          <p:cNvPr id="3" name="Content Placeholder 2"/>
          <p:cNvSpPr>
            <a:spLocks noGrp="1"/>
          </p:cNvSpPr>
          <p:nvPr>
            <p:ph idx="1"/>
          </p:nvPr>
        </p:nvSpPr>
        <p:spPr>
          <a:xfrm>
            <a:off x="457200" y="1295400"/>
            <a:ext cx="8229600" cy="5334000"/>
          </a:xfrm>
        </p:spPr>
        <p:txBody>
          <a:bodyPr>
            <a:normAutofit/>
          </a:bodyPr>
          <a:lstStyle/>
          <a:p>
            <a:pPr marL="0" lvl="0" indent="0">
              <a:spcAft>
                <a:spcPts val="600"/>
              </a:spcAft>
              <a:buNone/>
            </a:pPr>
            <a:r>
              <a:rPr lang="vi-VN" sz="2100" b="1" dirty="0">
                <a:latin typeface="+mj-lt"/>
              </a:rPr>
              <a:t>Quản lý rủi ro về môi trường</a:t>
            </a:r>
            <a:endParaRPr lang="en-US" sz="2100" dirty="0">
              <a:latin typeface="+mj-lt"/>
            </a:endParaRPr>
          </a:p>
          <a:p>
            <a:pPr lvl="0">
              <a:spcAft>
                <a:spcPts val="600"/>
              </a:spcAft>
            </a:pPr>
            <a:r>
              <a:rPr lang="en-US" sz="2100" dirty="0">
                <a:latin typeface="Times New Roman" panose="02020603050405020304" pitchFamily="18" charset="0"/>
                <a:cs typeface="Times New Roman" panose="02020603050405020304" pitchFamily="18" charset="0"/>
              </a:rPr>
              <a:t>H</a:t>
            </a:r>
            <a:r>
              <a:rPr lang="vi-VN" sz="2100" dirty="0" smtClean="0">
                <a:latin typeface="Times New Roman" panose="02020603050405020304" pitchFamily="18" charset="0"/>
                <a:cs typeface="Times New Roman" panose="02020603050405020304" pitchFamily="18" charset="0"/>
              </a:rPr>
              <a:t>ạn </a:t>
            </a:r>
            <a:r>
              <a:rPr lang="vi-VN" sz="2100" dirty="0">
                <a:latin typeface="Times New Roman" panose="02020603050405020304" pitchFamily="18" charset="0"/>
                <a:cs typeface="Times New Roman" panose="02020603050405020304" pitchFamily="18" charset="0"/>
              </a:rPr>
              <a:t>chế sử dụng nguồn nước ngầm </a:t>
            </a:r>
            <a:endParaRPr lang="en-US" sz="2100" dirty="0" smtClean="0">
              <a:latin typeface="Times New Roman" panose="02020603050405020304" pitchFamily="18" charset="0"/>
              <a:cs typeface="Times New Roman" panose="02020603050405020304" pitchFamily="18" charset="0"/>
            </a:endParaRPr>
          </a:p>
          <a:p>
            <a:pPr lvl="0">
              <a:spcAft>
                <a:spcPts val="600"/>
              </a:spcAft>
            </a:pPr>
            <a:r>
              <a:rPr lang="en-US" sz="2100" dirty="0" smtClean="0">
                <a:latin typeface="Times New Roman" panose="02020603050405020304" pitchFamily="18" charset="0"/>
                <a:cs typeface="Times New Roman" panose="02020603050405020304" pitchFamily="18" charset="0"/>
              </a:rPr>
              <a:t>Đ</a:t>
            </a:r>
            <a:r>
              <a:rPr lang="vi-VN" sz="2100" dirty="0" smtClean="0">
                <a:latin typeface="Times New Roman" panose="02020603050405020304" pitchFamily="18" charset="0"/>
                <a:cs typeface="Times New Roman" panose="02020603050405020304" pitchFamily="18" charset="0"/>
              </a:rPr>
              <a:t>ến </a:t>
            </a:r>
            <a:r>
              <a:rPr lang="vi-VN" sz="2100" dirty="0">
                <a:latin typeface="Times New Roman" panose="02020603050405020304" pitchFamily="18" charset="0"/>
                <a:cs typeface="Times New Roman" panose="02020603050405020304" pitchFamily="18" charset="0"/>
              </a:rPr>
              <a:t>năm </a:t>
            </a:r>
            <a:r>
              <a:rPr lang="vi-VN" sz="2100" dirty="0" smtClean="0">
                <a:latin typeface="Times New Roman" panose="02020603050405020304" pitchFamily="18" charset="0"/>
                <a:cs typeface="Times New Roman" panose="02020603050405020304" pitchFamily="18" charset="0"/>
              </a:rPr>
              <a:t>2020</a:t>
            </a:r>
            <a:r>
              <a:rPr lang="en-US" sz="2100" dirty="0" smtClean="0">
                <a:latin typeface="Times New Roman" panose="02020603050405020304" pitchFamily="18" charset="0"/>
                <a:cs typeface="Times New Roman" panose="02020603050405020304" pitchFamily="18" charset="0"/>
              </a:rPr>
              <a:t>:</a:t>
            </a:r>
            <a:r>
              <a:rPr lang="vi-VN" sz="2100" dirty="0" smtClean="0">
                <a:latin typeface="Times New Roman" panose="02020603050405020304" pitchFamily="18" charset="0"/>
                <a:cs typeface="Times New Roman" panose="02020603050405020304" pitchFamily="18" charset="0"/>
              </a:rPr>
              <a:t> </a:t>
            </a:r>
            <a:r>
              <a:rPr lang="vi-VN" sz="2100" dirty="0">
                <a:latin typeface="Times New Roman" panose="02020603050405020304" pitchFamily="18" charset="0"/>
                <a:cs typeface="Times New Roman" panose="02020603050405020304" pitchFamily="18" charset="0"/>
              </a:rPr>
              <a:t>50% số hộ </a:t>
            </a:r>
            <a:r>
              <a:rPr lang="vi-VN" sz="2100" dirty="0" smtClean="0">
                <a:latin typeface="Times New Roman" panose="02020603050405020304" pitchFamily="18" charset="0"/>
                <a:cs typeface="Times New Roman" panose="02020603050405020304" pitchFamily="18" charset="0"/>
              </a:rPr>
              <a:t>tưới </a:t>
            </a:r>
            <a:r>
              <a:rPr lang="vi-VN" sz="2100" dirty="0">
                <a:latin typeface="Times New Roman" panose="02020603050405020304" pitchFamily="18" charset="0"/>
                <a:cs typeface="Times New Roman" panose="02020603050405020304" pitchFamily="18" charset="0"/>
              </a:rPr>
              <a:t>tiết </a:t>
            </a:r>
            <a:r>
              <a:rPr lang="vi-VN" sz="2100" dirty="0" smtClean="0">
                <a:latin typeface="Times New Roman" panose="02020603050405020304" pitchFamily="18" charset="0"/>
                <a:cs typeface="Times New Roman" panose="02020603050405020304" pitchFamily="18" charset="0"/>
              </a:rPr>
              <a:t>kiệm</a:t>
            </a:r>
            <a:r>
              <a:rPr lang="en-US" sz="2100" dirty="0" smtClean="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với</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diện</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tích</a:t>
            </a:r>
            <a:r>
              <a:rPr lang="vi-VN" sz="2100" dirty="0">
                <a:latin typeface="Times New Roman" panose="02020603050405020304" pitchFamily="18" charset="0"/>
                <a:cs typeface="Times New Roman" panose="02020603050405020304" pitchFamily="18" charset="0"/>
              </a:rPr>
              <a:t> 180.000 ha (30% tổng diện tích</a:t>
            </a:r>
            <a:r>
              <a:rPr lang="vi-VN" sz="2100" dirty="0" smtClean="0">
                <a:latin typeface="Times New Roman" panose="02020603050405020304" pitchFamily="18" charset="0"/>
                <a:cs typeface="Times New Roman" panose="02020603050405020304" pitchFamily="18" charset="0"/>
              </a:rPr>
              <a:t>), </a:t>
            </a:r>
            <a:r>
              <a:rPr lang="vi-VN" sz="2100" dirty="0">
                <a:latin typeface="Times New Roman" panose="02020603050405020304" pitchFamily="18" charset="0"/>
                <a:cs typeface="Times New Roman" panose="02020603050405020304" pitchFamily="18" charset="0"/>
              </a:rPr>
              <a:t>tiết kiệm 15% lượng nước tưới</a:t>
            </a:r>
            <a:endParaRPr lang="en-US" sz="2100" dirty="0">
              <a:latin typeface="Times New Roman" panose="02020603050405020304" pitchFamily="18" charset="0"/>
              <a:cs typeface="Times New Roman" panose="02020603050405020304" pitchFamily="18" charset="0"/>
            </a:endParaRPr>
          </a:p>
          <a:p>
            <a:pPr lvl="0">
              <a:spcAft>
                <a:spcPts val="600"/>
              </a:spcAft>
            </a:pPr>
            <a:r>
              <a:rPr lang="en-US" sz="2100" dirty="0">
                <a:latin typeface="Times New Roman" panose="02020603050405020304" pitchFamily="18" charset="0"/>
                <a:cs typeface="Times New Roman" panose="02020603050405020304" pitchFamily="18" charset="0"/>
              </a:rPr>
              <a:t>P</a:t>
            </a:r>
            <a:r>
              <a:rPr lang="vi-VN" sz="2100" dirty="0" smtClean="0">
                <a:latin typeface="Times New Roman" panose="02020603050405020304" pitchFamily="18" charset="0"/>
                <a:cs typeface="Times New Roman" panose="02020603050405020304" pitchFamily="18" charset="0"/>
              </a:rPr>
              <a:t>hát </a:t>
            </a:r>
            <a:r>
              <a:rPr lang="vi-VN" sz="2100" dirty="0">
                <a:latin typeface="Times New Roman" panose="02020603050405020304" pitchFamily="18" charset="0"/>
                <a:cs typeface="Times New Roman" panose="02020603050405020304" pitchFamily="18" charset="0"/>
              </a:rPr>
              <a:t>triển các mô </a:t>
            </a:r>
            <a:r>
              <a:rPr lang="vi-VN" sz="2100" dirty="0" smtClean="0">
                <a:latin typeface="Times New Roman" panose="02020603050405020304" pitchFamily="18" charset="0"/>
                <a:cs typeface="Times New Roman" panose="02020603050405020304" pitchFamily="18" charset="0"/>
              </a:rPr>
              <a:t>PPP </a:t>
            </a:r>
            <a:r>
              <a:rPr lang="vi-VN" sz="2100" dirty="0">
                <a:latin typeface="Times New Roman" panose="02020603050405020304" pitchFamily="18" charset="0"/>
                <a:cs typeface="Times New Roman" panose="02020603050405020304" pitchFamily="18" charset="0"/>
              </a:rPr>
              <a:t>trong thủy </a:t>
            </a:r>
            <a:r>
              <a:rPr lang="vi-VN" sz="2100" dirty="0" smtClean="0">
                <a:latin typeface="Times New Roman" panose="02020603050405020304" pitchFamily="18" charset="0"/>
                <a:cs typeface="Times New Roman" panose="02020603050405020304" pitchFamily="18" charset="0"/>
              </a:rPr>
              <a:t>lợi</a:t>
            </a:r>
            <a:endParaRPr lang="en-US" sz="2100" dirty="0">
              <a:latin typeface="Times New Roman" panose="02020603050405020304" pitchFamily="18" charset="0"/>
              <a:cs typeface="Times New Roman" panose="02020603050405020304" pitchFamily="18" charset="0"/>
            </a:endParaRPr>
          </a:p>
          <a:p>
            <a:pPr lvl="0">
              <a:spcAft>
                <a:spcPts val="600"/>
              </a:spcAft>
            </a:pPr>
            <a:r>
              <a:rPr lang="en-US" sz="2100" dirty="0">
                <a:latin typeface="Times New Roman" panose="02020603050405020304" pitchFamily="18" charset="0"/>
                <a:cs typeface="Times New Roman" panose="02020603050405020304" pitchFamily="18" charset="0"/>
              </a:rPr>
              <a:t>N</a:t>
            </a:r>
            <a:r>
              <a:rPr lang="vi-VN" sz="2100" dirty="0" smtClean="0">
                <a:latin typeface="Times New Roman" panose="02020603050405020304" pitchFamily="18" charset="0"/>
                <a:cs typeface="Times New Roman" panose="02020603050405020304" pitchFamily="18" charset="0"/>
              </a:rPr>
              <a:t>hân </a:t>
            </a:r>
            <a:r>
              <a:rPr lang="vi-VN" sz="2100" dirty="0">
                <a:latin typeface="Times New Roman" panose="02020603050405020304" pitchFamily="18" charset="0"/>
                <a:cs typeface="Times New Roman" panose="02020603050405020304" pitchFamily="18" charset="0"/>
              </a:rPr>
              <a:t>rộng mô hình hồ nước cộng </a:t>
            </a:r>
            <a:r>
              <a:rPr lang="vi-VN" sz="2100" dirty="0" smtClean="0">
                <a:latin typeface="Times New Roman" panose="02020603050405020304" pitchFamily="18" charset="0"/>
                <a:cs typeface="Times New Roman" panose="02020603050405020304" pitchFamily="18" charset="0"/>
              </a:rPr>
              <a:t>đồng</a:t>
            </a:r>
            <a:endParaRPr lang="en-US" sz="2100" dirty="0">
              <a:latin typeface="Times New Roman" panose="02020603050405020304" pitchFamily="18" charset="0"/>
              <a:cs typeface="Times New Roman" panose="02020603050405020304" pitchFamily="18" charset="0"/>
            </a:endParaRPr>
          </a:p>
          <a:p>
            <a:pPr lvl="0">
              <a:spcAft>
                <a:spcPts val="600"/>
              </a:spcAft>
            </a:pPr>
            <a:r>
              <a:rPr lang="vi-VN" sz="2100" dirty="0">
                <a:latin typeface="Times New Roman" panose="02020603050405020304" pitchFamily="18" charset="0"/>
                <a:cs typeface="Times New Roman" panose="02020603050405020304" pitchFamily="18" charset="0"/>
              </a:rPr>
              <a:t>Rà soát quy hoạch sản xuất cà phê theo hướng cảnh quan bền </a:t>
            </a:r>
            <a:r>
              <a:rPr lang="vi-VN" sz="2100" dirty="0" smtClean="0">
                <a:latin typeface="Times New Roman" panose="02020603050405020304" pitchFamily="18" charset="0"/>
                <a:cs typeface="Times New Roman" panose="02020603050405020304" pitchFamily="18" charset="0"/>
              </a:rPr>
              <a:t>vững. </a:t>
            </a:r>
            <a:endParaRPr lang="en-US" sz="2100" dirty="0">
              <a:latin typeface="Times New Roman" panose="02020603050405020304" pitchFamily="18" charset="0"/>
              <a:cs typeface="Times New Roman" panose="02020603050405020304" pitchFamily="18" charset="0"/>
            </a:endParaRPr>
          </a:p>
          <a:p>
            <a:pPr lvl="0">
              <a:spcAft>
                <a:spcPts val="600"/>
              </a:spcAft>
            </a:pPr>
            <a:r>
              <a:rPr lang="en-US" sz="2100" dirty="0">
                <a:latin typeface="Times New Roman" panose="02020603050405020304" pitchFamily="18" charset="0"/>
                <a:cs typeface="Times New Roman" panose="02020603050405020304" pitchFamily="18" charset="0"/>
              </a:rPr>
              <a:t>T</a:t>
            </a:r>
            <a:r>
              <a:rPr lang="vi-VN" sz="2100" dirty="0" smtClean="0">
                <a:latin typeface="Times New Roman" panose="02020603050405020304" pitchFamily="18" charset="0"/>
                <a:cs typeface="Times New Roman" panose="02020603050405020304" pitchFamily="18" charset="0"/>
              </a:rPr>
              <a:t>húc </a:t>
            </a:r>
            <a:r>
              <a:rPr lang="vi-VN" sz="2100" dirty="0">
                <a:latin typeface="Times New Roman" panose="02020603050405020304" pitchFamily="18" charset="0"/>
                <a:cs typeface="Times New Roman" panose="02020603050405020304" pitchFamily="18" charset="0"/>
              </a:rPr>
              <a:t>đẩy các mô hình cảnh quan vườn cà phê: </a:t>
            </a:r>
            <a:r>
              <a:rPr lang="vi-VN" sz="2100" dirty="0" smtClean="0">
                <a:latin typeface="Times New Roman" panose="02020603050405020304" pitchFamily="18" charset="0"/>
                <a:cs typeface="Times New Roman" panose="02020603050405020304" pitchFamily="18" charset="0"/>
              </a:rPr>
              <a:t> </a:t>
            </a:r>
            <a:r>
              <a:rPr lang="vi-VN" sz="2100" dirty="0">
                <a:latin typeface="Times New Roman" panose="02020603050405020304" pitchFamily="18" charset="0"/>
                <a:cs typeface="Times New Roman" panose="02020603050405020304" pitchFamily="18" charset="0"/>
              </a:rPr>
              <a:t>40% diện tích cà phê Tây Nguyên áp dụng các mô hình nông- lâm kết </a:t>
            </a:r>
            <a:r>
              <a:rPr lang="vi-VN" sz="2100" dirty="0" smtClean="0">
                <a:latin typeface="Times New Roman" panose="02020603050405020304" pitchFamily="18" charset="0"/>
                <a:cs typeface="Times New Roman" panose="02020603050405020304" pitchFamily="18" charset="0"/>
              </a:rPr>
              <a:t>hợp</a:t>
            </a:r>
            <a:r>
              <a:rPr lang="en-US" sz="2100" dirty="0" smtClean="0">
                <a:latin typeface="Times New Roman" panose="02020603050405020304" pitchFamily="18" charset="0"/>
                <a:cs typeface="Times New Roman" panose="02020603050405020304" pitchFamily="18" charset="0"/>
              </a:rPr>
              <a:t>, </a:t>
            </a:r>
            <a:r>
              <a:rPr lang="vi-VN" sz="2100" dirty="0" smtClean="0">
                <a:latin typeface="Times New Roman" panose="02020603050405020304" pitchFamily="18" charset="0"/>
                <a:cs typeface="Times New Roman" panose="02020603050405020304" pitchFamily="18" charset="0"/>
              </a:rPr>
              <a:t>giảm </a:t>
            </a:r>
            <a:r>
              <a:rPr lang="vi-VN" sz="2100" dirty="0">
                <a:latin typeface="Times New Roman" panose="02020603050405020304" pitchFamily="18" charset="0"/>
                <a:cs typeface="Times New Roman" panose="02020603050405020304" pitchFamily="18" charset="0"/>
              </a:rPr>
              <a:t>20% lượng phát thải khí nhà kính</a:t>
            </a:r>
            <a:endParaRPr lang="en-US" sz="2100" dirty="0">
              <a:latin typeface="Times New Roman" panose="02020603050405020304" pitchFamily="18" charset="0"/>
              <a:cs typeface="Times New Roman" panose="02020603050405020304" pitchFamily="18" charset="0"/>
            </a:endParaRPr>
          </a:p>
          <a:p>
            <a:pPr lvl="0">
              <a:spcAft>
                <a:spcPts val="600"/>
              </a:spcAft>
            </a:pPr>
            <a:r>
              <a:rPr lang="en-US" sz="2100" dirty="0" err="1">
                <a:latin typeface="Times New Roman" panose="02020603050405020304" pitchFamily="18" charset="0"/>
                <a:cs typeface="Times New Roman" panose="02020603050405020304" pitchFamily="18" charset="0"/>
              </a:rPr>
              <a:t>Tăng</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cường</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sử</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dụng</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phụ</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phẩm</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chế</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biến</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cà</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phê</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để</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sản</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xuất</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phân</a:t>
            </a:r>
            <a:r>
              <a:rPr lang="en-US" sz="2100" dirty="0">
                <a:latin typeface="Times New Roman" panose="02020603050405020304" pitchFamily="18" charset="0"/>
                <a:cs typeface="Times New Roman" panose="02020603050405020304" pitchFamily="18" charset="0"/>
              </a:rPr>
              <a:t> </a:t>
            </a:r>
            <a:r>
              <a:rPr lang="vi-VN" sz="2100" dirty="0">
                <a:latin typeface="Times New Roman" panose="02020603050405020304" pitchFamily="18" charset="0"/>
                <a:cs typeface="Times New Roman" panose="02020603050405020304" pitchFamily="18" charset="0"/>
              </a:rPr>
              <a:t>hữu cơ, vi sinh</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phục</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vụ</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sản</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xuất</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cà</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phê</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tại</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nông</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hộ</a:t>
            </a:r>
            <a:r>
              <a:rPr lang="vi-VN" sz="2100" dirty="0">
                <a:latin typeface="Times New Roman" panose="02020603050405020304" pitchFamily="18" charset="0"/>
                <a:cs typeface="Times New Roman" panose="02020603050405020304" pitchFamily="18" charset="0"/>
              </a:rPr>
              <a:t>.</a:t>
            </a:r>
            <a:endParaRPr lang="en-US" sz="2100" dirty="0">
              <a:latin typeface="Times New Roman" panose="02020603050405020304" pitchFamily="18" charset="0"/>
              <a:cs typeface="Times New Roman" panose="02020603050405020304" pitchFamily="18" charset="0"/>
            </a:endParaRPr>
          </a:p>
          <a:p>
            <a:pPr lvl="0"/>
            <a:endParaRPr lang="en-US" dirty="0"/>
          </a:p>
          <a:p>
            <a:endParaRPr lang="en-US" dirty="0"/>
          </a:p>
        </p:txBody>
      </p:sp>
    </p:spTree>
    <p:extLst>
      <p:ext uri="{BB962C8B-B14F-4D97-AF65-F5344CB8AC3E}">
        <p14:creationId xmlns="" xmlns:p14="http://schemas.microsoft.com/office/powerpoint/2010/main" val="1421500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lstStyle/>
          <a:p>
            <a:r>
              <a:rPr lang="en-US" b="1" dirty="0" smtClean="0"/>
              <a:t>MỤC TIÊU CỤ THỂ</a:t>
            </a:r>
            <a:endParaRPr lang="en-US" b="1" dirty="0"/>
          </a:p>
        </p:txBody>
      </p:sp>
      <p:sp>
        <p:nvSpPr>
          <p:cNvPr id="3" name="Content Placeholder 2"/>
          <p:cNvSpPr>
            <a:spLocks noGrp="1"/>
          </p:cNvSpPr>
          <p:nvPr>
            <p:ph idx="1"/>
          </p:nvPr>
        </p:nvSpPr>
        <p:spPr>
          <a:xfrm>
            <a:off x="457200" y="838200"/>
            <a:ext cx="8229600" cy="5715000"/>
          </a:xfrm>
        </p:spPr>
        <p:txBody>
          <a:bodyPr>
            <a:normAutofit fontScale="70000" lnSpcReduction="20000"/>
          </a:bodyPr>
          <a:lstStyle/>
          <a:p>
            <a:pPr marL="0" lvl="0" indent="0">
              <a:buNone/>
            </a:pPr>
            <a:r>
              <a:rPr lang="vi-VN" b="1" dirty="0"/>
              <a:t>Quản lý rủi ro về thị trường:</a:t>
            </a:r>
            <a:endParaRPr lang="en-US" dirty="0"/>
          </a:p>
          <a:p>
            <a:pPr lvl="0"/>
            <a:r>
              <a:rPr lang="en-US" dirty="0" smtClean="0">
                <a:latin typeface="Times New Roman" panose="02020603050405020304" pitchFamily="18" charset="0"/>
                <a:cs typeface="Times New Roman" panose="02020603050405020304" pitchFamily="18" charset="0"/>
              </a:rPr>
              <a:t>T</a:t>
            </a:r>
            <a:r>
              <a:rPr lang="vi-VN" dirty="0" smtClean="0">
                <a:latin typeface="Times New Roman" panose="02020603050405020304" pitchFamily="18" charset="0"/>
                <a:cs typeface="Times New Roman" panose="02020603050405020304" pitchFamily="18" charset="0"/>
              </a:rPr>
              <a:t>ăng </a:t>
            </a:r>
            <a:r>
              <a:rPr lang="vi-VN" dirty="0">
                <a:latin typeface="Times New Roman" panose="02020603050405020304" pitchFamily="18" charset="0"/>
                <a:cs typeface="Times New Roman" panose="02020603050405020304" pitchFamily="18" charset="0"/>
              </a:rPr>
              <a:t>20% số trang trại cà phê có quy mô từ 3ha trở lên có áp dụng phương thức sản xuất và quản lý hiện </a:t>
            </a:r>
            <a:r>
              <a:rPr lang="vi-VN" dirty="0" smtClean="0">
                <a:latin typeface="Times New Roman" panose="02020603050405020304" pitchFamily="18" charset="0"/>
                <a:cs typeface="Times New Roman" panose="02020603050405020304" pitchFamily="18" charset="0"/>
              </a:rPr>
              <a:t>đại. </a:t>
            </a:r>
            <a:endParaRPr lang="en-US" dirty="0">
              <a:latin typeface="Times New Roman" panose="02020603050405020304" pitchFamily="18" charset="0"/>
              <a:cs typeface="Times New Roman" panose="02020603050405020304" pitchFamily="18" charset="0"/>
            </a:endParaRPr>
          </a:p>
          <a:p>
            <a:pPr lvl="0"/>
            <a:r>
              <a:rPr lang="vi-VN" dirty="0">
                <a:latin typeface="Times New Roman" panose="02020603050405020304" pitchFamily="18" charset="0"/>
                <a:cs typeface="Times New Roman" panose="02020603050405020304" pitchFamily="18" charset="0"/>
              </a:rPr>
              <a:t>Phát triển chuỗi giá trị với sự tham gia của các tổ chức nông dân, </a:t>
            </a:r>
            <a:r>
              <a:rPr lang="vi-VN" dirty="0" smtClean="0">
                <a:latin typeface="Times New Roman" panose="02020603050405020304" pitchFamily="18" charset="0"/>
                <a:cs typeface="Times New Roman" panose="02020603050405020304" pitchFamily="18" charset="0"/>
              </a:rPr>
              <a:t>dịch </a:t>
            </a:r>
            <a:r>
              <a:rPr lang="vi-VN" dirty="0">
                <a:latin typeface="Times New Roman" panose="02020603050405020304" pitchFamily="18" charset="0"/>
                <a:cs typeface="Times New Roman" panose="02020603050405020304" pitchFamily="18" charset="0"/>
              </a:rPr>
              <a:t>vụ đầu vào, dịch vụ sau thu </a:t>
            </a:r>
            <a:r>
              <a:rPr lang="vi-VN" dirty="0" smtClean="0">
                <a:latin typeface="Times New Roman" panose="02020603050405020304" pitchFamily="18" charset="0"/>
                <a:cs typeface="Times New Roman" panose="02020603050405020304" pitchFamily="18" charset="0"/>
              </a:rPr>
              <a:t>hoạch</a:t>
            </a:r>
            <a:r>
              <a:rPr lang="en-US" dirty="0" smtClean="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dịch </a:t>
            </a:r>
            <a:r>
              <a:rPr lang="vi-VN" dirty="0">
                <a:latin typeface="Times New Roman" panose="02020603050405020304" pitchFamily="18" charset="0"/>
                <a:cs typeface="Times New Roman" panose="02020603050405020304" pitchFamily="18" charset="0"/>
              </a:rPr>
              <a:t>vụ tìm đối tác thị trường </a:t>
            </a:r>
            <a:r>
              <a:rPr lang="vi-VN" dirty="0" smtClean="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lvl="0"/>
            <a:r>
              <a:rPr lang="vi-VN" dirty="0" smtClean="0">
                <a:latin typeface="Times New Roman" panose="02020603050405020304" pitchFamily="18" charset="0"/>
                <a:cs typeface="Times New Roman" panose="02020603050405020304" pitchFamily="18" charset="0"/>
              </a:rPr>
              <a:t>Khuyến </a:t>
            </a:r>
            <a:r>
              <a:rPr lang="vi-VN" dirty="0">
                <a:latin typeface="Times New Roman" panose="02020603050405020304" pitchFamily="18" charset="0"/>
                <a:cs typeface="Times New Roman" panose="02020603050405020304" pitchFamily="18" charset="0"/>
              </a:rPr>
              <a:t>khích thành lập các hình thức liên kết để xây dựng cánh đồng mẫu lớn trong sản xuất cà phê.</a:t>
            </a: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Đ</a:t>
            </a:r>
            <a:r>
              <a:rPr lang="vi-VN" dirty="0" smtClean="0">
                <a:latin typeface="Times New Roman" panose="02020603050405020304" pitchFamily="18" charset="0"/>
                <a:cs typeface="Times New Roman" panose="02020603050405020304" pitchFamily="18" charset="0"/>
              </a:rPr>
              <a:t>ảm </a:t>
            </a:r>
            <a:r>
              <a:rPr lang="vi-VN" dirty="0">
                <a:latin typeface="Times New Roman" panose="02020603050405020304" pitchFamily="18" charset="0"/>
                <a:cs typeface="Times New Roman" panose="02020603050405020304" pitchFamily="18" charset="0"/>
              </a:rPr>
              <a:t>bảo 100% sản lượng cà phê được phơi sấy đạt chuẩn, 100% cơ sở chế biến cà phê nhân xuất khẩu áp dụng quy chuẩn quốc gia, giảm lượng hạt lỗi do thu hoạch và sau thu hoạch từ 15-10%  xuống còn 5-7%. </a:t>
            </a:r>
            <a:endParaRPr lang="en-US" dirty="0">
              <a:latin typeface="Times New Roman" panose="02020603050405020304" pitchFamily="18" charset="0"/>
              <a:cs typeface="Times New Roman" panose="02020603050405020304" pitchFamily="18" charset="0"/>
            </a:endParaRPr>
          </a:p>
          <a:p>
            <a:pPr lvl="0"/>
            <a:r>
              <a:rPr lang="vi-VN" dirty="0">
                <a:latin typeface="Times New Roman" panose="02020603050405020304" pitchFamily="18" charset="0"/>
                <a:cs typeface="Times New Roman" panose="02020603050405020304" pitchFamily="18" charset="0"/>
              </a:rPr>
              <a:t>Xây dựng và mở rộng triển khai các mô hình tín dụng, bảo hiểm cà phê theo chuỗi.</a:t>
            </a:r>
            <a:endParaRPr lang="en-US" dirty="0">
              <a:latin typeface="Times New Roman" panose="02020603050405020304" pitchFamily="18" charset="0"/>
              <a:cs typeface="Times New Roman" panose="02020603050405020304" pitchFamily="18" charset="0"/>
            </a:endParaRPr>
          </a:p>
          <a:p>
            <a:pPr lvl="0"/>
            <a:r>
              <a:rPr lang="vi-VN" dirty="0">
                <a:latin typeface="Times New Roman" panose="02020603050405020304" pitchFamily="18" charset="0"/>
                <a:cs typeface="Times New Roman" panose="02020603050405020304" pitchFamily="18" charset="0"/>
              </a:rPr>
              <a:t>Xây dựng thương hiệu, liên kết phát triển nguồn nguyên liệu để nâng cao giá trị sản phẩm</a:t>
            </a:r>
            <a:endParaRPr lang="en-US" dirty="0">
              <a:latin typeface="Times New Roman" panose="02020603050405020304" pitchFamily="18" charset="0"/>
              <a:cs typeface="Times New Roman" panose="02020603050405020304" pitchFamily="18" charset="0"/>
            </a:endParaRPr>
          </a:p>
          <a:p>
            <a:pPr lvl="0"/>
            <a:r>
              <a:rPr lang="vi-VN" dirty="0">
                <a:latin typeface="Times New Roman" panose="02020603050405020304" pitchFamily="18" charset="0"/>
                <a:cs typeface="Times New Roman" panose="02020603050405020304" pitchFamily="18" charset="0"/>
              </a:rPr>
              <a:t>Hỗ trợ sinh kế bền vững cho người trồng cà phê , đặc biệt là những hộ quy mô nhỏ. </a:t>
            </a:r>
            <a:endParaRPr lang="en-US"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 xmlns:p14="http://schemas.microsoft.com/office/powerpoint/2010/main" val="8855113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TotalTime>
  <Words>1789</Words>
  <Application>Microsoft Office PowerPoint</Application>
  <PresentationFormat>On-screen Show (4:3)</PresentationFormat>
  <Paragraphs>113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TẦM NHÌN CÀ PHÊ VIỆT NAM 2020 </vt:lpstr>
      <vt:lpstr>Cơ sở xây dựng tầm nhìn</vt:lpstr>
      <vt:lpstr>NỘI DUNG</vt:lpstr>
      <vt:lpstr>THỰC TRẠNG</vt:lpstr>
      <vt:lpstr>TẦM NHÌN 2020</vt:lpstr>
      <vt:lpstr>MỤC TIÊU</vt:lpstr>
      <vt:lpstr>MỤC TIÊU CỤ THỂ</vt:lpstr>
      <vt:lpstr>MỤC TIÊU CỤ THỂ</vt:lpstr>
      <vt:lpstr>MỤC TIÊU CỤ THỂ</vt:lpstr>
      <vt:lpstr>CÁC CHÍNH SÁCH, CHƯƠNG TRÌNH, DỰ ÁN THỰC HIỆN</vt:lpstr>
      <vt:lpstr>CÁC CHÍNH SÁCH, CHƯƠNG TRÌNH, DỰ ÁN THỰC HIỆN</vt:lpstr>
      <vt:lpstr>CÁC CHÍNH SÁCH, CHƯƠNG TRÌNH, DỰ ÁN THỰC HIỆN</vt:lpstr>
      <vt:lpstr>GIẢI PHÁP ƯU TIÊN ĐỀ NGHỊ GCP HỖ TRỢ</vt:lpstr>
      <vt:lpstr>GIẢI PHÁP ƯU TIÊN ĐỀ NGHỊ GCP HỖ TRỢ</vt:lpstr>
      <vt:lpstr>GIẢI PHÁP ƯU TIÊN ĐỀ NGHỊ GCP HỖ TRỢ</vt:lpstr>
      <vt:lpstr>GIẢI PHÁP ƯU TIÊN ĐỀ NGHỊ GCP HỖ TRỢ</vt:lpstr>
      <vt:lpstr>GIẢI PHÁP ƯU TIÊN ĐỀ NGHỊ GCP HỖ TRỢ</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pmthuylinh</dc:creator>
  <cp:lastModifiedBy>Giang Vu</cp:lastModifiedBy>
  <cp:revision>25</cp:revision>
  <cp:lastPrinted>2016-07-19T07:26:07Z</cp:lastPrinted>
  <dcterms:created xsi:type="dcterms:W3CDTF">2016-07-19T03:56:31Z</dcterms:created>
  <dcterms:modified xsi:type="dcterms:W3CDTF">2016-07-21T00:40:49Z</dcterms:modified>
</cp:coreProperties>
</file>