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65" r:id="rId16"/>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9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6" autoAdjust="0"/>
    <p:restoredTop sz="94660"/>
  </p:normalViewPr>
  <p:slideViewPr>
    <p:cSldViewPr>
      <p:cViewPr varScale="1">
        <p:scale>
          <a:sx n="51" d="100"/>
          <a:sy n="51" d="100"/>
        </p:scale>
        <p:origin x="122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75F89-323A-4793-BE6B-5B4E372036A6}" type="datetimeFigureOut">
              <a:rPr lang="en-GB" smtClean="0"/>
              <a:t>05/12/2016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E6C368-EFDF-44FB-BF4E-69BAA871664F}" type="slidenum">
              <a:rPr lang="en-GB" smtClean="0"/>
              <a:t>‹#›</a:t>
            </a:fld>
            <a:endParaRPr lang="en-GB"/>
          </a:p>
        </p:txBody>
      </p:sp>
    </p:spTree>
    <p:extLst>
      <p:ext uri="{BB962C8B-B14F-4D97-AF65-F5344CB8AC3E}">
        <p14:creationId xmlns:p14="http://schemas.microsoft.com/office/powerpoint/2010/main" val="1986795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D11ACE-4CE9-410D-920E-87174E293A8E}" type="datetimeFigureOut">
              <a:rPr lang="vi-VN" smtClean="0"/>
              <a:t>05/12/2016</a:t>
            </a:fld>
            <a:endParaRPr lang="vi-VN"/>
          </a:p>
        </p:txBody>
      </p:sp>
      <p:sp>
        <p:nvSpPr>
          <p:cNvPr id="5" name="Footer Placeholder 4"/>
          <p:cNvSpPr>
            <a:spLocks noGrp="1"/>
          </p:cNvSpPr>
          <p:nvPr>
            <p:ph type="ftr" sz="quarter" idx="11"/>
          </p:nvPr>
        </p:nvSpPr>
        <p:spPr/>
        <p:txBody>
          <a:bodyPr/>
          <a:lstStyle/>
          <a:p>
            <a:endParaRPr lang="vi-VN"/>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914364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D11ACE-4CE9-410D-920E-87174E293A8E}" type="datetimeFigureOut">
              <a:rPr lang="vi-VN" smtClean="0"/>
              <a:t>05/12/2016</a:t>
            </a:fld>
            <a:endParaRPr lang="vi-VN"/>
          </a:p>
        </p:txBody>
      </p:sp>
      <p:sp>
        <p:nvSpPr>
          <p:cNvPr id="5" name="Footer Placeholder 4"/>
          <p:cNvSpPr>
            <a:spLocks noGrp="1"/>
          </p:cNvSpPr>
          <p:nvPr>
            <p:ph type="ftr" sz="quarter" idx="11"/>
          </p:nvPr>
        </p:nvSpPr>
        <p:spPr/>
        <p:txBody>
          <a:bodyPr/>
          <a:lstStyle/>
          <a:p>
            <a:endParaRPr lang="vi-VN"/>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2985062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D11ACE-4CE9-410D-920E-87174E293A8E}" type="datetimeFigureOut">
              <a:rPr lang="vi-VN" smtClean="0"/>
              <a:t>05/12/2016</a:t>
            </a:fld>
            <a:endParaRPr lang="vi-VN"/>
          </a:p>
        </p:txBody>
      </p:sp>
      <p:sp>
        <p:nvSpPr>
          <p:cNvPr id="5" name="Footer Placeholder 4"/>
          <p:cNvSpPr>
            <a:spLocks noGrp="1"/>
          </p:cNvSpPr>
          <p:nvPr>
            <p:ph type="ftr" sz="quarter" idx="11"/>
          </p:nvPr>
        </p:nvSpPr>
        <p:spPr/>
        <p:txBody>
          <a:bodyPr/>
          <a:lstStyle/>
          <a:p>
            <a:endParaRPr lang="vi-VN"/>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58DD9CB-27FF-46F7-9AED-0C20332AC972}" type="slidenum">
              <a:rPr lang="vi-VN" smtClean="0"/>
              <a:t>‹#›</a:t>
            </a:fld>
            <a:endParaRPr lang="vi-VN"/>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7503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1D11ACE-4CE9-410D-920E-87174E293A8E}" type="datetimeFigureOut">
              <a:rPr lang="vi-VN" smtClean="0"/>
              <a:t>05/12/2016</a:t>
            </a:fld>
            <a:endParaRPr lang="vi-VN"/>
          </a:p>
        </p:txBody>
      </p:sp>
      <p:sp>
        <p:nvSpPr>
          <p:cNvPr id="6" name="Footer Placeholder 5"/>
          <p:cNvSpPr>
            <a:spLocks noGrp="1"/>
          </p:cNvSpPr>
          <p:nvPr>
            <p:ph type="ftr" sz="quarter" idx="11"/>
          </p:nvPr>
        </p:nvSpPr>
        <p:spPr/>
        <p:txBody>
          <a:bodyPr/>
          <a:lstStyle/>
          <a:p>
            <a:endParaRPr lang="vi-VN"/>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3230594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1D11ACE-4CE9-410D-920E-87174E293A8E}" type="datetimeFigureOut">
              <a:rPr lang="vi-VN" smtClean="0"/>
              <a:t>05/12/2016</a:t>
            </a:fld>
            <a:endParaRPr lang="vi-VN"/>
          </a:p>
        </p:txBody>
      </p:sp>
      <p:sp>
        <p:nvSpPr>
          <p:cNvPr id="6" name="Footer Placeholder 5"/>
          <p:cNvSpPr>
            <a:spLocks noGrp="1"/>
          </p:cNvSpPr>
          <p:nvPr>
            <p:ph type="ftr" sz="quarter" idx="11"/>
          </p:nvPr>
        </p:nvSpPr>
        <p:spPr/>
        <p:txBody>
          <a:bodyPr/>
          <a:lstStyle/>
          <a:p>
            <a:endParaRPr lang="vi-VN"/>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8DD9CB-27FF-46F7-9AED-0C20332AC972}" type="slidenum">
              <a:rPr lang="vi-VN" smtClean="0"/>
              <a:t>‹#›</a:t>
            </a:fld>
            <a:endParaRPr lang="vi-VN"/>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14073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1D11ACE-4CE9-410D-920E-87174E293A8E}" type="datetimeFigureOut">
              <a:rPr lang="vi-VN" smtClean="0"/>
              <a:t>05/12/2016</a:t>
            </a:fld>
            <a:endParaRPr lang="vi-VN"/>
          </a:p>
        </p:txBody>
      </p:sp>
      <p:sp>
        <p:nvSpPr>
          <p:cNvPr id="6" name="Footer Placeholder 5"/>
          <p:cNvSpPr>
            <a:spLocks noGrp="1"/>
          </p:cNvSpPr>
          <p:nvPr>
            <p:ph type="ftr" sz="quarter" idx="11"/>
          </p:nvPr>
        </p:nvSpPr>
        <p:spPr/>
        <p:txBody>
          <a:bodyPr/>
          <a:lstStyle/>
          <a:p>
            <a:endParaRPr lang="vi-VN"/>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17445409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D11ACE-4CE9-410D-920E-87174E293A8E}" type="datetimeFigureOut">
              <a:rPr lang="vi-VN" smtClean="0"/>
              <a:t>05/12/2016</a:t>
            </a:fld>
            <a:endParaRPr lang="vi-VN"/>
          </a:p>
        </p:txBody>
      </p:sp>
      <p:sp>
        <p:nvSpPr>
          <p:cNvPr id="5" name="Footer Placeholder 4"/>
          <p:cNvSpPr>
            <a:spLocks noGrp="1"/>
          </p:cNvSpPr>
          <p:nvPr>
            <p:ph type="ftr" sz="quarter" idx="11"/>
          </p:nvPr>
        </p:nvSpPr>
        <p:spPr/>
        <p:txBody>
          <a:bodyPr/>
          <a:lstStyle/>
          <a:p>
            <a:endParaRPr lang="vi-VN"/>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2412194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D11ACE-4CE9-410D-920E-87174E293A8E}" type="datetimeFigureOut">
              <a:rPr lang="vi-VN" smtClean="0"/>
              <a:t>05/12/2016</a:t>
            </a:fld>
            <a:endParaRPr lang="vi-VN"/>
          </a:p>
        </p:txBody>
      </p:sp>
      <p:sp>
        <p:nvSpPr>
          <p:cNvPr id="5" name="Footer Placeholder 4"/>
          <p:cNvSpPr>
            <a:spLocks noGrp="1"/>
          </p:cNvSpPr>
          <p:nvPr>
            <p:ph type="ftr" sz="quarter" idx="11"/>
          </p:nvPr>
        </p:nvSpPr>
        <p:spPr/>
        <p:txBody>
          <a:bodyPr/>
          <a:lstStyle/>
          <a:p>
            <a:endParaRPr lang="vi-VN"/>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222009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D11ACE-4CE9-410D-920E-87174E293A8E}" type="datetimeFigureOut">
              <a:rPr lang="vi-VN" smtClean="0"/>
              <a:t>05/12/2016</a:t>
            </a:fld>
            <a:endParaRPr lang="vi-VN"/>
          </a:p>
        </p:txBody>
      </p:sp>
      <p:sp>
        <p:nvSpPr>
          <p:cNvPr id="5" name="Footer Placeholder 4"/>
          <p:cNvSpPr>
            <a:spLocks noGrp="1"/>
          </p:cNvSpPr>
          <p:nvPr>
            <p:ph type="ftr" sz="quarter" idx="11"/>
          </p:nvPr>
        </p:nvSpPr>
        <p:spPr/>
        <p:txBody>
          <a:bodyPr/>
          <a:lstStyle/>
          <a:p>
            <a:endParaRPr lang="vi-VN"/>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514687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D11ACE-4CE9-410D-920E-87174E293A8E}" type="datetimeFigureOut">
              <a:rPr lang="vi-VN" smtClean="0"/>
              <a:t>05/12/2016</a:t>
            </a:fld>
            <a:endParaRPr lang="vi-VN"/>
          </a:p>
        </p:txBody>
      </p:sp>
      <p:sp>
        <p:nvSpPr>
          <p:cNvPr id="5" name="Footer Placeholder 4"/>
          <p:cNvSpPr>
            <a:spLocks noGrp="1"/>
          </p:cNvSpPr>
          <p:nvPr>
            <p:ph type="ftr" sz="quarter" idx="11"/>
          </p:nvPr>
        </p:nvSpPr>
        <p:spPr/>
        <p:txBody>
          <a:bodyPr/>
          <a:lstStyle/>
          <a:p>
            <a:endParaRPr lang="vi-VN"/>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1714788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D11ACE-4CE9-410D-920E-87174E293A8E}" type="datetimeFigureOut">
              <a:rPr lang="vi-VN" smtClean="0"/>
              <a:t>05/12/2016</a:t>
            </a:fld>
            <a:endParaRPr lang="vi-VN"/>
          </a:p>
        </p:txBody>
      </p:sp>
      <p:sp>
        <p:nvSpPr>
          <p:cNvPr id="6" name="Footer Placeholder 5"/>
          <p:cNvSpPr>
            <a:spLocks noGrp="1"/>
          </p:cNvSpPr>
          <p:nvPr>
            <p:ph type="ftr" sz="quarter" idx="11"/>
          </p:nvPr>
        </p:nvSpPr>
        <p:spPr/>
        <p:txBody>
          <a:bodyPr/>
          <a:lstStyle/>
          <a:p>
            <a:endParaRPr lang="vi-VN"/>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26556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D11ACE-4CE9-410D-920E-87174E293A8E}" type="datetimeFigureOut">
              <a:rPr lang="vi-VN" smtClean="0"/>
              <a:t>05/12/2016</a:t>
            </a:fld>
            <a:endParaRPr lang="vi-VN"/>
          </a:p>
        </p:txBody>
      </p:sp>
      <p:sp>
        <p:nvSpPr>
          <p:cNvPr id="8" name="Footer Placeholder 7"/>
          <p:cNvSpPr>
            <a:spLocks noGrp="1"/>
          </p:cNvSpPr>
          <p:nvPr>
            <p:ph type="ftr" sz="quarter" idx="11"/>
          </p:nvPr>
        </p:nvSpPr>
        <p:spPr/>
        <p:txBody>
          <a:bodyPr/>
          <a:lstStyle/>
          <a:p>
            <a:endParaRPr lang="vi-VN"/>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1038472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1D11ACE-4CE9-410D-920E-87174E293A8E}" type="datetimeFigureOut">
              <a:rPr lang="vi-VN" smtClean="0"/>
              <a:t>05/12/2016</a:t>
            </a:fld>
            <a:endParaRPr lang="vi-VN"/>
          </a:p>
        </p:txBody>
      </p:sp>
      <p:sp>
        <p:nvSpPr>
          <p:cNvPr id="4" name="Footer Placeholder 3"/>
          <p:cNvSpPr>
            <a:spLocks noGrp="1"/>
          </p:cNvSpPr>
          <p:nvPr>
            <p:ph type="ftr" sz="quarter" idx="11"/>
          </p:nvPr>
        </p:nvSpPr>
        <p:spPr/>
        <p:txBody>
          <a:bodyPr/>
          <a:lstStyle/>
          <a:p>
            <a:endParaRPr lang="vi-VN"/>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2783084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D11ACE-4CE9-410D-920E-87174E293A8E}" type="datetimeFigureOut">
              <a:rPr lang="vi-VN" smtClean="0"/>
              <a:t>05/12/2016</a:t>
            </a:fld>
            <a:endParaRPr lang="vi-VN"/>
          </a:p>
        </p:txBody>
      </p:sp>
      <p:sp>
        <p:nvSpPr>
          <p:cNvPr id="3" name="Footer Placeholder 2"/>
          <p:cNvSpPr>
            <a:spLocks noGrp="1"/>
          </p:cNvSpPr>
          <p:nvPr>
            <p:ph type="ftr" sz="quarter" idx="11"/>
          </p:nvPr>
        </p:nvSpPr>
        <p:spPr/>
        <p:txBody>
          <a:bodyPr/>
          <a:lstStyle/>
          <a:p>
            <a:endParaRPr lang="vi-VN"/>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3030537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D11ACE-4CE9-410D-920E-87174E293A8E}" type="datetimeFigureOut">
              <a:rPr lang="vi-VN" smtClean="0"/>
              <a:t>05/12/2016</a:t>
            </a:fld>
            <a:endParaRPr lang="vi-VN"/>
          </a:p>
        </p:txBody>
      </p:sp>
      <p:sp>
        <p:nvSpPr>
          <p:cNvPr id="6" name="Footer Placeholder 5"/>
          <p:cNvSpPr>
            <a:spLocks noGrp="1"/>
          </p:cNvSpPr>
          <p:nvPr>
            <p:ph type="ftr" sz="quarter" idx="11"/>
          </p:nvPr>
        </p:nvSpPr>
        <p:spPr/>
        <p:txBody>
          <a:bodyPr/>
          <a:lstStyle/>
          <a:p>
            <a:endParaRPr lang="vi-VN"/>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2461623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D11ACE-4CE9-410D-920E-87174E293A8E}" type="datetimeFigureOut">
              <a:rPr lang="vi-VN" smtClean="0"/>
              <a:t>05/12/2016</a:t>
            </a:fld>
            <a:endParaRPr lang="vi-VN"/>
          </a:p>
        </p:txBody>
      </p:sp>
      <p:sp>
        <p:nvSpPr>
          <p:cNvPr id="6" name="Footer Placeholder 5"/>
          <p:cNvSpPr>
            <a:spLocks noGrp="1"/>
          </p:cNvSpPr>
          <p:nvPr>
            <p:ph type="ftr" sz="quarter" idx="11"/>
          </p:nvPr>
        </p:nvSpPr>
        <p:spPr/>
        <p:txBody>
          <a:bodyPr/>
          <a:lstStyle/>
          <a:p>
            <a:endParaRPr lang="vi-VN"/>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58DD9CB-27FF-46F7-9AED-0C20332AC972}" type="slidenum">
              <a:rPr lang="vi-VN" smtClean="0"/>
              <a:t>‹#›</a:t>
            </a:fld>
            <a:endParaRPr lang="vi-VN"/>
          </a:p>
        </p:txBody>
      </p:sp>
    </p:spTree>
    <p:extLst>
      <p:ext uri="{BB962C8B-B14F-4D97-AF65-F5344CB8AC3E}">
        <p14:creationId xmlns:p14="http://schemas.microsoft.com/office/powerpoint/2010/main" val="1378572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1D11ACE-4CE9-410D-920E-87174E293A8E}" type="datetimeFigureOut">
              <a:rPr lang="vi-VN" smtClean="0"/>
              <a:t>05/12/2016</a:t>
            </a:fld>
            <a:endParaRPr lang="vi-VN"/>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658DD9CB-27FF-46F7-9AED-0C20332AC972}" type="slidenum">
              <a:rPr lang="vi-VN" smtClean="0"/>
              <a:t>‹#›</a:t>
            </a:fld>
            <a:endParaRPr lang="vi-VN"/>
          </a:p>
        </p:txBody>
      </p:sp>
    </p:spTree>
    <p:extLst>
      <p:ext uri="{BB962C8B-B14F-4D97-AF65-F5344CB8AC3E}">
        <p14:creationId xmlns:p14="http://schemas.microsoft.com/office/powerpoint/2010/main" val="14686853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700808"/>
            <a:ext cx="7592888" cy="3240360"/>
          </a:xfrm>
        </p:spPr>
        <p:txBody>
          <a:bodyPr>
            <a:normAutofit fontScale="90000"/>
          </a:bodyPr>
          <a:lstStyle/>
          <a:p>
            <a:pPr algn="ctr"/>
            <a:r>
              <a:rPr lang="vi-VN" dirty="0"/>
              <a:t>DỰ THẢO KẾ HOẠCH HOẠT ĐỘNG BAN ĐIỀU PHỐI NGÀNH HÀNG CÀ PHÊ VIỆT NAM 2017</a:t>
            </a:r>
            <a:endParaRPr lang="vi-VN" dirty="0"/>
          </a:p>
        </p:txBody>
      </p:sp>
      <p:sp>
        <p:nvSpPr>
          <p:cNvPr id="3" name="Subtitle 2"/>
          <p:cNvSpPr>
            <a:spLocks noGrp="1"/>
          </p:cNvSpPr>
          <p:nvPr>
            <p:ph type="subTitle" idx="1"/>
          </p:nvPr>
        </p:nvSpPr>
        <p:spPr>
          <a:xfrm>
            <a:off x="1371600" y="5877272"/>
            <a:ext cx="6400800" cy="648072"/>
          </a:xfrm>
        </p:spPr>
        <p:txBody>
          <a:bodyPr>
            <a:normAutofit/>
          </a:bodyPr>
          <a:lstStyle/>
          <a:p>
            <a:pPr algn="ctr"/>
            <a:r>
              <a:rPr lang="en-US" sz="2400" dirty="0" smtClean="0"/>
              <a:t>TP. </a:t>
            </a:r>
            <a:r>
              <a:rPr lang="en-US" sz="2400" dirty="0" err="1" smtClean="0"/>
              <a:t>Hồ</a:t>
            </a:r>
            <a:r>
              <a:rPr lang="en-US" sz="2400" dirty="0" smtClean="0"/>
              <a:t> </a:t>
            </a:r>
            <a:r>
              <a:rPr lang="en-US" sz="2400" dirty="0" err="1" smtClean="0"/>
              <a:t>Chí</a:t>
            </a:r>
            <a:r>
              <a:rPr lang="en-US" sz="2400" dirty="0" smtClean="0"/>
              <a:t> Minh, </a:t>
            </a:r>
            <a:r>
              <a:rPr lang="en-US" sz="2400" dirty="0" err="1" smtClean="0"/>
              <a:t>ngày</a:t>
            </a:r>
            <a:r>
              <a:rPr lang="en-US" sz="2400" dirty="0" smtClean="0"/>
              <a:t> 5/12/2016</a:t>
            </a:r>
            <a:endParaRPr lang="vi-VN" sz="2400" dirty="0"/>
          </a:p>
        </p:txBody>
      </p:sp>
      <p:sp>
        <p:nvSpPr>
          <p:cNvPr id="4" name="AutoShape 4" descr="Image result for vis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5" name="AutoShape 6" descr="Image result for visi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5220" y="160338"/>
            <a:ext cx="1813560" cy="1324446"/>
          </a:xfrm>
          <a:prstGeom prst="rect">
            <a:avLst/>
          </a:prstGeom>
        </p:spPr>
      </p:pic>
    </p:spTree>
    <p:extLst>
      <p:ext uri="{BB962C8B-B14F-4D97-AF65-F5344CB8AC3E}">
        <p14:creationId xmlns:p14="http://schemas.microsoft.com/office/powerpoint/2010/main" val="2542289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lstStyle/>
          <a:p>
            <a:pPr marL="0" indent="0">
              <a:buNone/>
            </a:pPr>
            <a:r>
              <a:rPr lang="en-US" sz="2000" b="1" dirty="0" smtClean="0"/>
              <a:t>9. </a:t>
            </a:r>
            <a:r>
              <a:rPr lang="vi-VN" sz="2000" b="1" dirty="0"/>
              <a:t>Tiếp tục hỗ trợ và tăng cường vai trò, hoạt động Hội người sản xuất cà phê, tổ chức nông dân sản xuất cà phê tại Lâm Đồng và Đắk </a:t>
            </a:r>
            <a:r>
              <a:rPr lang="vi-VN" sz="2000" b="1" dirty="0" smtClean="0"/>
              <a:t>Lắk</a:t>
            </a:r>
            <a:endParaRPr lang="en-US" sz="2000" b="1" dirty="0"/>
          </a:p>
          <a:p>
            <a:r>
              <a:rPr lang="en-US" sz="2000" i="1" dirty="0" err="1"/>
              <a:t>Chịu</a:t>
            </a:r>
            <a:r>
              <a:rPr lang="en-US" sz="2000" i="1" dirty="0"/>
              <a:t> </a:t>
            </a:r>
            <a:r>
              <a:rPr lang="en-US" sz="2000" i="1" dirty="0" err="1"/>
              <a:t>trách</a:t>
            </a:r>
            <a:r>
              <a:rPr lang="en-US" sz="2000" i="1" dirty="0"/>
              <a:t> </a:t>
            </a:r>
            <a:r>
              <a:rPr lang="en-US" sz="2000" i="1" dirty="0" err="1"/>
              <a:t>nhiệm</a:t>
            </a:r>
            <a:r>
              <a:rPr lang="en-US" sz="2000" i="1" dirty="0"/>
              <a:t>: </a:t>
            </a:r>
            <a:r>
              <a:rPr lang="en-US" sz="2000" dirty="0" err="1"/>
              <a:t>Tiểu</a:t>
            </a:r>
            <a:r>
              <a:rPr lang="en-US" sz="2000" dirty="0"/>
              <a:t> ban </a:t>
            </a:r>
            <a:r>
              <a:rPr lang="en-US" sz="2000" dirty="0" smtClean="0"/>
              <a:t>CS&amp;BV</a:t>
            </a:r>
          </a:p>
          <a:p>
            <a:r>
              <a:rPr lang="en-US" sz="2000" i="1" dirty="0" err="1" smtClean="0"/>
              <a:t>Phối</a:t>
            </a:r>
            <a:r>
              <a:rPr lang="en-US" sz="2000" i="1" dirty="0" smtClean="0"/>
              <a:t> </a:t>
            </a:r>
            <a:r>
              <a:rPr lang="en-US" sz="2000" i="1" dirty="0" err="1"/>
              <a:t>hợp</a:t>
            </a:r>
            <a:r>
              <a:rPr lang="en-US" sz="2000" i="1" dirty="0"/>
              <a:t>: </a:t>
            </a:r>
            <a:r>
              <a:rPr lang="en-US" sz="2000" dirty="0" err="1"/>
              <a:t>Hội</a:t>
            </a:r>
            <a:r>
              <a:rPr lang="en-US" sz="2000" dirty="0"/>
              <a:t> </a:t>
            </a:r>
            <a:r>
              <a:rPr lang="en-US" sz="2000" dirty="0" err="1"/>
              <a:t>người</a:t>
            </a:r>
            <a:r>
              <a:rPr lang="en-US" sz="2000" dirty="0"/>
              <a:t> </a:t>
            </a:r>
            <a:r>
              <a:rPr lang="en-US" sz="2000" dirty="0" err="1"/>
              <a:t>sản</a:t>
            </a:r>
            <a:r>
              <a:rPr lang="en-US" sz="2000" dirty="0"/>
              <a:t> </a:t>
            </a:r>
            <a:r>
              <a:rPr lang="en-US" sz="2000" dirty="0" err="1"/>
              <a:t>xuất</a:t>
            </a:r>
            <a:r>
              <a:rPr lang="en-US" sz="2000" dirty="0"/>
              <a:t> </a:t>
            </a:r>
            <a:r>
              <a:rPr lang="en-US" sz="2000" dirty="0" err="1"/>
              <a:t>cà</a:t>
            </a:r>
            <a:r>
              <a:rPr lang="en-US" sz="2000" dirty="0"/>
              <a:t> </a:t>
            </a:r>
            <a:r>
              <a:rPr lang="en-US" sz="2000" dirty="0" err="1"/>
              <a:t>phê</a:t>
            </a:r>
            <a:r>
              <a:rPr lang="en-US" sz="2000" dirty="0"/>
              <a:t> </a:t>
            </a:r>
            <a:r>
              <a:rPr lang="en-US" sz="2000" dirty="0" err="1"/>
              <a:t>Lâm</a:t>
            </a:r>
            <a:r>
              <a:rPr lang="en-US" sz="2000" dirty="0"/>
              <a:t> </a:t>
            </a:r>
            <a:r>
              <a:rPr lang="en-US" sz="2000" dirty="0" err="1"/>
              <a:t>Đồng</a:t>
            </a:r>
            <a:r>
              <a:rPr lang="en-US" sz="2000" dirty="0"/>
              <a:t>, </a:t>
            </a:r>
            <a:r>
              <a:rPr lang="en-US" sz="2000" dirty="0" err="1"/>
              <a:t>Hội</a:t>
            </a:r>
            <a:r>
              <a:rPr lang="en-US" sz="2000" dirty="0"/>
              <a:t> </a:t>
            </a:r>
            <a:r>
              <a:rPr lang="en-US" sz="2000" dirty="0" err="1"/>
              <a:t>người</a:t>
            </a:r>
            <a:r>
              <a:rPr lang="en-US" sz="2000" dirty="0"/>
              <a:t> </a:t>
            </a:r>
            <a:r>
              <a:rPr lang="en-US" sz="2000" dirty="0" err="1"/>
              <a:t>sản</a:t>
            </a:r>
            <a:r>
              <a:rPr lang="en-US" sz="2000" dirty="0"/>
              <a:t> </a:t>
            </a:r>
            <a:r>
              <a:rPr lang="en-US" sz="2000" dirty="0" err="1"/>
              <a:t>xuất</a:t>
            </a:r>
            <a:r>
              <a:rPr lang="en-US" sz="2000" dirty="0"/>
              <a:t> </a:t>
            </a:r>
            <a:r>
              <a:rPr lang="en-US" sz="2000" dirty="0" err="1"/>
              <a:t>cà</a:t>
            </a:r>
            <a:r>
              <a:rPr lang="en-US" sz="2000" dirty="0"/>
              <a:t> </a:t>
            </a:r>
            <a:r>
              <a:rPr lang="en-US" sz="2000" dirty="0" err="1"/>
              <a:t>phê</a:t>
            </a:r>
            <a:r>
              <a:rPr lang="en-US" sz="2000" dirty="0"/>
              <a:t> </a:t>
            </a:r>
            <a:r>
              <a:rPr lang="en-US" sz="2000" dirty="0" err="1"/>
              <a:t>huyện</a:t>
            </a:r>
            <a:r>
              <a:rPr lang="en-US" sz="2000" dirty="0"/>
              <a:t> </a:t>
            </a:r>
            <a:r>
              <a:rPr lang="en-US" sz="2000" dirty="0" err="1"/>
              <a:t>Cư</a:t>
            </a:r>
            <a:r>
              <a:rPr lang="en-US" sz="2000" dirty="0"/>
              <a:t> </a:t>
            </a:r>
            <a:r>
              <a:rPr lang="en-US" sz="2000" dirty="0" err="1"/>
              <a:t>M'gar</a:t>
            </a:r>
            <a:r>
              <a:rPr lang="en-US" sz="2000" dirty="0"/>
              <a:t>, </a:t>
            </a:r>
            <a:r>
              <a:rPr lang="en-US" sz="2000" dirty="0" err="1"/>
              <a:t>Krong</a:t>
            </a:r>
            <a:r>
              <a:rPr lang="en-US" sz="2000" dirty="0"/>
              <a:t> </a:t>
            </a:r>
            <a:r>
              <a:rPr lang="en-US" sz="2000" dirty="0" err="1"/>
              <a:t>Năng</a:t>
            </a:r>
            <a:r>
              <a:rPr lang="en-US" sz="2000" dirty="0"/>
              <a:t>, UBND </a:t>
            </a:r>
            <a:r>
              <a:rPr lang="en-US" sz="2000" dirty="0" err="1"/>
              <a:t>tỉnh</a:t>
            </a:r>
            <a:r>
              <a:rPr lang="en-US" sz="2000" dirty="0"/>
              <a:t>/</a:t>
            </a:r>
            <a:r>
              <a:rPr lang="en-US" sz="2000" dirty="0" err="1"/>
              <a:t>Sở</a:t>
            </a:r>
            <a:r>
              <a:rPr lang="en-US" sz="2000" dirty="0"/>
              <a:t>, ban, </a:t>
            </a:r>
            <a:r>
              <a:rPr lang="en-US" sz="2000" dirty="0" err="1"/>
              <a:t>ngành</a:t>
            </a:r>
            <a:r>
              <a:rPr lang="en-US" sz="2000" dirty="0"/>
              <a:t> </a:t>
            </a:r>
            <a:r>
              <a:rPr lang="en-US" sz="2000" dirty="0" err="1"/>
              <a:t>của</a:t>
            </a:r>
            <a:r>
              <a:rPr lang="en-US" sz="2000" dirty="0"/>
              <a:t> </a:t>
            </a:r>
            <a:r>
              <a:rPr lang="en-US" sz="2000" dirty="0" err="1"/>
              <a:t>hai</a:t>
            </a:r>
            <a:r>
              <a:rPr lang="en-US" sz="2000" dirty="0"/>
              <a:t> </a:t>
            </a:r>
            <a:r>
              <a:rPr lang="en-US" sz="2000" dirty="0" err="1"/>
              <a:t>tỉnh</a:t>
            </a:r>
            <a:r>
              <a:rPr lang="en-US" sz="2000" dirty="0"/>
              <a:t> </a:t>
            </a:r>
            <a:r>
              <a:rPr lang="en-US" sz="2000" dirty="0" err="1"/>
              <a:t>Lâm</a:t>
            </a:r>
            <a:r>
              <a:rPr lang="en-US" sz="2000" dirty="0"/>
              <a:t> </a:t>
            </a:r>
            <a:r>
              <a:rPr lang="en-US" sz="2000" dirty="0" err="1"/>
              <a:t>Đồng</a:t>
            </a:r>
            <a:r>
              <a:rPr lang="en-US" sz="2000" dirty="0"/>
              <a:t>, </a:t>
            </a:r>
            <a:r>
              <a:rPr lang="en-US" sz="2000" dirty="0" err="1"/>
              <a:t>Đăk</a:t>
            </a:r>
            <a:r>
              <a:rPr lang="en-US" sz="2000" dirty="0"/>
              <a:t> Lak; </a:t>
            </a:r>
            <a:r>
              <a:rPr lang="en-US" sz="2000" dirty="0" err="1"/>
              <a:t>các</a:t>
            </a:r>
            <a:r>
              <a:rPr lang="en-US" sz="2000" dirty="0"/>
              <a:t> </a:t>
            </a:r>
            <a:r>
              <a:rPr lang="en-US" sz="2000" dirty="0" err="1"/>
              <a:t>chương</a:t>
            </a:r>
            <a:r>
              <a:rPr lang="en-US" sz="2000" dirty="0"/>
              <a:t> </a:t>
            </a:r>
            <a:r>
              <a:rPr lang="en-US" sz="2000" dirty="0" err="1"/>
              <a:t>trình</a:t>
            </a:r>
            <a:r>
              <a:rPr lang="en-US" sz="2000" dirty="0"/>
              <a:t>, </a:t>
            </a:r>
            <a:r>
              <a:rPr lang="en-US" sz="2000" dirty="0" err="1"/>
              <a:t>dự</a:t>
            </a:r>
            <a:r>
              <a:rPr lang="en-US" sz="2000" dirty="0"/>
              <a:t> </a:t>
            </a:r>
            <a:r>
              <a:rPr lang="en-US" sz="2000" dirty="0" err="1"/>
              <a:t>án</a:t>
            </a:r>
            <a:r>
              <a:rPr lang="en-US" sz="2000" dirty="0"/>
              <a:t> </a:t>
            </a:r>
            <a:r>
              <a:rPr lang="en-US" sz="2000" dirty="0" err="1"/>
              <a:t>liên</a:t>
            </a:r>
            <a:r>
              <a:rPr lang="en-US" sz="2000" dirty="0"/>
              <a:t> </a:t>
            </a:r>
            <a:r>
              <a:rPr lang="en-US" sz="2000" dirty="0" err="1" smtClean="0"/>
              <a:t>quan</a:t>
            </a:r>
            <a:endParaRPr lang="en-US" sz="2000" dirty="0" smtClean="0"/>
          </a:p>
          <a:p>
            <a:r>
              <a:rPr lang="en-US" sz="2000" i="1" dirty="0" err="1" smtClean="0"/>
              <a:t>Nguồn</a:t>
            </a:r>
            <a:r>
              <a:rPr lang="en-US" sz="2000" i="1" dirty="0" smtClean="0"/>
              <a:t> </a:t>
            </a:r>
            <a:r>
              <a:rPr lang="en-US" sz="2000" i="1" dirty="0" err="1"/>
              <a:t>đồng</a:t>
            </a:r>
            <a:r>
              <a:rPr lang="en-US" sz="2000" i="1" dirty="0"/>
              <a:t> </a:t>
            </a:r>
            <a:r>
              <a:rPr lang="en-US" sz="2000" i="1" dirty="0" err="1"/>
              <a:t>hỗ</a:t>
            </a:r>
            <a:r>
              <a:rPr lang="en-US" sz="2000" i="1" dirty="0"/>
              <a:t> </a:t>
            </a:r>
            <a:r>
              <a:rPr lang="en-US" sz="2000" i="1" dirty="0" err="1"/>
              <a:t>trợ</a:t>
            </a:r>
            <a:r>
              <a:rPr lang="en-US" sz="2000" i="1" dirty="0"/>
              <a:t> </a:t>
            </a:r>
            <a:r>
              <a:rPr lang="en-US" sz="2000" i="1" dirty="0" err="1"/>
              <a:t>dự</a:t>
            </a:r>
            <a:r>
              <a:rPr lang="en-US" sz="2000" i="1" dirty="0"/>
              <a:t> </a:t>
            </a:r>
            <a:r>
              <a:rPr lang="en-US" sz="2000" i="1" dirty="0" err="1"/>
              <a:t>kiến</a:t>
            </a:r>
            <a:r>
              <a:rPr lang="en-US" sz="2000" i="1" dirty="0"/>
              <a:t>: </a:t>
            </a:r>
            <a:r>
              <a:rPr lang="en-US" sz="2000" i="1" dirty="0" err="1" smtClean="0"/>
              <a:t>VnSAT</a:t>
            </a:r>
            <a:r>
              <a:rPr lang="en-US" sz="2000" i="1" dirty="0" smtClean="0"/>
              <a:t>, GCP</a:t>
            </a:r>
            <a:endParaRPr lang="en-US" sz="2000" i="1" dirty="0"/>
          </a:p>
          <a:p>
            <a:endParaRPr lang="en-US" dirty="0"/>
          </a:p>
        </p:txBody>
      </p:sp>
    </p:spTree>
    <p:extLst>
      <p:ext uri="{BB962C8B-B14F-4D97-AF65-F5344CB8AC3E}">
        <p14:creationId xmlns:p14="http://schemas.microsoft.com/office/powerpoint/2010/main" val="4162858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normAutofit/>
          </a:bodyPr>
          <a:lstStyle/>
          <a:p>
            <a:pPr marL="0" indent="0">
              <a:buNone/>
            </a:pPr>
            <a:r>
              <a:rPr lang="en-US" sz="2400" b="1" dirty="0" smtClean="0"/>
              <a:t>10. </a:t>
            </a:r>
            <a:r>
              <a:rPr lang="vi-VN" sz="2400" b="1" dirty="0"/>
              <a:t>Tích cực tham gia các hội nghị, diễn đàn trong và ngoài nước về cà </a:t>
            </a:r>
            <a:r>
              <a:rPr lang="vi-VN" sz="2400" b="1" dirty="0" smtClean="0"/>
              <a:t>phê</a:t>
            </a:r>
            <a:endParaRPr lang="en-US" sz="2400" b="1" dirty="0"/>
          </a:p>
          <a:p>
            <a:r>
              <a:rPr lang="en-US" sz="2400" i="1" dirty="0" err="1"/>
              <a:t>Chịu</a:t>
            </a:r>
            <a:r>
              <a:rPr lang="en-US" sz="2400" i="1" dirty="0"/>
              <a:t> </a:t>
            </a:r>
            <a:r>
              <a:rPr lang="en-US" sz="2400" i="1" dirty="0" err="1"/>
              <a:t>trách</a:t>
            </a:r>
            <a:r>
              <a:rPr lang="en-US" sz="2400" i="1" dirty="0"/>
              <a:t> </a:t>
            </a:r>
            <a:r>
              <a:rPr lang="en-US" sz="2400" i="1" dirty="0" err="1"/>
              <a:t>nhiệm</a:t>
            </a:r>
            <a:r>
              <a:rPr lang="en-US" sz="2400" i="1" dirty="0"/>
              <a:t>: </a:t>
            </a:r>
            <a:r>
              <a:rPr lang="en-US" sz="2400" dirty="0" err="1"/>
              <a:t>Văn</a:t>
            </a:r>
            <a:r>
              <a:rPr lang="en-US" sz="2400" dirty="0"/>
              <a:t> </a:t>
            </a:r>
            <a:r>
              <a:rPr lang="en-US" sz="2400" dirty="0" err="1"/>
              <a:t>phòng</a:t>
            </a:r>
            <a:r>
              <a:rPr lang="en-US" sz="2400" dirty="0"/>
              <a:t> </a:t>
            </a:r>
            <a:r>
              <a:rPr lang="en-US" sz="2400" dirty="0" smtClean="0"/>
              <a:t>VCCB</a:t>
            </a:r>
          </a:p>
          <a:p>
            <a:r>
              <a:rPr lang="en-US" sz="2400" i="1" dirty="0" err="1" smtClean="0"/>
              <a:t>Phối</a:t>
            </a:r>
            <a:r>
              <a:rPr lang="en-US" sz="2400" i="1" dirty="0" smtClean="0"/>
              <a:t> </a:t>
            </a:r>
            <a:r>
              <a:rPr lang="en-US" sz="2400" i="1" dirty="0" err="1"/>
              <a:t>hợp</a:t>
            </a:r>
            <a:r>
              <a:rPr lang="en-US" sz="2400" i="1" dirty="0"/>
              <a:t>: </a:t>
            </a:r>
            <a:r>
              <a:rPr lang="en-US" sz="2400" dirty="0" err="1"/>
              <a:t>Các</a:t>
            </a:r>
            <a:r>
              <a:rPr lang="en-US" sz="2400" dirty="0"/>
              <a:t> </a:t>
            </a:r>
            <a:r>
              <a:rPr lang="en-US" sz="2400" dirty="0" err="1"/>
              <a:t>Tiểu</a:t>
            </a:r>
            <a:r>
              <a:rPr lang="en-US" sz="2400" dirty="0"/>
              <a:t> </a:t>
            </a:r>
            <a:r>
              <a:rPr lang="en-US" sz="2400" dirty="0" smtClean="0"/>
              <a:t>ban</a:t>
            </a:r>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dirty="0"/>
              <a:t>GCP, </a:t>
            </a:r>
            <a:r>
              <a:rPr lang="en-US" sz="2400" dirty="0" err="1"/>
              <a:t>khác</a:t>
            </a:r>
            <a:endParaRPr lang="en-US" sz="2400" dirty="0"/>
          </a:p>
        </p:txBody>
      </p:sp>
    </p:spTree>
    <p:extLst>
      <p:ext uri="{BB962C8B-B14F-4D97-AF65-F5344CB8AC3E}">
        <p14:creationId xmlns:p14="http://schemas.microsoft.com/office/powerpoint/2010/main" val="4041695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normAutofit/>
          </a:bodyPr>
          <a:lstStyle/>
          <a:p>
            <a:pPr marL="0" indent="0">
              <a:buNone/>
            </a:pPr>
            <a:r>
              <a:rPr lang="en-US" sz="2400" b="1" dirty="0" smtClean="0"/>
              <a:t>11. </a:t>
            </a:r>
            <a:r>
              <a:rPr lang="vi-VN" sz="2400" b="1" dirty="0"/>
              <a:t>Tăng cường hoạt động của nhóm chuyên gia liên </a:t>
            </a:r>
            <a:r>
              <a:rPr lang="vi-VN" sz="2400" b="1" dirty="0" smtClean="0"/>
              <a:t>Bộ</a:t>
            </a:r>
            <a:endParaRPr lang="en-US" sz="2400" b="1" dirty="0"/>
          </a:p>
          <a:p>
            <a:r>
              <a:rPr lang="en-US" sz="2400" i="1" dirty="0" err="1"/>
              <a:t>Chịu</a:t>
            </a:r>
            <a:r>
              <a:rPr lang="en-US" sz="2400" i="1" dirty="0"/>
              <a:t> </a:t>
            </a:r>
            <a:r>
              <a:rPr lang="en-US" sz="2400" i="1" dirty="0" err="1"/>
              <a:t>trách</a:t>
            </a:r>
            <a:r>
              <a:rPr lang="en-US" sz="2400" i="1" dirty="0"/>
              <a:t> </a:t>
            </a:r>
            <a:r>
              <a:rPr lang="en-US" sz="2400" i="1" dirty="0" err="1"/>
              <a:t>nhiệm</a:t>
            </a:r>
            <a:r>
              <a:rPr lang="en-US" sz="2400" i="1" dirty="0"/>
              <a:t>: </a:t>
            </a:r>
            <a:r>
              <a:rPr lang="en-US" sz="2400" dirty="0" err="1"/>
              <a:t>Văn</a:t>
            </a:r>
            <a:r>
              <a:rPr lang="en-US" sz="2400" dirty="0"/>
              <a:t> </a:t>
            </a:r>
            <a:r>
              <a:rPr lang="en-US" sz="2400" dirty="0" err="1"/>
              <a:t>phòng</a:t>
            </a:r>
            <a:r>
              <a:rPr lang="en-US" sz="2400" dirty="0"/>
              <a:t> </a:t>
            </a:r>
            <a:r>
              <a:rPr lang="en-US" sz="2400" dirty="0" smtClean="0"/>
              <a:t>VCCB</a:t>
            </a:r>
          </a:p>
          <a:p>
            <a:r>
              <a:rPr lang="en-US" sz="2400" i="1" dirty="0" err="1" smtClean="0"/>
              <a:t>Phối</a:t>
            </a:r>
            <a:r>
              <a:rPr lang="en-US" sz="2400" i="1" dirty="0" smtClean="0"/>
              <a:t> </a:t>
            </a:r>
            <a:r>
              <a:rPr lang="en-US" sz="2400" i="1" dirty="0" err="1"/>
              <a:t>hợp</a:t>
            </a:r>
            <a:r>
              <a:rPr lang="en-US" sz="2400" i="1" dirty="0"/>
              <a:t>: </a:t>
            </a:r>
            <a:r>
              <a:rPr lang="en-US" sz="2400" dirty="0" err="1"/>
              <a:t>Tiểu</a:t>
            </a:r>
            <a:r>
              <a:rPr lang="en-US" sz="2400" dirty="0"/>
              <a:t> ban </a:t>
            </a:r>
            <a:r>
              <a:rPr lang="en-US" sz="2400" dirty="0" smtClean="0"/>
              <a:t>CS&amp;BV</a:t>
            </a:r>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dirty="0"/>
              <a:t>SCP</a:t>
            </a:r>
            <a:endParaRPr lang="en-US" sz="2400" dirty="0"/>
          </a:p>
        </p:txBody>
      </p:sp>
    </p:spTree>
    <p:extLst>
      <p:ext uri="{BB962C8B-B14F-4D97-AF65-F5344CB8AC3E}">
        <p14:creationId xmlns:p14="http://schemas.microsoft.com/office/powerpoint/2010/main" val="186984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normAutofit/>
          </a:bodyPr>
          <a:lstStyle/>
          <a:p>
            <a:pPr marL="0" indent="0">
              <a:buNone/>
            </a:pPr>
            <a:r>
              <a:rPr lang="en-US" sz="2400" b="1" dirty="0" smtClean="0"/>
              <a:t>12. </a:t>
            </a:r>
            <a:r>
              <a:rPr lang="vi-VN" sz="2400" b="1" dirty="0"/>
              <a:t>Tăng cường thông tin thị trường, đối thoại với các tác nhân trong ngành </a:t>
            </a:r>
            <a:endParaRPr lang="en-US" sz="2400" b="1" dirty="0" smtClean="0"/>
          </a:p>
          <a:p>
            <a:r>
              <a:rPr lang="en-US" sz="2400" i="1" dirty="0" err="1" smtClean="0"/>
              <a:t>Chịu</a:t>
            </a:r>
            <a:r>
              <a:rPr lang="en-US" sz="2400" i="1" dirty="0" smtClean="0"/>
              <a:t> </a:t>
            </a:r>
            <a:r>
              <a:rPr lang="en-US" sz="2400" i="1" dirty="0" err="1" smtClean="0"/>
              <a:t>trách</a:t>
            </a:r>
            <a:r>
              <a:rPr lang="en-US" sz="2400" i="1" dirty="0" smtClean="0"/>
              <a:t> </a:t>
            </a:r>
            <a:r>
              <a:rPr lang="en-US" sz="2400" i="1" dirty="0" err="1" smtClean="0"/>
              <a:t>nhiệm</a:t>
            </a:r>
            <a:r>
              <a:rPr lang="en-US" sz="2400" i="1" dirty="0" smtClean="0"/>
              <a:t>: </a:t>
            </a:r>
            <a:r>
              <a:rPr lang="en-US" sz="2400" dirty="0" err="1"/>
              <a:t>Tiểu</a:t>
            </a:r>
            <a:r>
              <a:rPr lang="en-US" sz="2400" dirty="0"/>
              <a:t> ban </a:t>
            </a:r>
            <a:r>
              <a:rPr lang="en-US" sz="2400" dirty="0" smtClean="0"/>
              <a:t>CS&amp;BV</a:t>
            </a:r>
          </a:p>
          <a:p>
            <a:r>
              <a:rPr lang="en-US" sz="2400" i="1" dirty="0" err="1" smtClean="0"/>
              <a:t>Phối</a:t>
            </a:r>
            <a:r>
              <a:rPr lang="en-US" sz="2400" i="1" dirty="0" smtClean="0"/>
              <a:t> </a:t>
            </a:r>
            <a:r>
              <a:rPr lang="en-US" sz="2400" i="1" dirty="0" err="1"/>
              <a:t>hợp</a:t>
            </a:r>
            <a:r>
              <a:rPr lang="en-US" sz="2400" i="1" dirty="0"/>
              <a:t>: </a:t>
            </a:r>
            <a:r>
              <a:rPr lang="en-US" sz="2400" dirty="0" err="1"/>
              <a:t>Văn</a:t>
            </a:r>
            <a:r>
              <a:rPr lang="en-US" sz="2400" dirty="0"/>
              <a:t> </a:t>
            </a:r>
            <a:r>
              <a:rPr lang="en-US" sz="2400" dirty="0" err="1"/>
              <a:t>phòng</a:t>
            </a:r>
            <a:r>
              <a:rPr lang="en-US" sz="2400" dirty="0"/>
              <a:t> VCCB, </a:t>
            </a:r>
            <a:r>
              <a:rPr lang="en-US" sz="2400" dirty="0" err="1"/>
              <a:t>các</a:t>
            </a:r>
            <a:r>
              <a:rPr lang="en-US" sz="2400" dirty="0"/>
              <a:t> </a:t>
            </a:r>
            <a:r>
              <a:rPr lang="en-US" sz="2400" dirty="0" err="1"/>
              <a:t>tiểu</a:t>
            </a:r>
            <a:r>
              <a:rPr lang="en-US" sz="2400" dirty="0"/>
              <a:t> ban </a:t>
            </a:r>
            <a:r>
              <a:rPr lang="en-US" sz="2400" dirty="0" err="1" smtClean="0"/>
              <a:t>khác</a:t>
            </a:r>
            <a:endParaRPr lang="en-US" sz="2400" dirty="0" smtClean="0"/>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dirty="0" err="1"/>
              <a:t>VnSAT</a:t>
            </a:r>
            <a:r>
              <a:rPr lang="en-US" sz="2400" dirty="0"/>
              <a:t>, </a:t>
            </a:r>
            <a:r>
              <a:rPr lang="en-US" sz="2400" dirty="0" err="1"/>
              <a:t>Kêu</a:t>
            </a:r>
            <a:r>
              <a:rPr lang="en-US" sz="2400" dirty="0"/>
              <a:t> </a:t>
            </a:r>
            <a:r>
              <a:rPr lang="en-US" sz="2400" dirty="0" err="1"/>
              <a:t>gọi</a:t>
            </a:r>
            <a:r>
              <a:rPr lang="en-US" sz="2400" dirty="0"/>
              <a:t> </a:t>
            </a:r>
            <a:r>
              <a:rPr lang="en-US" sz="2400" dirty="0" err="1"/>
              <a:t>tài</a:t>
            </a:r>
            <a:r>
              <a:rPr lang="en-US" sz="2400" dirty="0"/>
              <a:t> </a:t>
            </a:r>
            <a:r>
              <a:rPr lang="en-US" sz="2400" dirty="0" err="1"/>
              <a:t>trợ</a:t>
            </a:r>
            <a:endParaRPr lang="en-US" sz="2400" dirty="0"/>
          </a:p>
        </p:txBody>
      </p:sp>
    </p:spTree>
    <p:extLst>
      <p:ext uri="{BB962C8B-B14F-4D97-AF65-F5344CB8AC3E}">
        <p14:creationId xmlns:p14="http://schemas.microsoft.com/office/powerpoint/2010/main" val="2040960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normAutofit/>
          </a:bodyPr>
          <a:lstStyle/>
          <a:p>
            <a:pPr marL="0" indent="0">
              <a:buNone/>
            </a:pPr>
            <a:r>
              <a:rPr lang="en-US" sz="2400" b="1" dirty="0" smtClean="0"/>
              <a:t>13. </a:t>
            </a:r>
            <a:r>
              <a:rPr lang="vi-VN" sz="2400" b="1" dirty="0"/>
              <a:t>Xây dựng hệ thống thông tin, cơ sở dữ liệu ngành hàng cà phê và cơ chế chia sẻ thông </a:t>
            </a:r>
            <a:r>
              <a:rPr lang="vi-VN" sz="2400" b="1" dirty="0" smtClean="0"/>
              <a:t>tin</a:t>
            </a:r>
            <a:endParaRPr lang="en-US" sz="2400" b="1" dirty="0"/>
          </a:p>
          <a:p>
            <a:r>
              <a:rPr lang="en-US" sz="2400" i="1" dirty="0" err="1"/>
              <a:t>Chịu</a:t>
            </a:r>
            <a:r>
              <a:rPr lang="en-US" sz="2400" i="1" dirty="0"/>
              <a:t> </a:t>
            </a:r>
            <a:r>
              <a:rPr lang="en-US" sz="2400" i="1" dirty="0" err="1"/>
              <a:t>trách</a:t>
            </a:r>
            <a:r>
              <a:rPr lang="en-US" sz="2400" i="1" dirty="0"/>
              <a:t> </a:t>
            </a:r>
            <a:r>
              <a:rPr lang="en-US" sz="2400" i="1" dirty="0" err="1"/>
              <a:t>nhiệm</a:t>
            </a:r>
            <a:r>
              <a:rPr lang="en-US" sz="2400" i="1" dirty="0"/>
              <a:t>: </a:t>
            </a:r>
            <a:r>
              <a:rPr lang="en-US" sz="2400" dirty="0" err="1"/>
              <a:t>Tiểu</a:t>
            </a:r>
            <a:r>
              <a:rPr lang="en-US" sz="2400" dirty="0"/>
              <a:t> ban </a:t>
            </a:r>
            <a:r>
              <a:rPr lang="en-US" sz="2400" dirty="0" smtClean="0"/>
              <a:t>CS&amp;BV</a:t>
            </a:r>
          </a:p>
          <a:p>
            <a:r>
              <a:rPr lang="en-US" sz="2400" i="1" dirty="0" err="1" smtClean="0"/>
              <a:t>Phối</a:t>
            </a:r>
            <a:r>
              <a:rPr lang="en-US" sz="2400" i="1" dirty="0" smtClean="0"/>
              <a:t> </a:t>
            </a:r>
            <a:r>
              <a:rPr lang="en-US" sz="2400" i="1" dirty="0" err="1"/>
              <a:t>hợp</a:t>
            </a:r>
            <a:r>
              <a:rPr lang="en-US" sz="2400" i="1" dirty="0"/>
              <a:t>: </a:t>
            </a:r>
            <a:r>
              <a:rPr lang="en-US" sz="2400" dirty="0" err="1"/>
              <a:t>Các</a:t>
            </a:r>
            <a:r>
              <a:rPr lang="en-US" sz="2400" dirty="0"/>
              <a:t> </a:t>
            </a:r>
            <a:r>
              <a:rPr lang="en-US" sz="2400" dirty="0" err="1"/>
              <a:t>tiểu</a:t>
            </a:r>
            <a:r>
              <a:rPr lang="en-US" sz="2400" dirty="0"/>
              <a:t> ban </a:t>
            </a:r>
            <a:endParaRPr lang="en-US" sz="2400" dirty="0" smtClean="0"/>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dirty="0" err="1"/>
              <a:t>VnSAT</a:t>
            </a:r>
            <a:r>
              <a:rPr lang="en-US" sz="2400" dirty="0"/>
              <a:t>, GCP</a:t>
            </a:r>
            <a:endParaRPr lang="en-US" sz="2400" dirty="0"/>
          </a:p>
        </p:txBody>
      </p:sp>
    </p:spTree>
    <p:extLst>
      <p:ext uri="{BB962C8B-B14F-4D97-AF65-F5344CB8AC3E}">
        <p14:creationId xmlns:p14="http://schemas.microsoft.com/office/powerpoint/2010/main" val="773901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57807" y="5229199"/>
            <a:ext cx="7772400" cy="996131"/>
          </a:xfrm>
        </p:spPr>
        <p:txBody>
          <a:bodyPr>
            <a:normAutofit/>
          </a:bodyPr>
          <a:lstStyle/>
          <a:p>
            <a:endParaRPr lang="vi-VN" i="1" dirty="0">
              <a:solidFill>
                <a:schemeClr val="tx1"/>
              </a:solidFill>
            </a:endParaRPr>
          </a:p>
        </p:txBody>
      </p:sp>
      <p:pic>
        <p:nvPicPr>
          <p:cNvPr id="1026" name="Picture 2" descr="Image result for cảm ơ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66047"/>
            <a:ext cx="6624735" cy="595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3934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dirty="0">
                <a:latin typeface="Times New Roman" panose="02020603050405020304" pitchFamily="18" charset="0"/>
                <a:cs typeface="Times New Roman" panose="02020603050405020304" pitchFamily="18" charset="0"/>
              </a:rPr>
              <a:t>DỰ THẢO KẾ HOẠCH HOẠT ĐỘNG BAN ĐIỀU PHỐI NGÀNH HÀNG CÀ PHÊ VIỆT NAM 2017</a:t>
            </a:r>
          </a:p>
        </p:txBody>
      </p:sp>
      <p:sp>
        <p:nvSpPr>
          <p:cNvPr id="3" name="Content Placeholder 2"/>
          <p:cNvSpPr>
            <a:spLocks noGrp="1"/>
          </p:cNvSpPr>
          <p:nvPr>
            <p:ph idx="1"/>
          </p:nvPr>
        </p:nvSpPr>
        <p:spPr/>
        <p:txBody>
          <a:bodyPr>
            <a:noAutofit/>
          </a:bodyPr>
          <a:lstStyle/>
          <a:p>
            <a:pPr marL="514350" indent="-514350">
              <a:buAutoNum type="arabicPeriod"/>
            </a:pPr>
            <a:r>
              <a:rPr lang="vi-VN" sz="2300" b="1" dirty="0" smtClean="0">
                <a:latin typeface="+mj-lt"/>
              </a:rPr>
              <a:t>Sửa </a:t>
            </a:r>
            <a:r>
              <a:rPr lang="vi-VN" sz="2300" b="1" dirty="0">
                <a:latin typeface="+mj-lt"/>
              </a:rPr>
              <a:t>và phổ biến rộng rãi tài liệu sản xuất cà phê bền vững quốc gia (NSC), bổ sung nội dung sử dụng tiết kiệm nước và sản xuất đáp ứng biến đổi khí </a:t>
            </a:r>
            <a:r>
              <a:rPr lang="vi-VN" sz="2300" b="1" dirty="0" smtClean="0">
                <a:latin typeface="+mj-lt"/>
              </a:rPr>
              <a:t>hậu</a:t>
            </a:r>
            <a:endParaRPr lang="en-US" sz="2300" b="1" dirty="0" smtClean="0">
              <a:latin typeface="+mj-lt"/>
            </a:endParaRPr>
          </a:p>
          <a:p>
            <a:r>
              <a:rPr lang="en-US" sz="2300" i="1" dirty="0" err="1"/>
              <a:t>Chịu</a:t>
            </a:r>
            <a:r>
              <a:rPr lang="en-US" sz="2300" i="1" dirty="0"/>
              <a:t> </a:t>
            </a:r>
            <a:r>
              <a:rPr lang="en-US" sz="2300" i="1" dirty="0" err="1"/>
              <a:t>trách</a:t>
            </a:r>
            <a:r>
              <a:rPr lang="en-US" sz="2300" i="1" dirty="0"/>
              <a:t> </a:t>
            </a:r>
            <a:r>
              <a:rPr lang="en-US" sz="2300" i="1" dirty="0" err="1" smtClean="0"/>
              <a:t>nhiệm</a:t>
            </a:r>
            <a:r>
              <a:rPr lang="en-US" sz="2300" i="1" dirty="0"/>
              <a:t>: </a:t>
            </a:r>
            <a:r>
              <a:rPr lang="en-US" sz="2300" i="1" dirty="0" err="1"/>
              <a:t>Tiểu</a:t>
            </a:r>
            <a:r>
              <a:rPr lang="en-US" sz="2300" i="1" dirty="0"/>
              <a:t> ban </a:t>
            </a:r>
            <a:r>
              <a:rPr lang="en-US" sz="2300" i="1" dirty="0" smtClean="0"/>
              <a:t>SX</a:t>
            </a:r>
          </a:p>
          <a:p>
            <a:r>
              <a:rPr lang="en-US" sz="2300" i="1" dirty="0" err="1"/>
              <a:t>Phối</a:t>
            </a:r>
            <a:r>
              <a:rPr lang="en-US" sz="2300" i="1" dirty="0"/>
              <a:t> </a:t>
            </a:r>
            <a:r>
              <a:rPr lang="en-US" sz="2300" i="1" dirty="0" err="1" smtClean="0"/>
              <a:t>hợp</a:t>
            </a:r>
            <a:r>
              <a:rPr lang="en-US" sz="2300" i="1" dirty="0"/>
              <a:t>: </a:t>
            </a:r>
            <a:r>
              <a:rPr lang="en-US" sz="2300" i="1" dirty="0" err="1"/>
              <a:t>Tiểu</a:t>
            </a:r>
            <a:r>
              <a:rPr lang="en-US" sz="2300" i="1" dirty="0"/>
              <a:t> ban </a:t>
            </a:r>
            <a:r>
              <a:rPr lang="en-US" sz="2300" i="1" dirty="0" smtClean="0"/>
              <a:t>CS&amp;BV; </a:t>
            </a:r>
            <a:r>
              <a:rPr lang="en-US" sz="2300" i="1" dirty="0" err="1" smtClean="0"/>
              <a:t>Tiểu</a:t>
            </a:r>
            <a:r>
              <a:rPr lang="en-US" sz="2300" i="1" dirty="0" smtClean="0"/>
              <a:t> </a:t>
            </a:r>
            <a:r>
              <a:rPr lang="en-US" sz="2300" i="1" dirty="0"/>
              <a:t>ban </a:t>
            </a:r>
            <a:r>
              <a:rPr lang="en-US" sz="2300" i="1" dirty="0" smtClean="0"/>
              <a:t>CBTM</a:t>
            </a:r>
          </a:p>
          <a:p>
            <a:r>
              <a:rPr lang="en-US" sz="2300" i="1" dirty="0" err="1"/>
              <a:t>Nguồn</a:t>
            </a:r>
            <a:r>
              <a:rPr lang="en-US" sz="2300" i="1" dirty="0"/>
              <a:t> </a:t>
            </a:r>
            <a:r>
              <a:rPr lang="en-US" sz="2300" i="1" dirty="0" err="1"/>
              <a:t>đồng</a:t>
            </a:r>
            <a:r>
              <a:rPr lang="en-US" sz="2300" i="1" dirty="0"/>
              <a:t> </a:t>
            </a:r>
            <a:r>
              <a:rPr lang="en-US" sz="2300" i="1" dirty="0" err="1"/>
              <a:t>hỗ</a:t>
            </a:r>
            <a:r>
              <a:rPr lang="en-US" sz="2300" i="1" dirty="0"/>
              <a:t> </a:t>
            </a:r>
            <a:r>
              <a:rPr lang="en-US" sz="2300" i="1" dirty="0" err="1"/>
              <a:t>trợ</a:t>
            </a:r>
            <a:r>
              <a:rPr lang="en-US" sz="2300" i="1" dirty="0"/>
              <a:t> </a:t>
            </a:r>
            <a:r>
              <a:rPr lang="en-US" sz="2300" i="1" dirty="0" err="1"/>
              <a:t>dự</a:t>
            </a:r>
            <a:r>
              <a:rPr lang="en-US" sz="2300" i="1" dirty="0"/>
              <a:t> </a:t>
            </a:r>
            <a:r>
              <a:rPr lang="en-US" sz="2300" i="1" dirty="0" err="1" smtClean="0"/>
              <a:t>kiến</a:t>
            </a:r>
            <a:r>
              <a:rPr lang="en-US" sz="2300" i="1" dirty="0"/>
              <a:t>: </a:t>
            </a:r>
            <a:r>
              <a:rPr lang="en-US" sz="2300" i="1" dirty="0" err="1"/>
              <a:t>VnSAT</a:t>
            </a:r>
            <a:r>
              <a:rPr lang="en-US" sz="2300" i="1" dirty="0"/>
              <a:t>, GCP</a:t>
            </a:r>
          </a:p>
          <a:p>
            <a:endParaRPr lang="en-US" sz="2300" dirty="0"/>
          </a:p>
        </p:txBody>
      </p:sp>
    </p:spTree>
    <p:extLst>
      <p:ext uri="{BB962C8B-B14F-4D97-AF65-F5344CB8AC3E}">
        <p14:creationId xmlns:p14="http://schemas.microsoft.com/office/powerpoint/2010/main" val="1109782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lstStyle/>
          <a:p>
            <a:pPr marL="0" indent="0">
              <a:buNone/>
            </a:pPr>
            <a:r>
              <a:rPr lang="en-US" sz="2300" b="1" dirty="0" smtClean="0"/>
              <a:t>2. </a:t>
            </a:r>
            <a:r>
              <a:rPr lang="vi-VN" sz="2300" b="1" dirty="0" smtClean="0"/>
              <a:t>Nghiên </a:t>
            </a:r>
            <a:r>
              <a:rPr lang="vi-VN" sz="2300" b="1" dirty="0"/>
              <a:t>cứu giải pháp và thử nghiệm trữ nước và sử dụng nước tiết kiệm </a:t>
            </a:r>
            <a:endParaRPr lang="en-US" sz="2300" b="1" dirty="0" smtClean="0"/>
          </a:p>
          <a:p>
            <a:r>
              <a:rPr lang="en-US" sz="2300" i="1" dirty="0" err="1" smtClean="0"/>
              <a:t>Chịu</a:t>
            </a:r>
            <a:r>
              <a:rPr lang="en-US" sz="2300" i="1" dirty="0" smtClean="0"/>
              <a:t> </a:t>
            </a:r>
            <a:r>
              <a:rPr lang="en-US" sz="2300" i="1" dirty="0" err="1" smtClean="0"/>
              <a:t>trách</a:t>
            </a:r>
            <a:r>
              <a:rPr lang="en-US" sz="2300" i="1" dirty="0" smtClean="0"/>
              <a:t> </a:t>
            </a:r>
            <a:r>
              <a:rPr lang="en-US" sz="2300" i="1" dirty="0" err="1" smtClean="0"/>
              <a:t>nhiệm</a:t>
            </a:r>
            <a:r>
              <a:rPr lang="en-US" sz="2300" i="1" dirty="0" smtClean="0"/>
              <a:t>: </a:t>
            </a:r>
            <a:r>
              <a:rPr lang="en-US" sz="2300" i="1" dirty="0" err="1" smtClean="0"/>
              <a:t>Tiểu</a:t>
            </a:r>
            <a:r>
              <a:rPr lang="en-US" sz="2300" i="1" dirty="0" smtClean="0"/>
              <a:t> ban SX</a:t>
            </a:r>
          </a:p>
          <a:p>
            <a:r>
              <a:rPr lang="en-US" sz="2300" i="1" dirty="0" err="1" smtClean="0"/>
              <a:t>Phối</a:t>
            </a:r>
            <a:r>
              <a:rPr lang="en-US" sz="2300" i="1" dirty="0" smtClean="0"/>
              <a:t> </a:t>
            </a:r>
            <a:r>
              <a:rPr lang="en-US" sz="2300" i="1" dirty="0" err="1"/>
              <a:t>hợp</a:t>
            </a:r>
            <a:r>
              <a:rPr lang="en-US" sz="2300" i="1" dirty="0"/>
              <a:t>: </a:t>
            </a:r>
            <a:r>
              <a:rPr lang="en-US" sz="2300" i="1" dirty="0" err="1"/>
              <a:t>Tiểu</a:t>
            </a:r>
            <a:r>
              <a:rPr lang="en-US" sz="2300" i="1" dirty="0"/>
              <a:t> ban </a:t>
            </a:r>
            <a:r>
              <a:rPr lang="en-US" sz="2300" i="1" dirty="0" smtClean="0"/>
              <a:t>CS&amp;BV</a:t>
            </a:r>
          </a:p>
          <a:p>
            <a:r>
              <a:rPr lang="en-US" sz="2300" i="1" dirty="0" err="1" smtClean="0"/>
              <a:t>Nguồn</a:t>
            </a:r>
            <a:r>
              <a:rPr lang="en-US" sz="2300" i="1" dirty="0" smtClean="0"/>
              <a:t> </a:t>
            </a:r>
            <a:r>
              <a:rPr lang="en-US" sz="2300" i="1" dirty="0" err="1"/>
              <a:t>đồng</a:t>
            </a:r>
            <a:r>
              <a:rPr lang="en-US" sz="2300" i="1" dirty="0"/>
              <a:t> </a:t>
            </a:r>
            <a:r>
              <a:rPr lang="en-US" sz="2300" i="1" dirty="0" err="1"/>
              <a:t>hỗ</a:t>
            </a:r>
            <a:r>
              <a:rPr lang="en-US" sz="2300" i="1" dirty="0"/>
              <a:t> </a:t>
            </a:r>
            <a:r>
              <a:rPr lang="en-US" sz="2300" i="1" dirty="0" err="1"/>
              <a:t>trợ</a:t>
            </a:r>
            <a:r>
              <a:rPr lang="en-US" sz="2300" i="1" dirty="0"/>
              <a:t> </a:t>
            </a:r>
            <a:r>
              <a:rPr lang="en-US" sz="2300" i="1" dirty="0" err="1"/>
              <a:t>dự</a:t>
            </a:r>
            <a:r>
              <a:rPr lang="en-US" sz="2300" i="1" dirty="0"/>
              <a:t> </a:t>
            </a:r>
            <a:r>
              <a:rPr lang="en-US" sz="2300" i="1" dirty="0" err="1"/>
              <a:t>kiến</a:t>
            </a:r>
            <a:r>
              <a:rPr lang="en-US" sz="2300" i="1" dirty="0"/>
              <a:t>: </a:t>
            </a:r>
            <a:r>
              <a:rPr lang="en-US" sz="2300" i="1" dirty="0" err="1"/>
              <a:t>VnSAT</a:t>
            </a:r>
            <a:r>
              <a:rPr lang="en-US" sz="2300" i="1" dirty="0"/>
              <a:t>, GCP</a:t>
            </a:r>
          </a:p>
          <a:p>
            <a:endParaRPr lang="en-US" dirty="0"/>
          </a:p>
          <a:p>
            <a:pPr marL="0" indent="0">
              <a:buNone/>
            </a:pPr>
            <a:endParaRPr lang="en-US" dirty="0"/>
          </a:p>
        </p:txBody>
      </p:sp>
    </p:spTree>
    <p:extLst>
      <p:ext uri="{BB962C8B-B14F-4D97-AF65-F5344CB8AC3E}">
        <p14:creationId xmlns:p14="http://schemas.microsoft.com/office/powerpoint/2010/main" val="895783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lstStyle/>
          <a:p>
            <a:pPr marL="0" indent="0">
              <a:buNone/>
            </a:pPr>
            <a:r>
              <a:rPr lang="en-US" sz="2400" b="1" dirty="0" smtClean="0"/>
              <a:t>3. </a:t>
            </a:r>
            <a:r>
              <a:rPr lang="vi-VN" sz="2400" b="1" dirty="0" smtClean="0"/>
              <a:t>Thử </a:t>
            </a:r>
            <a:r>
              <a:rPr lang="vi-VN" sz="2400" b="1" dirty="0"/>
              <a:t>nghiệm quản lý thương mại và  sử dụng hóa chất nông </a:t>
            </a:r>
            <a:r>
              <a:rPr lang="vi-VN" sz="2400" b="1" dirty="0" smtClean="0"/>
              <a:t>nghiệp</a:t>
            </a:r>
            <a:endParaRPr lang="en-US" sz="2400" b="1" dirty="0" smtClean="0"/>
          </a:p>
          <a:p>
            <a:r>
              <a:rPr lang="en-US" sz="2400" i="1" dirty="0" err="1" smtClean="0"/>
              <a:t>Chịu</a:t>
            </a:r>
            <a:r>
              <a:rPr lang="en-US" sz="2400" i="1" dirty="0" smtClean="0"/>
              <a:t> </a:t>
            </a:r>
            <a:r>
              <a:rPr lang="en-US" sz="2400" i="1" dirty="0" err="1" smtClean="0"/>
              <a:t>trách</a:t>
            </a:r>
            <a:r>
              <a:rPr lang="en-US" sz="2400" i="1" dirty="0" smtClean="0"/>
              <a:t> </a:t>
            </a:r>
            <a:r>
              <a:rPr lang="en-US" sz="2400" i="1" dirty="0" err="1" smtClean="0"/>
              <a:t>nhiệm</a:t>
            </a:r>
            <a:r>
              <a:rPr lang="en-US" sz="2400" i="1" dirty="0" smtClean="0"/>
              <a:t>: </a:t>
            </a:r>
            <a:r>
              <a:rPr lang="en-US" sz="2400" i="1" dirty="0" err="1" smtClean="0"/>
              <a:t>Tiểu</a:t>
            </a:r>
            <a:r>
              <a:rPr lang="en-US" sz="2400" i="1" dirty="0" smtClean="0"/>
              <a:t> ban SX</a:t>
            </a:r>
          </a:p>
          <a:p>
            <a:r>
              <a:rPr lang="en-US" sz="2400" i="1" dirty="0" err="1" smtClean="0"/>
              <a:t>Phối</a:t>
            </a:r>
            <a:r>
              <a:rPr lang="en-US" sz="2400" i="1" dirty="0" smtClean="0"/>
              <a:t> </a:t>
            </a:r>
            <a:r>
              <a:rPr lang="en-US" sz="2400" i="1" dirty="0" err="1"/>
              <a:t>hợp</a:t>
            </a:r>
            <a:r>
              <a:rPr lang="en-US" sz="2400" i="1" dirty="0"/>
              <a:t>: </a:t>
            </a:r>
            <a:r>
              <a:rPr lang="en-US" sz="2400" i="1" dirty="0" err="1"/>
              <a:t>Tiểu</a:t>
            </a:r>
            <a:r>
              <a:rPr lang="en-US" sz="2400" i="1" dirty="0"/>
              <a:t> ban SX</a:t>
            </a:r>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i="1" dirty="0"/>
              <a:t>GCP, ISLA</a:t>
            </a:r>
            <a:endParaRPr lang="en-US" sz="2400" i="1" dirty="0"/>
          </a:p>
          <a:p>
            <a:pPr marL="0" indent="0">
              <a:buNone/>
            </a:pPr>
            <a:endParaRPr lang="en-US" dirty="0"/>
          </a:p>
        </p:txBody>
      </p:sp>
    </p:spTree>
    <p:extLst>
      <p:ext uri="{BB962C8B-B14F-4D97-AF65-F5344CB8AC3E}">
        <p14:creationId xmlns:p14="http://schemas.microsoft.com/office/powerpoint/2010/main" val="1132658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lstStyle/>
          <a:p>
            <a:pPr marL="0" indent="0">
              <a:buNone/>
            </a:pPr>
            <a:r>
              <a:rPr lang="en-US" sz="2400" b="1" dirty="0" smtClean="0"/>
              <a:t>4. </a:t>
            </a:r>
            <a:r>
              <a:rPr lang="vi-VN" sz="2400" b="1" dirty="0" smtClean="0"/>
              <a:t>Đề </a:t>
            </a:r>
            <a:r>
              <a:rPr lang="vi-VN" sz="2400" b="1" dirty="0"/>
              <a:t>xuất mô hình  phối hợp sản xuất cà phê với bảo vệ rừng </a:t>
            </a:r>
            <a:endParaRPr lang="en-US" sz="2400" b="1" dirty="0" smtClean="0"/>
          </a:p>
          <a:p>
            <a:r>
              <a:rPr lang="en-US" sz="2400" i="1" dirty="0" err="1" smtClean="0"/>
              <a:t>Chịu</a:t>
            </a:r>
            <a:r>
              <a:rPr lang="en-US" sz="2400" i="1" dirty="0" smtClean="0"/>
              <a:t> </a:t>
            </a:r>
            <a:r>
              <a:rPr lang="en-US" sz="2400" i="1" dirty="0" err="1" smtClean="0"/>
              <a:t>trách</a:t>
            </a:r>
            <a:r>
              <a:rPr lang="en-US" sz="2400" i="1" dirty="0" smtClean="0"/>
              <a:t> </a:t>
            </a:r>
            <a:r>
              <a:rPr lang="en-US" sz="2400" i="1" dirty="0" err="1" smtClean="0"/>
              <a:t>nhiệm</a:t>
            </a:r>
            <a:r>
              <a:rPr lang="en-US" sz="2400" i="1" dirty="0" smtClean="0"/>
              <a:t>: </a:t>
            </a:r>
            <a:r>
              <a:rPr lang="en-US" sz="2400" i="1" dirty="0" err="1"/>
              <a:t>Tiểu</a:t>
            </a:r>
            <a:r>
              <a:rPr lang="en-US" sz="2400" i="1" dirty="0"/>
              <a:t> ban </a:t>
            </a:r>
            <a:r>
              <a:rPr lang="en-US" sz="2400" i="1" dirty="0" smtClean="0"/>
              <a:t>CS&amp;BV</a:t>
            </a:r>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i="1" dirty="0"/>
              <a:t>UNREDD+</a:t>
            </a:r>
            <a:endParaRPr lang="en-US" sz="2400" i="1" dirty="0"/>
          </a:p>
          <a:p>
            <a:pPr marL="0" indent="0">
              <a:buNone/>
            </a:pPr>
            <a:endParaRPr lang="en-US" dirty="0"/>
          </a:p>
        </p:txBody>
      </p:sp>
    </p:spTree>
    <p:extLst>
      <p:ext uri="{BB962C8B-B14F-4D97-AF65-F5344CB8AC3E}">
        <p14:creationId xmlns:p14="http://schemas.microsoft.com/office/powerpoint/2010/main" val="2351697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lstStyle/>
          <a:p>
            <a:pPr marL="0" indent="0">
              <a:buNone/>
            </a:pPr>
            <a:r>
              <a:rPr lang="en-US" sz="2400" b="1" dirty="0" smtClean="0"/>
              <a:t>5. </a:t>
            </a:r>
            <a:r>
              <a:rPr lang="vi-VN" sz="2400" b="1" dirty="0"/>
              <a:t>Đánh giá về tổn thất sau thu hoạch cà phê; đề xuất giải pháp giảm tổn thất sau thu </a:t>
            </a:r>
            <a:r>
              <a:rPr lang="vi-VN" sz="2400" b="1" dirty="0" smtClean="0"/>
              <a:t>hoạch</a:t>
            </a:r>
            <a:endParaRPr lang="en-US" sz="2400" b="1" dirty="0" smtClean="0"/>
          </a:p>
          <a:p>
            <a:r>
              <a:rPr lang="en-US" sz="2400" i="1" dirty="0" err="1" smtClean="0"/>
              <a:t>Chịu</a:t>
            </a:r>
            <a:r>
              <a:rPr lang="en-US" sz="2400" i="1" dirty="0" smtClean="0"/>
              <a:t> </a:t>
            </a:r>
            <a:r>
              <a:rPr lang="en-US" sz="2400" i="1" dirty="0" err="1" smtClean="0"/>
              <a:t>trách</a:t>
            </a:r>
            <a:r>
              <a:rPr lang="en-US" sz="2400" i="1" dirty="0" smtClean="0"/>
              <a:t> </a:t>
            </a:r>
            <a:r>
              <a:rPr lang="en-US" sz="2400" i="1" dirty="0" err="1" smtClean="0"/>
              <a:t>nhiệm</a:t>
            </a:r>
            <a:r>
              <a:rPr lang="en-US" sz="2400" i="1" dirty="0" smtClean="0"/>
              <a:t>: </a:t>
            </a:r>
            <a:r>
              <a:rPr lang="en-US" sz="2400" dirty="0" err="1"/>
              <a:t>Tiểu</a:t>
            </a:r>
            <a:r>
              <a:rPr lang="en-US" sz="2400" dirty="0"/>
              <a:t> ban </a:t>
            </a:r>
            <a:r>
              <a:rPr lang="en-US" sz="2400" dirty="0" smtClean="0"/>
              <a:t>CB&amp;TM</a:t>
            </a:r>
          </a:p>
          <a:p>
            <a:r>
              <a:rPr lang="en-US" sz="2400" i="1" dirty="0" err="1" smtClean="0"/>
              <a:t>Phối</a:t>
            </a:r>
            <a:r>
              <a:rPr lang="en-US" sz="2400" i="1" dirty="0" smtClean="0"/>
              <a:t> </a:t>
            </a:r>
            <a:r>
              <a:rPr lang="en-US" sz="2400" i="1" dirty="0" err="1"/>
              <a:t>hợp</a:t>
            </a:r>
            <a:r>
              <a:rPr lang="en-US" sz="2400" i="1" dirty="0"/>
              <a:t>: </a:t>
            </a:r>
            <a:r>
              <a:rPr lang="en-US" sz="2400" dirty="0" err="1"/>
              <a:t>Tiểu</a:t>
            </a:r>
            <a:r>
              <a:rPr lang="en-US" sz="2400" dirty="0"/>
              <a:t> ban </a:t>
            </a:r>
            <a:r>
              <a:rPr lang="en-US" sz="2400" dirty="0" smtClean="0"/>
              <a:t>CS&amp;BV</a:t>
            </a:r>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dirty="0" err="1" smtClean="0"/>
              <a:t>VnSAT</a:t>
            </a:r>
            <a:endParaRPr lang="en-US" sz="2400" dirty="0"/>
          </a:p>
          <a:p>
            <a:pPr marL="0" indent="0">
              <a:buNone/>
            </a:pPr>
            <a:endParaRPr lang="en-US" dirty="0"/>
          </a:p>
        </p:txBody>
      </p:sp>
    </p:spTree>
    <p:extLst>
      <p:ext uri="{BB962C8B-B14F-4D97-AF65-F5344CB8AC3E}">
        <p14:creationId xmlns:p14="http://schemas.microsoft.com/office/powerpoint/2010/main" val="126458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normAutofit/>
          </a:bodyPr>
          <a:lstStyle/>
          <a:p>
            <a:pPr marL="0" indent="0">
              <a:buNone/>
            </a:pPr>
            <a:r>
              <a:rPr lang="en-US" sz="2400" b="1" dirty="0" smtClean="0"/>
              <a:t>6. </a:t>
            </a:r>
            <a:r>
              <a:rPr lang="vi-VN" sz="2400" b="1" dirty="0"/>
              <a:t>Nghiên cứu giải pháp phát triển cà phê chế biến tại Việt </a:t>
            </a:r>
            <a:r>
              <a:rPr lang="vi-VN" sz="2400" b="1" dirty="0" smtClean="0"/>
              <a:t>Nam</a:t>
            </a:r>
            <a:endParaRPr lang="en-US" sz="2400" b="1" dirty="0"/>
          </a:p>
          <a:p>
            <a:r>
              <a:rPr lang="en-US" sz="2400" i="1" dirty="0" err="1"/>
              <a:t>Chịu</a:t>
            </a:r>
            <a:r>
              <a:rPr lang="en-US" sz="2400" i="1" dirty="0"/>
              <a:t> </a:t>
            </a:r>
            <a:r>
              <a:rPr lang="en-US" sz="2400" i="1" dirty="0" err="1"/>
              <a:t>trách</a:t>
            </a:r>
            <a:r>
              <a:rPr lang="en-US" sz="2400" i="1" dirty="0"/>
              <a:t> </a:t>
            </a:r>
            <a:r>
              <a:rPr lang="en-US" sz="2400" i="1" dirty="0" err="1"/>
              <a:t>nhiệm</a:t>
            </a:r>
            <a:r>
              <a:rPr lang="en-US" sz="2400" i="1" dirty="0"/>
              <a:t>: </a:t>
            </a:r>
            <a:r>
              <a:rPr lang="en-US" sz="2400" dirty="0" err="1"/>
              <a:t>Văn</a:t>
            </a:r>
            <a:r>
              <a:rPr lang="en-US" sz="2400" dirty="0"/>
              <a:t> </a:t>
            </a:r>
            <a:r>
              <a:rPr lang="en-US" sz="2400" dirty="0" err="1"/>
              <a:t>phòng</a:t>
            </a:r>
            <a:r>
              <a:rPr lang="en-US" sz="2400" dirty="0"/>
              <a:t> </a:t>
            </a:r>
            <a:r>
              <a:rPr lang="en-US" sz="2400" dirty="0" smtClean="0"/>
              <a:t>VCCB</a:t>
            </a:r>
          </a:p>
          <a:p>
            <a:r>
              <a:rPr lang="en-US" sz="2400" i="1" dirty="0" err="1" smtClean="0"/>
              <a:t>Phối</a:t>
            </a:r>
            <a:r>
              <a:rPr lang="en-US" sz="2400" i="1" dirty="0" smtClean="0"/>
              <a:t> </a:t>
            </a:r>
            <a:r>
              <a:rPr lang="en-US" sz="2400" i="1" dirty="0" err="1"/>
              <a:t>hợp</a:t>
            </a:r>
            <a:r>
              <a:rPr lang="en-US" sz="2400" i="1" dirty="0"/>
              <a:t>: </a:t>
            </a:r>
            <a:r>
              <a:rPr lang="en-US" sz="2400" dirty="0" err="1"/>
              <a:t>Tiểu</a:t>
            </a:r>
            <a:r>
              <a:rPr lang="en-US" sz="2400" dirty="0"/>
              <a:t> ban CB&amp;TM, </a:t>
            </a:r>
            <a:r>
              <a:rPr lang="en-US" sz="2400" dirty="0" err="1"/>
              <a:t>Tiểu</a:t>
            </a:r>
            <a:r>
              <a:rPr lang="en-US" sz="2400" dirty="0"/>
              <a:t> ban </a:t>
            </a:r>
            <a:r>
              <a:rPr lang="en-US" sz="2400" dirty="0" smtClean="0"/>
              <a:t>CS&amp;BV</a:t>
            </a:r>
          </a:p>
        </p:txBody>
      </p:sp>
    </p:spTree>
    <p:extLst>
      <p:ext uri="{BB962C8B-B14F-4D97-AF65-F5344CB8AC3E}">
        <p14:creationId xmlns:p14="http://schemas.microsoft.com/office/powerpoint/2010/main" val="2517989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lstStyle/>
          <a:p>
            <a:pPr marL="0" indent="0">
              <a:buNone/>
            </a:pPr>
            <a:r>
              <a:rPr lang="en-US" sz="2400" b="1" dirty="0" smtClean="0"/>
              <a:t>7. </a:t>
            </a:r>
            <a:r>
              <a:rPr lang="vi-VN" sz="2400" b="1" dirty="0"/>
              <a:t>Đánh giá hệ thống tiêu thụ ngành hàng cà phê nhằm đề xuất giải pháp đáp ứng yêu cầu thị trường trong nước và quốc tế </a:t>
            </a:r>
            <a:endParaRPr lang="en-US" sz="2400" b="1" dirty="0"/>
          </a:p>
          <a:p>
            <a:r>
              <a:rPr lang="en-US" sz="2400" i="1" dirty="0" err="1"/>
              <a:t>Chịu</a:t>
            </a:r>
            <a:r>
              <a:rPr lang="en-US" sz="2400" i="1" dirty="0"/>
              <a:t> </a:t>
            </a:r>
            <a:r>
              <a:rPr lang="en-US" sz="2400" i="1" dirty="0" err="1"/>
              <a:t>trách</a:t>
            </a:r>
            <a:r>
              <a:rPr lang="en-US" sz="2400" i="1" dirty="0"/>
              <a:t> </a:t>
            </a:r>
            <a:r>
              <a:rPr lang="en-US" sz="2400" i="1" dirty="0" err="1"/>
              <a:t>nhiệm</a:t>
            </a:r>
            <a:r>
              <a:rPr lang="en-US" sz="2400" i="1" dirty="0"/>
              <a:t>: </a:t>
            </a:r>
            <a:r>
              <a:rPr lang="en-US" sz="2400" dirty="0" err="1"/>
              <a:t>Tiểu</a:t>
            </a:r>
            <a:r>
              <a:rPr lang="en-US" sz="2400" dirty="0"/>
              <a:t> ban </a:t>
            </a:r>
            <a:r>
              <a:rPr lang="en-US" sz="2400" dirty="0" smtClean="0"/>
              <a:t>CS&amp;BV</a:t>
            </a:r>
          </a:p>
          <a:p>
            <a:r>
              <a:rPr lang="en-US" sz="2400" i="1" dirty="0" err="1" smtClean="0"/>
              <a:t>Phối</a:t>
            </a:r>
            <a:r>
              <a:rPr lang="en-US" sz="2400" i="1" dirty="0" smtClean="0"/>
              <a:t> </a:t>
            </a:r>
            <a:r>
              <a:rPr lang="en-US" sz="2400" i="1" dirty="0" err="1"/>
              <a:t>hợp</a:t>
            </a:r>
            <a:r>
              <a:rPr lang="en-US" sz="2400" i="1" dirty="0"/>
              <a:t>: </a:t>
            </a:r>
            <a:r>
              <a:rPr lang="en-US" sz="2400" dirty="0" err="1"/>
              <a:t>Văn</a:t>
            </a:r>
            <a:r>
              <a:rPr lang="en-US" sz="2400" dirty="0"/>
              <a:t> </a:t>
            </a:r>
            <a:r>
              <a:rPr lang="en-US" sz="2400" dirty="0" err="1"/>
              <a:t>phòng</a:t>
            </a:r>
            <a:r>
              <a:rPr lang="en-US" sz="2400" dirty="0"/>
              <a:t> VCCB, </a:t>
            </a:r>
            <a:r>
              <a:rPr lang="en-US" sz="2400" dirty="0" err="1"/>
              <a:t>Tiểu</a:t>
            </a:r>
            <a:r>
              <a:rPr lang="en-US" sz="2400" dirty="0"/>
              <a:t> ban </a:t>
            </a:r>
            <a:r>
              <a:rPr lang="en-US" sz="2400" dirty="0" smtClean="0"/>
              <a:t>CS&amp;BV</a:t>
            </a:r>
          </a:p>
          <a:p>
            <a:r>
              <a:rPr lang="en-US" sz="2400" i="1" dirty="0" err="1" smtClean="0"/>
              <a:t>Nguồn</a:t>
            </a:r>
            <a:r>
              <a:rPr lang="en-US" sz="2400" i="1" dirty="0" smtClean="0"/>
              <a:t> </a:t>
            </a:r>
            <a:r>
              <a:rPr lang="en-US" sz="2400" i="1" dirty="0" err="1"/>
              <a:t>đồng</a:t>
            </a:r>
            <a:r>
              <a:rPr lang="en-US" sz="2400" i="1" dirty="0"/>
              <a:t> </a:t>
            </a:r>
            <a:r>
              <a:rPr lang="en-US" sz="2400" i="1" dirty="0" err="1"/>
              <a:t>hỗ</a:t>
            </a:r>
            <a:r>
              <a:rPr lang="en-US" sz="2400" i="1" dirty="0"/>
              <a:t> </a:t>
            </a:r>
            <a:r>
              <a:rPr lang="en-US" sz="2400" i="1" dirty="0" err="1"/>
              <a:t>trợ</a:t>
            </a:r>
            <a:r>
              <a:rPr lang="en-US" sz="2400" i="1" dirty="0"/>
              <a:t> </a:t>
            </a:r>
            <a:r>
              <a:rPr lang="en-US" sz="2400" i="1" dirty="0" err="1"/>
              <a:t>dự</a:t>
            </a:r>
            <a:r>
              <a:rPr lang="en-US" sz="2400" i="1" dirty="0"/>
              <a:t> </a:t>
            </a:r>
            <a:r>
              <a:rPr lang="en-US" sz="2400" i="1" dirty="0" err="1"/>
              <a:t>kiến</a:t>
            </a:r>
            <a:r>
              <a:rPr lang="en-US" sz="2400" i="1" dirty="0"/>
              <a:t>: </a:t>
            </a:r>
            <a:r>
              <a:rPr lang="en-US" sz="2400" i="1" dirty="0" err="1" smtClean="0"/>
              <a:t>VnSAT</a:t>
            </a:r>
            <a:endParaRPr lang="en-US" sz="2400" i="1" dirty="0"/>
          </a:p>
          <a:p>
            <a:pPr marL="0" indent="0">
              <a:buNone/>
            </a:pPr>
            <a:endParaRPr lang="en-US" dirty="0"/>
          </a:p>
        </p:txBody>
      </p:sp>
    </p:spTree>
    <p:extLst>
      <p:ext uri="{BB962C8B-B14F-4D97-AF65-F5344CB8AC3E}">
        <p14:creationId xmlns:p14="http://schemas.microsoft.com/office/powerpoint/2010/main" val="1004433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700" dirty="0">
                <a:solidFill>
                  <a:prstClr val="black">
                    <a:lumMod val="85000"/>
                    <a:lumOff val="15000"/>
                  </a:prstClr>
                </a:solidFill>
                <a:latin typeface="Times New Roman" panose="02020603050405020304" pitchFamily="18" charset="0"/>
                <a:cs typeface="Times New Roman" panose="02020603050405020304" pitchFamily="18" charset="0"/>
              </a:rPr>
              <a:t>DỰ THẢO KẾ HOẠCH HOẠT ĐỘNG BAN ĐIỀU PHỐI NGÀNH HÀNG CÀ PHÊ VIỆT NAM 2017</a:t>
            </a:r>
            <a:endParaRPr lang="en-US" sz="2700" dirty="0"/>
          </a:p>
        </p:txBody>
      </p:sp>
      <p:sp>
        <p:nvSpPr>
          <p:cNvPr id="3" name="Content Placeholder 2"/>
          <p:cNvSpPr>
            <a:spLocks noGrp="1"/>
          </p:cNvSpPr>
          <p:nvPr>
            <p:ph idx="1"/>
          </p:nvPr>
        </p:nvSpPr>
        <p:spPr/>
        <p:txBody>
          <a:bodyPr/>
          <a:lstStyle/>
          <a:p>
            <a:pPr marL="0" indent="0">
              <a:buNone/>
            </a:pPr>
            <a:r>
              <a:rPr lang="en-US" sz="2400" b="1" dirty="0" smtClean="0"/>
              <a:t>8. </a:t>
            </a:r>
            <a:r>
              <a:rPr lang="vi-VN" sz="2400" b="1" dirty="0"/>
              <a:t>Viết các báo cáo chính </a:t>
            </a:r>
            <a:r>
              <a:rPr lang="vi-VN" sz="2400" b="1" dirty="0" smtClean="0"/>
              <a:t>sách</a:t>
            </a:r>
            <a:endParaRPr lang="en-US" sz="2400" b="1" dirty="0"/>
          </a:p>
          <a:p>
            <a:r>
              <a:rPr lang="en-US" sz="2400" i="1" dirty="0" err="1"/>
              <a:t>Chịu</a:t>
            </a:r>
            <a:r>
              <a:rPr lang="en-US" sz="2400" i="1" dirty="0"/>
              <a:t> </a:t>
            </a:r>
            <a:r>
              <a:rPr lang="en-US" sz="2400" i="1" dirty="0" err="1"/>
              <a:t>trách</a:t>
            </a:r>
            <a:r>
              <a:rPr lang="en-US" sz="2400" i="1" dirty="0"/>
              <a:t> </a:t>
            </a:r>
            <a:r>
              <a:rPr lang="en-US" sz="2400" i="1" dirty="0" err="1"/>
              <a:t>nhiệm</a:t>
            </a:r>
            <a:r>
              <a:rPr lang="en-US" sz="2400" i="1" dirty="0"/>
              <a:t>: </a:t>
            </a:r>
            <a:r>
              <a:rPr lang="en-US" sz="2400" dirty="0" err="1"/>
              <a:t>Tiểu</a:t>
            </a:r>
            <a:r>
              <a:rPr lang="en-US" sz="2400" dirty="0"/>
              <a:t> ban </a:t>
            </a:r>
            <a:r>
              <a:rPr lang="en-US" sz="2400" dirty="0" smtClean="0"/>
              <a:t>CS&amp;BV</a:t>
            </a:r>
          </a:p>
          <a:p>
            <a:r>
              <a:rPr lang="en-US" sz="2400" i="1" dirty="0" err="1" smtClean="0"/>
              <a:t>Phối</a:t>
            </a:r>
            <a:r>
              <a:rPr lang="en-US" sz="2400" i="1" dirty="0" smtClean="0"/>
              <a:t> </a:t>
            </a:r>
            <a:r>
              <a:rPr lang="en-US" sz="2400" i="1" dirty="0" err="1"/>
              <a:t>hợp</a:t>
            </a:r>
            <a:r>
              <a:rPr lang="en-US" sz="2400" i="1" dirty="0"/>
              <a:t>: </a:t>
            </a:r>
            <a:r>
              <a:rPr lang="en-US" sz="2400" dirty="0" err="1"/>
              <a:t>Các</a:t>
            </a:r>
            <a:r>
              <a:rPr lang="en-US" sz="2400" dirty="0"/>
              <a:t> </a:t>
            </a:r>
            <a:r>
              <a:rPr lang="en-US" sz="2400" dirty="0" err="1"/>
              <a:t>tiểu</a:t>
            </a:r>
            <a:r>
              <a:rPr lang="en-US" sz="2400" dirty="0"/>
              <a:t> ban </a:t>
            </a:r>
            <a:r>
              <a:rPr lang="en-US" sz="2400" dirty="0" err="1" smtClean="0"/>
              <a:t>khác</a:t>
            </a:r>
            <a:endParaRPr lang="en-US" sz="2400" dirty="0" smtClean="0"/>
          </a:p>
          <a:p>
            <a:pPr marL="0" indent="0">
              <a:buNone/>
            </a:pPr>
            <a:endParaRPr lang="en-US" dirty="0"/>
          </a:p>
        </p:txBody>
      </p:sp>
    </p:spTree>
    <p:extLst>
      <p:ext uri="{BB962C8B-B14F-4D97-AF65-F5344CB8AC3E}">
        <p14:creationId xmlns:p14="http://schemas.microsoft.com/office/powerpoint/2010/main" val="257132468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548</TotalTime>
  <Words>827</Words>
  <Application>Microsoft Office PowerPoint</Application>
  <PresentationFormat>On-screen Show (4:3)</PresentationFormat>
  <Paragraphs>64</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Tahoma</vt:lpstr>
      <vt:lpstr>Times New Roman</vt:lpstr>
      <vt:lpstr>Wingdings 3</vt:lpstr>
      <vt:lpstr>Wisp</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DỰ THẢO KẾ HOẠCH HOẠT ĐỘNG BAN ĐIỀU PHỐI NGÀNH HÀNG CÀ PHÊ VIỆT NAM 2017</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Kế hoạch hoạt động 2017</dc:title>
  <dc:creator>tch</dc:creator>
  <cp:lastModifiedBy>Hien Dao</cp:lastModifiedBy>
  <cp:revision>34</cp:revision>
  <dcterms:created xsi:type="dcterms:W3CDTF">2016-12-02T02:30:51Z</dcterms:created>
  <dcterms:modified xsi:type="dcterms:W3CDTF">2016-12-04T17:43:49Z</dcterms:modified>
</cp:coreProperties>
</file>