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9" r:id="rId2"/>
    <p:sldMasterId id="2147483669" r:id="rId3"/>
    <p:sldMasterId id="2147483686" r:id="rId4"/>
  </p:sldMasterIdLst>
  <p:notesMasterIdLst>
    <p:notesMasterId r:id="rId21"/>
  </p:notesMasterIdLst>
  <p:handoutMasterIdLst>
    <p:handoutMasterId r:id="rId22"/>
  </p:handoutMasterIdLst>
  <p:sldIdLst>
    <p:sldId id="256" r:id="rId5"/>
    <p:sldId id="357" r:id="rId6"/>
    <p:sldId id="326" r:id="rId7"/>
    <p:sldId id="345" r:id="rId8"/>
    <p:sldId id="346" r:id="rId9"/>
    <p:sldId id="323" r:id="rId10"/>
    <p:sldId id="348" r:id="rId11"/>
    <p:sldId id="331" r:id="rId12"/>
    <p:sldId id="335" r:id="rId13"/>
    <p:sldId id="347" r:id="rId14"/>
    <p:sldId id="351" r:id="rId15"/>
    <p:sldId id="353" r:id="rId16"/>
    <p:sldId id="350" r:id="rId17"/>
    <p:sldId id="349" r:id="rId18"/>
    <p:sldId id="337" r:id="rId19"/>
    <p:sldId id="355" r:id="rId20"/>
  </p:sldIdLst>
  <p:sldSz cx="12192000" cy="6858000"/>
  <p:notesSz cx="6735763" cy="9866313"/>
  <p:embeddedFontLst>
    <p:embeddedFont>
      <p:font typeface="Ubuntu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de-DE"/>
    </a:defPPr>
    <a:lvl1pPr marL="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253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337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422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507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59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675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CP Red-Templates" id="{82727190-AD3E-4D3B-99EC-48C13BBEF919}">
          <p14:sldIdLst>
            <p14:sldId id="256"/>
            <p14:sldId id="357"/>
            <p14:sldId id="326"/>
            <p14:sldId id="345"/>
            <p14:sldId id="346"/>
            <p14:sldId id="323"/>
            <p14:sldId id="348"/>
            <p14:sldId id="331"/>
            <p14:sldId id="335"/>
            <p14:sldId id="347"/>
            <p14:sldId id="351"/>
            <p14:sldId id="353"/>
            <p14:sldId id="350"/>
            <p14:sldId id="349"/>
            <p14:sldId id="337"/>
            <p14:sldId id="35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D3B"/>
    <a:srgbClr val="7C4D3A"/>
    <a:srgbClr val="78D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 varScale="1">
        <p:scale>
          <a:sx n="69" d="100"/>
          <a:sy n="69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176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pPr>
            <a:r>
              <a:rPr lang="de-DE" dirty="0"/>
              <a:t>Estimated</a:t>
            </a:r>
            <a:r>
              <a:rPr lang="de-DE" baseline="0" dirty="0"/>
              <a:t> </a:t>
            </a:r>
            <a:r>
              <a:rPr lang="de-DE" dirty="0"/>
              <a:t>Annual Budget</a:t>
            </a:r>
          </a:p>
        </c:rich>
      </c:tx>
      <c:layout>
        <c:manualLayout>
          <c:xMode val="edge"/>
          <c:yMode val="edge"/>
          <c:x val="0.26933639030743994"/>
          <c:y val="2.47288682250901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Annual Budget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65-4341-A6EC-7631D8CF8434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65-4341-A6EC-7631D8CF8434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65-4341-A6EC-7631D8CF843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65-4341-A6EC-7631D8CF8434}"/>
              </c:ext>
            </c:extLst>
          </c:dPt>
          <c:dLbls>
            <c:dLbl>
              <c:idx val="0"/>
              <c:layout>
                <c:manualLayout>
                  <c:x val="0.17420827087800939"/>
                  <c:y val="0.2269005870573189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65-4341-A6EC-7631D8CF843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156249999999999"/>
                  <c:y val="0.1406249913493484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65-4341-A6EC-7631D8CF843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906250000000001"/>
                  <c:y val="-8.5936501967686754E-1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65-4341-A6EC-7631D8CF843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374999999999999"/>
                  <c:y val="-9.84374939445439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C65-4341-A6EC-7631D8CF843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Private sector premiums paid</c:v>
                </c:pt>
                <c:pt idx="1">
                  <c:v>Private sector budget (excl. Premiums)</c:v>
                </c:pt>
                <c:pt idx="2">
                  <c:v>Other funding</c:v>
                </c:pt>
                <c:pt idx="3">
                  <c:v>Donor budget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187</c:v>
                </c:pt>
                <c:pt idx="1">
                  <c:v>75</c:v>
                </c:pt>
                <c:pt idx="2">
                  <c:v>13</c:v>
                </c:pt>
                <c:pt idx="3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65-4341-A6EC-7631D8CF843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053" cy="4924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714"/>
            <a:ext cx="2919053" cy="4924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597" y="9371714"/>
            <a:ext cx="2919053" cy="4924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8A69F-6B9A-4F43-A1D3-004AD928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9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6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764" y="1"/>
            <a:ext cx="2918831" cy="4956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7AD1518-9DB3-45B9-A4E6-79E7EF9E19D4}" type="datetimeFigureOut">
              <a:rPr lang="de-DE" smtClean="0"/>
              <a:t>03.01.2017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5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0716"/>
            <a:ext cx="2918831" cy="49559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764" y="9370716"/>
            <a:ext cx="2918831" cy="49559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97F5EE7-2E4B-4EE5-8B52-426639631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26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1pPr>
    <a:lvl2pPr marL="645053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2pPr>
    <a:lvl3pPr marL="1290107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3pPr>
    <a:lvl4pPr marL="1935159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4pPr>
    <a:lvl5pPr marL="2580210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5pPr>
    <a:lvl6pPr marL="3225264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6pPr>
    <a:lvl7pPr marL="3870317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7pPr>
    <a:lvl8pPr marL="4515369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8pPr>
    <a:lvl9pPr marL="5160422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Dalat</a:t>
            </a:r>
            <a:r>
              <a:rPr lang="en-US" baseline="0" dirty="0"/>
              <a:t> Thai </a:t>
            </a:r>
            <a:r>
              <a:rPr lang="en-US" baseline="0" dirty="0" err="1"/>
              <a:t>Hoa</a:t>
            </a:r>
            <a:r>
              <a:rPr lang="en-US" baseline="0" dirty="0"/>
              <a:t>.  Tran Duc Tai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5EE7-2E4B-4EE5-8B52-4266396319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73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5EE7-2E4B-4EE5-8B52-4266396319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1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 will come back to the SDGs in a second”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5EE7-2E4B-4EE5-8B52-4266396319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64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93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Vietnamese members include </a:t>
            </a:r>
            <a:r>
              <a:rPr lang="en-US" sz="1693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Simexco</a:t>
            </a:r>
            <a:r>
              <a:rPr lang="en-US" sz="1693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693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Dakman</a:t>
            </a:r>
            <a:r>
              <a:rPr lang="en-US" sz="1693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693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93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Intimex</a:t>
            </a:r>
            <a:r>
              <a:rPr lang="en-US" sz="1693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693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93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Timexcorp</a:t>
            </a:r>
            <a:endParaRPr lang="en-US" sz="1693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93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companies very</a:t>
            </a:r>
            <a:r>
              <a:rPr lang="en-US" sz="1693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active in Vietnam: </a:t>
            </a:r>
            <a:r>
              <a:rPr lang="en-US" sz="1693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Olam, ECOM , LDC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5EE7-2E4B-4EE5-8B52-4266396319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25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5EE7-2E4B-4EE5-8B52-4266396319D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321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accent2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6E5DEA16-C445-4CD6-97E8-4C7FA32B4B87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062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52385" y="152415"/>
            <a:ext cx="11887723" cy="6554097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</p:spTree>
    <p:extLst>
      <p:ext uri="{BB962C8B-B14F-4D97-AF65-F5344CB8AC3E}">
        <p14:creationId xmlns:p14="http://schemas.microsoft.com/office/powerpoint/2010/main" val="38857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9B8C-5E03-4355-865E-D7C72B764601}" type="datetime6">
              <a:rPr lang="de-DE" smtClean="0"/>
              <a:t>Januar 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www.globalcoffeeplatform.org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0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020-881C-479B-AAC0-C71E72D611F1}" type="datetime6">
              <a:rPr lang="de-DE" smtClean="0"/>
              <a:t>Januar 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www.globalcoffeeplatform.org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4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0B07-8687-428A-A02E-7AD01968B225}" type="datetime6">
              <a:rPr lang="de-DE" smtClean="0"/>
              <a:t>Januar 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4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accent2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BDCA629-76BF-4758-B924-BB1A14A41105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97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_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2192138" cy="6857999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59000">
                <a:schemeClr val="accent1"/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bg1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31278801-B93F-4B66-8B86-DF7DD27C80F4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8" y="2420888"/>
            <a:ext cx="1121586" cy="18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6793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0E8F5AEF-166F-404B-8FA8-AB2BA9AA4434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0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1" y="1268760"/>
            <a:ext cx="8119462" cy="4320479"/>
          </a:xfrm>
        </p:spPr>
        <p:txBody>
          <a:bodyPr anchor="ctr"/>
          <a:lstStyle>
            <a:lvl1pPr>
              <a:lnSpc>
                <a:spcPts val="6800"/>
              </a:lnSpc>
              <a:defRPr sz="6000" baseline="0"/>
            </a:lvl1pPr>
          </a:lstStyle>
          <a:p>
            <a:r>
              <a:rPr lang="en-US" dirty="0"/>
              <a:t>CALL TO ACTION STATEMENT GOING OVER UP TO 5 LINES TO PRESENT A BOLD SUMMARY ETC.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59FFAAB2-C27A-4FF7-8F88-E3D4925CDA11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31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92442EDC-D309-49E7-BC88-0142CBAC1E8A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7263949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1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30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4B4B9072-1550-4CC6-85AC-4EA2916DB370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Wall of </a:t>
            </a:r>
            <a:r>
              <a:rPr lang="en-US" dirty="0" err="1"/>
              <a:t>LOGos</a:t>
            </a:r>
            <a:r>
              <a:rPr lang="en-US" dirty="0"/>
              <a:t> / Partners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97286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897796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822729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747662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72595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8597528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22461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1044739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3047930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397286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 hasCustomPrompt="1"/>
          </p:nvPr>
        </p:nvSpPr>
        <p:spPr>
          <a:xfrm>
            <a:off x="4897796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822729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747662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7672595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8597528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9522461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1044739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3047930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397286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4897796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822729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6747662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7672595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8597528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9522461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1044739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047930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42" hasCustomPrompt="1"/>
          </p:nvPr>
        </p:nvSpPr>
        <p:spPr>
          <a:xfrm>
            <a:off x="397286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4897796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822729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747662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7672595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8597528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9522461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1044739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047930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397286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4897796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5822729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6747662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7672595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8597528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57" hasCustomPrompt="1"/>
          </p:nvPr>
        </p:nvSpPr>
        <p:spPr>
          <a:xfrm>
            <a:off x="9522461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58" hasCustomPrompt="1"/>
          </p:nvPr>
        </p:nvSpPr>
        <p:spPr>
          <a:xfrm>
            <a:off x="1044739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_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2192138" cy="6857999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59000">
                <a:schemeClr val="accent3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bg1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DB6C88C-9009-47E8-A65E-EB1BB90B69FB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8" y="2420888"/>
            <a:ext cx="1121586" cy="18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595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367F7309-9347-4EDA-8B71-C7D7419B3F62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5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5950121-6561-482E-9872-FB397A34DBCE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ax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1EBDFBE2-F58E-4ED1-87E0-07E560E3911B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548680"/>
            <a:ext cx="608245" cy="1015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343472" y="535602"/>
            <a:ext cx="0" cy="102827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476672"/>
            <a:ext cx="9463881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</a:t>
            </a:r>
            <a:br>
              <a:rPr lang="en-US" dirty="0"/>
            </a:br>
            <a:r>
              <a:rPr lang="en-US" dirty="0"/>
              <a:t>WITH PLACEHOLDER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58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52385" y="152415"/>
            <a:ext cx="11887723" cy="6554097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</p:spTree>
    <p:extLst>
      <p:ext uri="{BB962C8B-B14F-4D97-AF65-F5344CB8AC3E}">
        <p14:creationId xmlns:p14="http://schemas.microsoft.com/office/powerpoint/2010/main" val="4233732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accent3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B6283CD2-DBB7-4546-998B-12F4BCE34D32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557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_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2192138" cy="6857999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59000">
                <a:schemeClr val="accent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bg1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4FABFA4A-A56D-4C0E-BE74-24406ECCDEAB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8" y="2420888"/>
            <a:ext cx="1121586" cy="18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6481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5124D551-F9AC-4B65-A466-2EA895CE77EC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81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1" y="1268760"/>
            <a:ext cx="8119462" cy="4320479"/>
          </a:xfrm>
        </p:spPr>
        <p:txBody>
          <a:bodyPr anchor="ctr"/>
          <a:lstStyle>
            <a:lvl1pPr>
              <a:lnSpc>
                <a:spcPts val="6800"/>
              </a:lnSpc>
              <a:defRPr sz="6000" baseline="0"/>
            </a:lvl1pPr>
          </a:lstStyle>
          <a:p>
            <a:r>
              <a:rPr lang="en-US" dirty="0"/>
              <a:t>CALL TO ACTION STATEMENT GOING OVER UP TO 5 LINES TO PRESENT A BOLD SUMMARY ETC.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D2A4B868-82A7-4037-B787-7A2576E4AC7F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5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31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C3D60C63-E2A8-481F-BD9A-A4BC8EFA6D20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7263949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5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30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6277EA48-DED6-40FB-8EC3-F278459DB1B2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Wall of </a:t>
            </a:r>
            <a:r>
              <a:rPr lang="en-US" dirty="0" err="1"/>
              <a:t>LOGos</a:t>
            </a:r>
            <a:r>
              <a:rPr lang="en-US" dirty="0"/>
              <a:t> / Partners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97286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897796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822729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747662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72595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8597528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22461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1044739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3047930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397286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 hasCustomPrompt="1"/>
          </p:nvPr>
        </p:nvSpPr>
        <p:spPr>
          <a:xfrm>
            <a:off x="4897796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822729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747662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7672595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8597528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9522461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1044739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3047930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397286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4897796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822729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6747662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7672595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8597528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9522461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1044739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047930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42" hasCustomPrompt="1"/>
          </p:nvPr>
        </p:nvSpPr>
        <p:spPr>
          <a:xfrm>
            <a:off x="397286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4897796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822729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747662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7672595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8597528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9522461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1044739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047930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397286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4897796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5822729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6747662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7672595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8597528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57" hasCustomPrompt="1"/>
          </p:nvPr>
        </p:nvSpPr>
        <p:spPr>
          <a:xfrm>
            <a:off x="9522461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58" hasCustomPrompt="1"/>
          </p:nvPr>
        </p:nvSpPr>
        <p:spPr>
          <a:xfrm>
            <a:off x="1044739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2958303-89C8-4D55-9BD9-B8125CAE1FC7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884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24A205D8-3B85-49C6-95A3-11CE46053022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0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84F07E42-63FB-4756-B2CB-B33E0CE019A0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73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ax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737B0A3B-1E12-4427-B4FD-105CEAE4BA50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548680"/>
            <a:ext cx="608245" cy="1015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343472" y="535602"/>
            <a:ext cx="0" cy="102827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476672"/>
            <a:ext cx="9463881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</a:t>
            </a:r>
            <a:br>
              <a:rPr lang="en-US" dirty="0"/>
            </a:br>
            <a:r>
              <a:rPr lang="en-US" dirty="0"/>
              <a:t>WITH PLACEHOLDER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433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52385" y="152415"/>
            <a:ext cx="11887723" cy="6554097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</p:spTree>
    <p:extLst>
      <p:ext uri="{BB962C8B-B14F-4D97-AF65-F5344CB8AC3E}">
        <p14:creationId xmlns:p14="http://schemas.microsoft.com/office/powerpoint/2010/main" val="2838566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accent2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7831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_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2192138" cy="6857999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59000">
                <a:schemeClr val="accent3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bg1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8" y="2420888"/>
            <a:ext cx="1121586" cy="18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8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Januar 17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740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1" y="1268760"/>
            <a:ext cx="8119462" cy="4320479"/>
          </a:xfrm>
        </p:spPr>
        <p:txBody>
          <a:bodyPr anchor="ctr"/>
          <a:lstStyle>
            <a:lvl1pPr>
              <a:lnSpc>
                <a:spcPts val="6800"/>
              </a:lnSpc>
              <a:defRPr sz="6000" baseline="0"/>
            </a:lvl1pPr>
          </a:lstStyle>
          <a:p>
            <a:r>
              <a:rPr lang="en-US" dirty="0"/>
              <a:t>CALL TO ACTION STATEMENT GOING OVER UP TO 5 LINES TO PRESENT A BOLD SUMMARY ETC.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Januar 17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180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31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Januar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7263949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098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30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Januar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Wall of </a:t>
            </a:r>
            <a:r>
              <a:rPr lang="en-US" dirty="0" err="1"/>
              <a:t>LOGos</a:t>
            </a:r>
            <a:r>
              <a:rPr lang="en-US" dirty="0"/>
              <a:t> / Partners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97286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897796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822729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747662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72595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8597528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22461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1044739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3047930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397286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 hasCustomPrompt="1"/>
          </p:nvPr>
        </p:nvSpPr>
        <p:spPr>
          <a:xfrm>
            <a:off x="4897796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822729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747662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7672595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8597528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9522461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1044739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3047930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397286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4897796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822729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6747662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7672595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8597528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9522461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1044739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047930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42" hasCustomPrompt="1"/>
          </p:nvPr>
        </p:nvSpPr>
        <p:spPr>
          <a:xfrm>
            <a:off x="397286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4897796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822729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747662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7672595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8597528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9522461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1044739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047930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397286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4897796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5822729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6747662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7672595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8597528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57" hasCustomPrompt="1"/>
          </p:nvPr>
        </p:nvSpPr>
        <p:spPr>
          <a:xfrm>
            <a:off x="9522461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58" hasCustomPrompt="1"/>
          </p:nvPr>
        </p:nvSpPr>
        <p:spPr>
          <a:xfrm>
            <a:off x="1044739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8311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1" y="1268760"/>
            <a:ext cx="8119462" cy="4320479"/>
          </a:xfrm>
        </p:spPr>
        <p:txBody>
          <a:bodyPr anchor="ctr"/>
          <a:lstStyle>
            <a:lvl1pPr>
              <a:lnSpc>
                <a:spcPts val="6800"/>
              </a:lnSpc>
              <a:defRPr sz="6000" baseline="0"/>
            </a:lvl1pPr>
          </a:lstStyle>
          <a:p>
            <a:r>
              <a:rPr lang="en-US" dirty="0"/>
              <a:t>CALL TO ACTION STATEMENT GOING OVER UP TO 5 LINES TO PRESENT A BOLD SUMMARY ETC.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51C5E633-0275-497F-A475-39E8BB8C948C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217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421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Januar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2841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52385" y="152415"/>
            <a:ext cx="11887723" cy="6554097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</p:spTree>
    <p:extLst>
      <p:ext uri="{BB962C8B-B14F-4D97-AF65-F5344CB8AC3E}">
        <p14:creationId xmlns:p14="http://schemas.microsoft.com/office/powerpoint/2010/main" val="4213402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66" b="4136"/>
          <a:stretch/>
        </p:blipFill>
        <p:spPr>
          <a:xfrm>
            <a:off x="0" y="173620"/>
            <a:ext cx="12192000" cy="649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031" y="1153953"/>
            <a:ext cx="6592220" cy="4563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2"/>
            <a:ext cx="6060141" cy="185737"/>
          </a:xfrm>
          <a:prstGeom prst="rect">
            <a:avLst/>
          </a:prstGeom>
          <a:solidFill>
            <a:srgbClr val="CC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60141" y="2"/>
            <a:ext cx="6131859" cy="185737"/>
          </a:xfrm>
          <a:prstGeom prst="rect">
            <a:avLst/>
          </a:prstGeom>
          <a:solidFill>
            <a:srgbClr val="45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13068429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157289"/>
            <a:ext cx="10515600" cy="4968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38200" y="1654174"/>
            <a:ext cx="10515600" cy="454342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030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87751"/>
            <a:ext cx="5639937" cy="82706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4514638"/>
            <a:ext cx="5639937" cy="4968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111" y="937317"/>
            <a:ext cx="4829849" cy="36200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673290" y="937316"/>
            <a:ext cx="1819701" cy="44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401807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157289"/>
            <a:ext cx="10515600" cy="4968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38200" y="1654174"/>
            <a:ext cx="10515600" cy="454342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464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448101"/>
            <a:ext cx="10515600" cy="420001"/>
          </a:xfrm>
        </p:spPr>
        <p:txBody>
          <a:bodyPr anchor="t">
            <a:noAutofit/>
          </a:bodyPr>
          <a:lstStyle>
            <a:lvl1pPr>
              <a:defRPr sz="3600" b="1" i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31851" y="876365"/>
            <a:ext cx="10515600" cy="420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en-US" sz="1600" b="0" i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39883" y="1030149"/>
            <a:ext cx="1220727" cy="45719"/>
          </a:xfrm>
          <a:prstGeom prst="rect">
            <a:avLst/>
          </a:prstGeom>
          <a:solidFill>
            <a:srgbClr val="CC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00559" y="2300375"/>
            <a:ext cx="8496673" cy="682556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400" baseline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TBA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425" y="5468900"/>
            <a:ext cx="2962688" cy="99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200559" y="2988819"/>
            <a:ext cx="8496673" cy="682556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400" baseline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TBA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2200559" y="3671725"/>
            <a:ext cx="8496673" cy="682556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400" baseline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TBA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3"/>
          </p:nvPr>
        </p:nvSpPr>
        <p:spPr>
          <a:xfrm>
            <a:off x="838200" y="6385380"/>
            <a:ext cx="2743200" cy="365125"/>
          </a:xfrm>
        </p:spPr>
        <p:txBody>
          <a:bodyPr/>
          <a:lstStyle/>
          <a:p>
            <a:fld id="{24868A70-051E-4F9F-B786-F2D3D9264597}" type="datetime1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9229876" y="6385380"/>
            <a:ext cx="2743200" cy="365125"/>
          </a:xfrm>
        </p:spPr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31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876C98D8-467F-4181-B26A-D5D6E689B513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7263949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5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30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9D27C009-4FF8-44E9-8A5F-4FBF61DA087F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Wall of </a:t>
            </a:r>
            <a:r>
              <a:rPr lang="en-US" dirty="0" err="1"/>
              <a:t>LOGos</a:t>
            </a:r>
            <a:r>
              <a:rPr lang="en-US" dirty="0"/>
              <a:t> / Partners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97286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897796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822729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747662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72595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8597528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22461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1044739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3047930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397286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 hasCustomPrompt="1"/>
          </p:nvPr>
        </p:nvSpPr>
        <p:spPr>
          <a:xfrm>
            <a:off x="4897796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822729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747662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7672595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8597528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9522461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1044739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3047930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397286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4897796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822729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6747662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7672595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8597528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9522461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1044739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047930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42" hasCustomPrompt="1"/>
          </p:nvPr>
        </p:nvSpPr>
        <p:spPr>
          <a:xfrm>
            <a:off x="397286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4897796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822729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747662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7672595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8597528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9522461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1044739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047930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397286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4897796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5822729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6747662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7672595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8597528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57" hasCustomPrompt="1"/>
          </p:nvPr>
        </p:nvSpPr>
        <p:spPr>
          <a:xfrm>
            <a:off x="9522461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58" hasCustomPrompt="1"/>
          </p:nvPr>
        </p:nvSpPr>
        <p:spPr>
          <a:xfrm>
            <a:off x="1044739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59" name="Straight Connector 58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7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4E179C38-3095-49D2-81A0-E12C9E5FC024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3D034A7A-C9D8-4B74-8453-51CD53F1FF08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ax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304967BC-F234-4646-B477-FFFBF275AC4E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548680"/>
            <a:ext cx="608245" cy="10152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343472" y="535602"/>
            <a:ext cx="0" cy="102827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476672"/>
            <a:ext cx="9463881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</a:t>
            </a:r>
            <a:br>
              <a:rPr lang="en-US" dirty="0"/>
            </a:br>
            <a:r>
              <a:rPr lang="en-US" dirty="0"/>
              <a:t>WITH PLACEHOLDER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60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52385" y="152419"/>
            <a:ext cx="11886150" cy="6554093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4000" h="4644000">
                <a:moveTo>
                  <a:pt x="0" y="0"/>
                </a:moveTo>
                <a:lnTo>
                  <a:pt x="8424000" y="0"/>
                </a:lnTo>
                <a:lnTo>
                  <a:pt x="8424000" y="2178312"/>
                </a:lnTo>
                <a:lnTo>
                  <a:pt x="8420737" y="2177653"/>
                </a:lnTo>
                <a:cubicBezTo>
                  <a:pt x="8328832" y="2177653"/>
                  <a:pt x="8254329" y="2252156"/>
                  <a:pt x="8254329" y="2344061"/>
                </a:cubicBezTo>
                <a:cubicBezTo>
                  <a:pt x="8254329" y="2435966"/>
                  <a:pt x="8328832" y="2510469"/>
                  <a:pt x="8420737" y="2510469"/>
                </a:cubicBezTo>
                <a:lnTo>
                  <a:pt x="8424000" y="2509810"/>
                </a:lnTo>
                <a:lnTo>
                  <a:pt x="8424000" y="4644000"/>
                </a:lnTo>
                <a:lnTo>
                  <a:pt x="0" y="46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30" y="380248"/>
            <a:ext cx="8128185" cy="1016251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/>
          <a:p>
            <a:r>
              <a:rPr lang="en-US" dirty="0"/>
              <a:t>Headline of the slide with</a:t>
            </a:r>
            <a:br>
              <a:rPr lang="en-US" dirty="0"/>
            </a:br>
            <a:r>
              <a:rPr lang="en-US" dirty="0"/>
              <a:t>the option to go over 2 Lines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30" y="1825627"/>
            <a:ext cx="81281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2"/>
            <a:r>
              <a:rPr lang="en-US" dirty="0"/>
              <a:t>Third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3"/>
            <a:r>
              <a:rPr lang="en-US" dirty="0"/>
              <a:t>Fourth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4"/>
            <a:r>
              <a:rPr lang="en-US" dirty="0"/>
              <a:t>Fifth level going over one further line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67" y="3284984"/>
            <a:ext cx="406271" cy="365125"/>
          </a:xfrm>
          <a:prstGeom prst="rect">
            <a:avLst/>
          </a:prstGeom>
          <a:noFill/>
          <a:ln w="254000">
            <a:noFill/>
          </a:ln>
        </p:spPr>
        <p:txBody>
          <a:bodyPr vert="horz" lIns="0" tIns="0" rIns="0" bIns="0" rtlCol="0" anchor="ctr"/>
          <a:lstStyle>
            <a:lvl1pPr algn="ctr">
              <a:lnSpc>
                <a:spcPts val="1693"/>
              </a:lnSpc>
              <a:defRPr sz="1693" b="1">
                <a:solidFill>
                  <a:schemeClr val="bg1"/>
                </a:solidFill>
                <a:latin typeface="+mn-lt"/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3"/>
                </a:solidFill>
              </a:defRPr>
            </a:lvl1pPr>
          </a:lstStyle>
          <a:p>
            <a:fld id="{EC604A82-8FFE-4641-B848-0FE354D09A46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75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3" r:id="rId5"/>
    <p:sldLayoutId id="2147483656" r:id="rId6"/>
    <p:sldLayoutId id="2147483654" r:id="rId7"/>
    <p:sldLayoutId id="2147483655" r:id="rId8"/>
    <p:sldLayoutId id="2147483679" r:id="rId9"/>
    <p:sldLayoutId id="2147483657" r:id="rId10"/>
    <p:sldLayoutId id="2147483682" r:id="rId11"/>
    <p:sldLayoutId id="2147483683" r:id="rId12"/>
    <p:sldLayoutId id="2147483684" r:id="rId13"/>
  </p:sldLayoutIdLst>
  <p:hf hdr="0"/>
  <p:txStyles>
    <p:titleStyle>
      <a:lvl1pPr algn="l" defTabSz="914249" rtl="0" eaLnBrk="1" latinLnBrk="0" hangingPunct="1">
        <a:lnSpc>
          <a:spcPts val="3386"/>
        </a:lnSpc>
        <a:spcBef>
          <a:spcPct val="0"/>
        </a:spcBef>
        <a:buNone/>
        <a:defRPr sz="3000" b="1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Tx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defRPr sz="15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3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74185" indent="0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52385" y="152419"/>
            <a:ext cx="11886150" cy="6554093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4000" h="4644000">
                <a:moveTo>
                  <a:pt x="0" y="0"/>
                </a:moveTo>
                <a:lnTo>
                  <a:pt x="8424000" y="0"/>
                </a:lnTo>
                <a:lnTo>
                  <a:pt x="8424000" y="2178312"/>
                </a:lnTo>
                <a:lnTo>
                  <a:pt x="8420737" y="2177653"/>
                </a:lnTo>
                <a:cubicBezTo>
                  <a:pt x="8328832" y="2177653"/>
                  <a:pt x="8254329" y="2252156"/>
                  <a:pt x="8254329" y="2344061"/>
                </a:cubicBezTo>
                <a:cubicBezTo>
                  <a:pt x="8254329" y="2435966"/>
                  <a:pt x="8328832" y="2510469"/>
                  <a:pt x="8420737" y="2510469"/>
                </a:cubicBezTo>
                <a:lnTo>
                  <a:pt x="8424000" y="2509810"/>
                </a:lnTo>
                <a:lnTo>
                  <a:pt x="8424000" y="4644000"/>
                </a:lnTo>
                <a:lnTo>
                  <a:pt x="0" y="46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30" y="380248"/>
            <a:ext cx="8128185" cy="1016251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/>
          <a:p>
            <a:r>
              <a:rPr lang="en-US" dirty="0"/>
              <a:t>Headline of the slide with</a:t>
            </a:r>
            <a:br>
              <a:rPr lang="en-US" dirty="0"/>
            </a:br>
            <a:r>
              <a:rPr lang="en-US" dirty="0"/>
              <a:t>the option to go over 2 Lines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30" y="1825627"/>
            <a:ext cx="81281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2"/>
            <a:r>
              <a:rPr lang="en-US" dirty="0"/>
              <a:t>Third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3"/>
            <a:r>
              <a:rPr lang="en-US" dirty="0"/>
              <a:t>Fourth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4"/>
            <a:r>
              <a:rPr lang="en-US" dirty="0"/>
              <a:t>Fifth level going over one further line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67" y="3284984"/>
            <a:ext cx="406271" cy="365125"/>
          </a:xfrm>
          <a:prstGeom prst="rect">
            <a:avLst/>
          </a:prstGeom>
          <a:noFill/>
          <a:ln w="254000">
            <a:noFill/>
          </a:ln>
        </p:spPr>
        <p:txBody>
          <a:bodyPr vert="horz" lIns="0" tIns="0" rIns="0" bIns="0" rtlCol="0" anchor="ctr"/>
          <a:lstStyle>
            <a:lvl1pPr algn="ctr">
              <a:lnSpc>
                <a:spcPts val="1693"/>
              </a:lnSpc>
              <a:defRPr sz="1693" b="1">
                <a:solidFill>
                  <a:schemeClr val="bg1"/>
                </a:solidFill>
                <a:latin typeface="+mn-lt"/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fld id="{12CE530A-CB6C-48DC-BA72-D90138547335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05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80" r:id="rId9"/>
    <p:sldLayoutId id="2147483668" r:id="rId10"/>
  </p:sldLayoutIdLst>
  <p:hf hdr="0"/>
  <p:txStyles>
    <p:titleStyle>
      <a:lvl1pPr algn="l" defTabSz="914249" rtl="0" eaLnBrk="1" latinLnBrk="0" hangingPunct="1">
        <a:lnSpc>
          <a:spcPts val="3386"/>
        </a:lnSpc>
        <a:spcBef>
          <a:spcPct val="0"/>
        </a:spcBef>
        <a:buNone/>
        <a:defRPr sz="3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Tx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defRPr sz="15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tabLst/>
        <a:defRPr sz="13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74185" indent="0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52385" y="152419"/>
            <a:ext cx="11886150" cy="6554093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4000" h="4644000">
                <a:moveTo>
                  <a:pt x="0" y="0"/>
                </a:moveTo>
                <a:lnTo>
                  <a:pt x="8424000" y="0"/>
                </a:lnTo>
                <a:lnTo>
                  <a:pt x="8424000" y="2178312"/>
                </a:lnTo>
                <a:lnTo>
                  <a:pt x="8420737" y="2177653"/>
                </a:lnTo>
                <a:cubicBezTo>
                  <a:pt x="8328832" y="2177653"/>
                  <a:pt x="8254329" y="2252156"/>
                  <a:pt x="8254329" y="2344061"/>
                </a:cubicBezTo>
                <a:cubicBezTo>
                  <a:pt x="8254329" y="2435966"/>
                  <a:pt x="8328832" y="2510469"/>
                  <a:pt x="8420737" y="2510469"/>
                </a:cubicBezTo>
                <a:lnTo>
                  <a:pt x="8424000" y="2509810"/>
                </a:lnTo>
                <a:lnTo>
                  <a:pt x="8424000" y="4644000"/>
                </a:lnTo>
                <a:lnTo>
                  <a:pt x="0" y="46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30" y="380248"/>
            <a:ext cx="8128185" cy="1016251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/>
          <a:p>
            <a:r>
              <a:rPr lang="en-US" dirty="0"/>
              <a:t>Headline of the slide with</a:t>
            </a:r>
            <a:br>
              <a:rPr lang="en-US" dirty="0"/>
            </a:br>
            <a:r>
              <a:rPr lang="en-US" dirty="0"/>
              <a:t>the option to go over 2 Lines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30" y="1825627"/>
            <a:ext cx="81281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2"/>
            <a:r>
              <a:rPr lang="en-US" dirty="0"/>
              <a:t>Third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3"/>
            <a:r>
              <a:rPr lang="en-US" dirty="0"/>
              <a:t>Fourth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4"/>
            <a:r>
              <a:rPr lang="en-US" dirty="0"/>
              <a:t>Fifth level going over one further line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67" y="3284984"/>
            <a:ext cx="406271" cy="365125"/>
          </a:xfrm>
          <a:prstGeom prst="rect">
            <a:avLst/>
          </a:prstGeom>
          <a:noFill/>
          <a:ln w="254000">
            <a:noFill/>
          </a:ln>
        </p:spPr>
        <p:txBody>
          <a:bodyPr vert="horz" lIns="0" tIns="0" rIns="0" bIns="0" rtlCol="0" anchor="ctr"/>
          <a:lstStyle>
            <a:lvl1pPr algn="ctr">
              <a:lnSpc>
                <a:spcPts val="1693"/>
              </a:lnSpc>
              <a:defRPr sz="1693" b="1">
                <a:solidFill>
                  <a:schemeClr val="bg1"/>
                </a:solidFill>
                <a:latin typeface="+mn-lt"/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2"/>
                </a:solidFill>
              </a:defRPr>
            </a:lvl1pPr>
          </a:lstStyle>
          <a:p>
            <a:fld id="{220AF3EA-FD85-404C-8EB0-9E73239CE323}" type="datetime6">
              <a:rPr lang="de-DE" smtClean="0"/>
              <a:t>Januar 17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3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1" r:id="rId9"/>
    <p:sldLayoutId id="2147483678" r:id="rId10"/>
  </p:sldLayoutIdLst>
  <p:hf hdr="0"/>
  <p:txStyles>
    <p:titleStyle>
      <a:lvl1pPr algn="l" defTabSz="914249" rtl="0" eaLnBrk="1" latinLnBrk="0" hangingPunct="1">
        <a:lnSpc>
          <a:spcPts val="3386"/>
        </a:lnSpc>
        <a:spcBef>
          <a:spcPct val="0"/>
        </a:spcBef>
        <a:buNone/>
        <a:defRPr sz="30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Tx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defRPr sz="15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tabLst/>
        <a:defRPr sz="13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74185" indent="0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52385" y="152419"/>
            <a:ext cx="11886150" cy="6554093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4000" h="4644000">
                <a:moveTo>
                  <a:pt x="0" y="0"/>
                </a:moveTo>
                <a:lnTo>
                  <a:pt x="8424000" y="0"/>
                </a:lnTo>
                <a:lnTo>
                  <a:pt x="8424000" y="2178312"/>
                </a:lnTo>
                <a:lnTo>
                  <a:pt x="8420737" y="2177653"/>
                </a:lnTo>
                <a:cubicBezTo>
                  <a:pt x="8328832" y="2177653"/>
                  <a:pt x="8254329" y="2252156"/>
                  <a:pt x="8254329" y="2344061"/>
                </a:cubicBezTo>
                <a:cubicBezTo>
                  <a:pt x="8254329" y="2435966"/>
                  <a:pt x="8328832" y="2510469"/>
                  <a:pt x="8420737" y="2510469"/>
                </a:cubicBezTo>
                <a:lnTo>
                  <a:pt x="8424000" y="2509810"/>
                </a:lnTo>
                <a:lnTo>
                  <a:pt x="8424000" y="4644000"/>
                </a:lnTo>
                <a:lnTo>
                  <a:pt x="0" y="46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30" y="380248"/>
            <a:ext cx="8128185" cy="1016251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/>
          <a:p>
            <a:r>
              <a:rPr lang="en-US" dirty="0"/>
              <a:t>Headline of the slide with</a:t>
            </a:r>
            <a:br>
              <a:rPr lang="en-US" dirty="0"/>
            </a:br>
            <a:r>
              <a:rPr lang="en-US" dirty="0"/>
              <a:t>the option to go over 2 Lines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30" y="1825627"/>
            <a:ext cx="81281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2"/>
            <a:r>
              <a:rPr lang="en-US" dirty="0"/>
              <a:t>Third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3"/>
            <a:r>
              <a:rPr lang="en-US" dirty="0"/>
              <a:t>Fourth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4"/>
            <a:r>
              <a:rPr lang="en-US" dirty="0"/>
              <a:t>Fifth level going over one further line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67" y="3284984"/>
            <a:ext cx="406271" cy="365125"/>
          </a:xfrm>
          <a:prstGeom prst="rect">
            <a:avLst/>
          </a:prstGeom>
          <a:noFill/>
          <a:ln w="254000">
            <a:noFill/>
          </a:ln>
        </p:spPr>
        <p:txBody>
          <a:bodyPr vert="horz" lIns="0" tIns="0" rIns="0" bIns="0" rtlCol="0" anchor="ctr"/>
          <a:lstStyle>
            <a:lvl1pPr algn="ctr">
              <a:lnSpc>
                <a:spcPts val="1693"/>
              </a:lnSpc>
              <a:defRPr sz="1693" b="1">
                <a:solidFill>
                  <a:schemeClr val="bg1"/>
                </a:solidFill>
                <a:latin typeface="+mn-lt"/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3"/>
                </a:solidFill>
              </a:defRPr>
            </a:lvl1pPr>
          </a:lstStyle>
          <a:p>
            <a:fld id="{50E07051-561F-4EBC-ACE0-CC50A949F3D1}" type="datetime6">
              <a:rPr lang="de-DE" smtClean="0"/>
              <a:pPr/>
              <a:t>Januar 17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55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/>
  <p:txStyles>
    <p:titleStyle>
      <a:lvl1pPr algn="l" defTabSz="914249" rtl="0" eaLnBrk="1" latinLnBrk="0" hangingPunct="1">
        <a:lnSpc>
          <a:spcPts val="3386"/>
        </a:lnSpc>
        <a:spcBef>
          <a:spcPct val="0"/>
        </a:spcBef>
        <a:buNone/>
        <a:defRPr sz="3000" b="1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Tx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defRPr sz="15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3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74185" indent="0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tags" Target="../tags/tag2.xml"/><Relationship Id="rId16" Type="http://schemas.openxmlformats.org/officeDocument/2006/relationships/image" Target="../media/image33.jp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10.emf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lobalcoffeeplatform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s-ES" sz="3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3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Achieving impact at scale through collective action in the coffee sector</a:t>
            </a:r>
            <a:endParaRPr lang="de-DE" sz="3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Let’s ensure profitable and resilient coffee farming communities, together!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Vietnamese Coffee Coordination Board – Forum| 5</a:t>
            </a:r>
            <a:r>
              <a:rPr lang="en-US" baseline="30000" dirty="0">
                <a:solidFill>
                  <a:schemeClr val="accent4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December, 2016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Annette Pensel | Executive Director 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19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165" y="3284984"/>
            <a:ext cx="406271" cy="365125"/>
          </a:xfrm>
          <a:ln>
            <a:noFill/>
          </a:ln>
        </p:spPr>
        <p:txBody>
          <a:bodyPr/>
          <a:lstStyle/>
          <a:p>
            <a:fld id="{B68BE5E3-2814-4094-9E96-1EA324CD8A33}" type="slidenum">
              <a:rPr lang="de-DE" smtClean="0"/>
              <a:t>10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81756" y="764704"/>
            <a:ext cx="8128185" cy="864096"/>
          </a:xfrm>
          <a:ln>
            <a:noFill/>
          </a:ln>
        </p:spPr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Coffee</a:t>
            </a:r>
            <a:r>
              <a:rPr lang="es-ES" dirty="0"/>
              <a:t> </a:t>
            </a:r>
            <a:r>
              <a:rPr lang="es-ES" dirty="0" err="1"/>
              <a:t>sector’s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contribution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SDGs</a:t>
            </a:r>
            <a:endParaRPr lang="en-US" dirty="0"/>
          </a:p>
        </p:txBody>
      </p:sp>
      <p:pic>
        <p:nvPicPr>
          <p:cNvPr id="59396" name="Picture 4" descr="https://un.org.ir/images/2016_03_16_-_March_SDG_2_TGG_Icon_Color_016_Mar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08" y="2044144"/>
            <a:ext cx="1490931" cy="14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http://i0.wp.com/www.un.org/sustainabledevelopment/wp-content/uploads/2015/05/E_SDG_Icons-05.jpg?w=6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7" y="2044144"/>
            <a:ext cx="1490931" cy="14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http://cdn.globalgoals.org/2015/07/clim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34" y="3785867"/>
            <a:ext cx="1500938" cy="15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http://cdn.globalgoals.org/2015/07/educ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18" y="2044144"/>
            <a:ext cx="1490931" cy="14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6" name="Picture 14" descr="http://i2.wp.com/www.un.org/sustainabledevelopment/wp-content/uploads/2015/05/E_SDG_Icons-01.jpg?w=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98" y="2044144"/>
            <a:ext cx="1490931" cy="14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http://i0.wp.com/www.un.org/sustainabledevelopment/wp-content/uploads/2015/05/E_SDG_Icons-06.jpg?w=6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98" y="3787560"/>
            <a:ext cx="1499245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0" name="Picture 18" descr="http://i0.wp.com/www.un.org/sustainabledevelopment/wp-content/uploads/2015/05/E_SDG_Icons-08.jpg?w=6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08" y="3785867"/>
            <a:ext cx="1500938" cy="15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2" name="Picture 20" descr="http://i1.wp.com/www.un.org/sustainabledevelopment/wp-content/uploads/2015/05/E_SDG_Icons-12.jpg?w=66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97" y="3785867"/>
            <a:ext cx="1500938" cy="15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7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33985"/>
              </p:ext>
            </p:extLst>
          </p:nvPr>
        </p:nvGraphicFramePr>
        <p:xfrm>
          <a:off x="3071664" y="3323748"/>
          <a:ext cx="7749864" cy="2097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733">
                  <a:extLst>
                    <a:ext uri="{9D8B030D-6E8A-4147-A177-3AD203B41FA5}">
                      <a16:colId xmlns="" xmlns:a16="http://schemas.microsoft.com/office/drawing/2014/main" val="2574524083"/>
                    </a:ext>
                  </a:extLst>
                </a:gridCol>
                <a:gridCol w="968733">
                  <a:extLst>
                    <a:ext uri="{9D8B030D-6E8A-4147-A177-3AD203B41FA5}">
                      <a16:colId xmlns="" xmlns:a16="http://schemas.microsoft.com/office/drawing/2014/main" val="2294324570"/>
                    </a:ext>
                  </a:extLst>
                </a:gridCol>
                <a:gridCol w="968733">
                  <a:extLst>
                    <a:ext uri="{9D8B030D-6E8A-4147-A177-3AD203B41FA5}">
                      <a16:colId xmlns="" xmlns:a16="http://schemas.microsoft.com/office/drawing/2014/main" val="2085006067"/>
                    </a:ext>
                  </a:extLst>
                </a:gridCol>
                <a:gridCol w="955234">
                  <a:extLst>
                    <a:ext uri="{9D8B030D-6E8A-4147-A177-3AD203B41FA5}">
                      <a16:colId xmlns="" xmlns:a16="http://schemas.microsoft.com/office/drawing/2014/main" val="3613987545"/>
                    </a:ext>
                  </a:extLst>
                </a:gridCol>
                <a:gridCol w="982232">
                  <a:extLst>
                    <a:ext uri="{9D8B030D-6E8A-4147-A177-3AD203B41FA5}">
                      <a16:colId xmlns="" xmlns:a16="http://schemas.microsoft.com/office/drawing/2014/main" val="865843328"/>
                    </a:ext>
                  </a:extLst>
                </a:gridCol>
                <a:gridCol w="968733">
                  <a:extLst>
                    <a:ext uri="{9D8B030D-6E8A-4147-A177-3AD203B41FA5}">
                      <a16:colId xmlns="" xmlns:a16="http://schemas.microsoft.com/office/drawing/2014/main" val="2892635468"/>
                    </a:ext>
                  </a:extLst>
                </a:gridCol>
                <a:gridCol w="968733">
                  <a:extLst>
                    <a:ext uri="{9D8B030D-6E8A-4147-A177-3AD203B41FA5}">
                      <a16:colId xmlns="" xmlns:a16="http://schemas.microsoft.com/office/drawing/2014/main" val="1064470737"/>
                    </a:ext>
                  </a:extLst>
                </a:gridCol>
                <a:gridCol w="968733">
                  <a:extLst>
                    <a:ext uri="{9D8B030D-6E8A-4147-A177-3AD203B41FA5}">
                      <a16:colId xmlns="" xmlns:a16="http://schemas.microsoft.com/office/drawing/2014/main" val="3285523998"/>
                    </a:ext>
                  </a:extLst>
                </a:gridCol>
              </a:tblGrid>
              <a:tr h="1271846"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200" b="0" dirty="0"/>
                        <a:t>No poverty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200" b="0" dirty="0"/>
                        <a:t>Zero hunger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200" b="0" dirty="0"/>
                        <a:t>Quality</a:t>
                      </a:r>
                      <a:r>
                        <a:rPr lang="en-US" sz="1200" b="0" baseline="0" dirty="0"/>
                        <a:t> education</a:t>
                      </a:r>
                      <a:endParaRPr 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Clean water &amp;</a:t>
                      </a:r>
                      <a:r>
                        <a:rPr lang="en-US" sz="1100" b="0" baseline="0" dirty="0"/>
                        <a:t> sanitation</a:t>
                      </a:r>
                      <a:endParaRPr lang="en-US" sz="1100" b="0" dirty="0"/>
                    </a:p>
                  </a:txBody>
                  <a:tcPr anchor="b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200" b="0" dirty="0"/>
                        <a:t>Decent</a:t>
                      </a:r>
                      <a:r>
                        <a:rPr lang="en-US" sz="1200" b="0" baseline="0" dirty="0"/>
                        <a:t> work</a:t>
                      </a:r>
                      <a:endParaRPr 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200" b="0" dirty="0"/>
                        <a:t>Responsible</a:t>
                      </a:r>
                      <a:r>
                        <a:rPr lang="en-US" sz="1200" b="0" baseline="0" dirty="0"/>
                        <a:t> Production</a:t>
                      </a:r>
                      <a:endParaRPr 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200" b="0" dirty="0"/>
                        <a:t>Climate</a:t>
                      </a:r>
                      <a:r>
                        <a:rPr lang="en-US" sz="1200" b="0" baseline="0" dirty="0"/>
                        <a:t> Action</a:t>
                      </a:r>
                      <a:endParaRPr 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Life on land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66156640"/>
                  </a:ext>
                </a:extLst>
              </a:tr>
              <a:tr h="82571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2330839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11</a:t>
            </a:fld>
            <a:endParaRPr lang="de-DE"/>
          </a:p>
        </p:txBody>
      </p:sp>
      <p:pic>
        <p:nvPicPr>
          <p:cNvPr id="7" name="Picture 6" descr="C:\Users\george\Downloads\SDG_Package\SDG Package\JPGs_PNGs etc\E_SDG_Poster and web files\SDG_Individual Icons\JPGs_High Res\E_SDG_Icons-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81" y="335793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george\Downloads\SDG_Package\SDG Package\JPGs_PNGs etc\E_SDG_Poster and web files\SDG_Individual Icons\JPGs_High Res\E_SDG_Icons-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79" y="335793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eorge\Downloads\SDG_Package\SDG Package\JPGs_PNGs etc\E_SDG_Poster and web files\SDG_Individual Icons\JPGs_High Res\E_SDG_Icons-0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77" y="335793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george\Downloads\SDG_Package\SDG Package\JPGs_PNGs etc\E_SDG_Poster and web files\SDG_Individual Icons\JPGs_High Res\E_SDG_Icons-0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673" y="335793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george\Downloads\SDG_Package\SDG Package\JPGs_PNGs etc\E_SDG_Poster and web files\SDG_Individual Icons\JPGs_High Res\E_SDG_Icons-1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71" y="335793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george\Downloads\SDG_Package\SDG Package\JPGs_PNGs etc\E_SDG_Poster and web files\SDG_Individual Icons\JPGs_High Res\E_SDG_Icons-1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71" y="335793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94" y="4631721"/>
            <a:ext cx="662775" cy="6627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39" y="4591672"/>
            <a:ext cx="662775" cy="6627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71" y="4637117"/>
            <a:ext cx="662775" cy="6627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26" y="4631720"/>
            <a:ext cx="662775" cy="662775"/>
          </a:xfrm>
          <a:prstGeom prst="rect">
            <a:avLst/>
          </a:prstGeom>
        </p:spPr>
      </p:pic>
      <p:pic>
        <p:nvPicPr>
          <p:cNvPr id="30" name="Picture 29" descr="C:\Users\george\Downloads\SDG_Package\SDG Package\JPGs_PNGs etc\E_SDG_Poster and web files\SDG_Individual Icons\JPGs_High Res\E_SDG_Icons-06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01" y="335123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440" y="4609394"/>
            <a:ext cx="662775" cy="662775"/>
          </a:xfrm>
          <a:prstGeom prst="rect">
            <a:avLst/>
          </a:prstGeom>
        </p:spPr>
      </p:pic>
      <p:pic>
        <p:nvPicPr>
          <p:cNvPr id="33" name="Picture 32" descr="C:\Users\george\Downloads\SDG_Package\SDG Package\JPGs_PNGs etc\E_SDG_Poster and web files\SDG_Individual Icons\JPGs_High Res\E_SDG_Icons-15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215" y="335793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69" y="1875060"/>
            <a:ext cx="1539573" cy="102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2591974" y="234689"/>
            <a:ext cx="9240005" cy="1086585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>
            <a:lvl1pPr algn="l" defTabSz="914249" rtl="0" eaLnBrk="1" latinLnBrk="0" hangingPunct="1">
              <a:lnSpc>
                <a:spcPts val="3386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national strategy priorities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3" y="1812812"/>
            <a:ext cx="1056676" cy="10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9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30" y="2060848"/>
            <a:ext cx="8128185" cy="4464496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Cooperation with &amp; strengthening of the Vietnam Coffee Coordination Board (VCCB)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National Sustainability Curriculum revision &amp; roll-out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Proper Agrochemicals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Pilot water monitoring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GCP member engagement &amp; servicing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3284538"/>
            <a:ext cx="4064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BE5E3-2814-4094-9E96-1EA324CD8A33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7930" y="476673"/>
            <a:ext cx="8737670" cy="864096"/>
          </a:xfrm>
        </p:spPr>
        <p:txBody>
          <a:bodyPr/>
          <a:lstStyle/>
          <a:p>
            <a:r>
              <a:rPr lang="nl-NL" dirty="0">
                <a:latin typeface="Wes FY Medium" panose="020B0605030201020104" pitchFamily="34" charset="0"/>
              </a:rPr>
              <a:t>GCP supported 2017 Activities in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3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think-cell Slide" r:id="rId5" imgW="378" imgH="377" progId="TCLayout.ActiveDocument.1">
                  <p:embed/>
                </p:oleObj>
              </mc:Choice>
              <mc:Fallback>
                <p:oleObj name="think-cell Slide" r:id="rId5" imgW="378" imgH="377" progId="TCLayout.ActiveDocument.1">
                  <p:embed/>
                  <p:pic>
                    <p:nvPicPr>
                      <p:cNvPr id="67" name="Object 6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Wes FY Medium" panose="020B0605030201020104" pitchFamily="34" charset="0"/>
              </a:rPr>
              <a:t>Tools for an enabling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BE5E3-2814-4094-9E96-1EA324CD8A3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2679" y="1942146"/>
            <a:ext cx="3177415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Global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Progress Framework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measure and report on individual and collective impact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Baseline Common Code 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global reference for basic sustainability practices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GCP Connect 	         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 online learning community connecting people, resources and action!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18186" y="3650109"/>
            <a:ext cx="640853" cy="641623"/>
            <a:chOff x="5451580" y="534892"/>
            <a:chExt cx="1128581" cy="1129936"/>
          </a:xfrm>
        </p:grpSpPr>
        <p:sp>
          <p:nvSpPr>
            <p:cNvPr id="71" name="Freeform 164"/>
            <p:cNvSpPr>
              <a:spLocks/>
            </p:cNvSpPr>
            <p:nvPr/>
          </p:nvSpPr>
          <p:spPr bwMode="auto">
            <a:xfrm>
              <a:off x="5723951" y="1008167"/>
              <a:ext cx="39103" cy="36406"/>
            </a:xfrm>
            <a:custGeom>
              <a:avLst/>
              <a:gdLst>
                <a:gd name="T0" fmla="*/ 8 w 20"/>
                <a:gd name="T1" fmla="*/ 18 h 18"/>
                <a:gd name="T2" fmla="*/ 10 w 20"/>
                <a:gd name="T3" fmla="*/ 18 h 18"/>
                <a:gd name="T4" fmla="*/ 15 w 20"/>
                <a:gd name="T5" fmla="*/ 17 h 18"/>
                <a:gd name="T6" fmla="*/ 19 w 20"/>
                <a:gd name="T7" fmla="*/ 12 h 18"/>
                <a:gd name="T8" fmla="*/ 18 w 20"/>
                <a:gd name="T9" fmla="*/ 5 h 18"/>
                <a:gd name="T10" fmla="*/ 13 w 20"/>
                <a:gd name="T11" fmla="*/ 0 h 18"/>
                <a:gd name="T12" fmla="*/ 6 w 20"/>
                <a:gd name="T13" fmla="*/ 1 h 18"/>
                <a:gd name="T14" fmla="*/ 1 w 20"/>
                <a:gd name="T15" fmla="*/ 7 h 18"/>
                <a:gd name="T16" fmla="*/ 8 w 20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8">
                  <a:moveTo>
                    <a:pt x="8" y="18"/>
                  </a:moveTo>
                  <a:cubicBezTo>
                    <a:pt x="9" y="18"/>
                    <a:pt x="9" y="18"/>
                    <a:pt x="10" y="18"/>
                  </a:cubicBezTo>
                  <a:cubicBezTo>
                    <a:pt x="12" y="18"/>
                    <a:pt x="13" y="18"/>
                    <a:pt x="15" y="17"/>
                  </a:cubicBezTo>
                  <a:cubicBezTo>
                    <a:pt x="17" y="16"/>
                    <a:pt x="18" y="14"/>
                    <a:pt x="19" y="12"/>
                  </a:cubicBezTo>
                  <a:cubicBezTo>
                    <a:pt x="20" y="9"/>
                    <a:pt x="19" y="7"/>
                    <a:pt x="18" y="5"/>
                  </a:cubicBezTo>
                  <a:cubicBezTo>
                    <a:pt x="17" y="3"/>
                    <a:pt x="15" y="1"/>
                    <a:pt x="13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3" y="3"/>
                    <a:pt x="2" y="4"/>
                    <a:pt x="1" y="7"/>
                  </a:cubicBezTo>
                  <a:cubicBezTo>
                    <a:pt x="0" y="12"/>
                    <a:pt x="3" y="17"/>
                    <a:pt x="8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65"/>
            <p:cNvSpPr>
              <a:spLocks/>
            </p:cNvSpPr>
            <p:nvPr/>
          </p:nvSpPr>
          <p:spPr bwMode="auto">
            <a:xfrm>
              <a:off x="5928902" y="1360090"/>
              <a:ext cx="37754" cy="37754"/>
            </a:xfrm>
            <a:custGeom>
              <a:avLst/>
              <a:gdLst>
                <a:gd name="T0" fmla="*/ 11 w 19"/>
                <a:gd name="T1" fmla="*/ 1 h 19"/>
                <a:gd name="T2" fmla="*/ 4 w 19"/>
                <a:gd name="T3" fmla="*/ 2 h 19"/>
                <a:gd name="T4" fmla="*/ 0 w 19"/>
                <a:gd name="T5" fmla="*/ 8 h 19"/>
                <a:gd name="T6" fmla="*/ 1 w 19"/>
                <a:gd name="T7" fmla="*/ 15 h 19"/>
                <a:gd name="T8" fmla="*/ 7 w 19"/>
                <a:gd name="T9" fmla="*/ 19 h 19"/>
                <a:gd name="T10" fmla="*/ 9 w 19"/>
                <a:gd name="T11" fmla="*/ 19 h 19"/>
                <a:gd name="T12" fmla="*/ 14 w 19"/>
                <a:gd name="T13" fmla="*/ 18 h 19"/>
                <a:gd name="T14" fmla="*/ 18 w 19"/>
                <a:gd name="T15" fmla="*/ 12 h 19"/>
                <a:gd name="T16" fmla="*/ 11 w 19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1" y="1"/>
                  </a:moveTo>
                  <a:cubicBezTo>
                    <a:pt x="9" y="0"/>
                    <a:pt x="7" y="1"/>
                    <a:pt x="4" y="2"/>
                  </a:cubicBezTo>
                  <a:cubicBezTo>
                    <a:pt x="2" y="3"/>
                    <a:pt x="1" y="5"/>
                    <a:pt x="0" y="8"/>
                  </a:cubicBezTo>
                  <a:cubicBezTo>
                    <a:pt x="0" y="10"/>
                    <a:pt x="0" y="12"/>
                    <a:pt x="1" y="15"/>
                  </a:cubicBezTo>
                  <a:cubicBezTo>
                    <a:pt x="2" y="17"/>
                    <a:pt x="4" y="18"/>
                    <a:pt x="7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1" y="19"/>
                    <a:pt x="12" y="19"/>
                    <a:pt x="14" y="18"/>
                  </a:cubicBezTo>
                  <a:cubicBezTo>
                    <a:pt x="16" y="17"/>
                    <a:pt x="17" y="15"/>
                    <a:pt x="18" y="12"/>
                  </a:cubicBezTo>
                  <a:cubicBezTo>
                    <a:pt x="19" y="7"/>
                    <a:pt x="16" y="2"/>
                    <a:pt x="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166"/>
            <p:cNvSpPr>
              <a:spLocks noChangeArrowheads="1"/>
            </p:cNvSpPr>
            <p:nvPr/>
          </p:nvSpPr>
          <p:spPr bwMode="auto">
            <a:xfrm>
              <a:off x="5715860" y="1083676"/>
              <a:ext cx="37754" cy="364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167"/>
            <p:cNvSpPr>
              <a:spLocks noChangeArrowheads="1"/>
            </p:cNvSpPr>
            <p:nvPr/>
          </p:nvSpPr>
          <p:spPr bwMode="auto">
            <a:xfrm>
              <a:off x="6003061" y="1372226"/>
              <a:ext cx="36406" cy="364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68"/>
            <p:cNvSpPr>
              <a:spLocks/>
            </p:cNvSpPr>
            <p:nvPr/>
          </p:nvSpPr>
          <p:spPr bwMode="auto">
            <a:xfrm>
              <a:off x="5799459" y="1284581"/>
              <a:ext cx="36406" cy="39103"/>
            </a:xfrm>
            <a:custGeom>
              <a:avLst/>
              <a:gdLst>
                <a:gd name="T0" fmla="*/ 3 w 18"/>
                <a:gd name="T1" fmla="*/ 4 h 19"/>
                <a:gd name="T2" fmla="*/ 0 w 18"/>
                <a:gd name="T3" fmla="*/ 10 h 19"/>
                <a:gd name="T4" fmla="*/ 3 w 18"/>
                <a:gd name="T5" fmla="*/ 17 h 19"/>
                <a:gd name="T6" fmla="*/ 9 w 18"/>
                <a:gd name="T7" fmla="*/ 19 h 19"/>
                <a:gd name="T8" fmla="*/ 16 w 18"/>
                <a:gd name="T9" fmla="*/ 17 h 19"/>
                <a:gd name="T10" fmla="*/ 18 w 18"/>
                <a:gd name="T11" fmla="*/ 10 h 19"/>
                <a:gd name="T12" fmla="*/ 16 w 18"/>
                <a:gd name="T13" fmla="*/ 4 h 19"/>
                <a:gd name="T14" fmla="*/ 3 w 18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3" y="4"/>
                  </a:moveTo>
                  <a:cubicBezTo>
                    <a:pt x="1" y="5"/>
                    <a:pt x="0" y="8"/>
                    <a:pt x="0" y="10"/>
                  </a:cubicBezTo>
                  <a:cubicBezTo>
                    <a:pt x="0" y="12"/>
                    <a:pt x="1" y="15"/>
                    <a:pt x="3" y="17"/>
                  </a:cubicBezTo>
                  <a:cubicBezTo>
                    <a:pt x="4" y="18"/>
                    <a:pt x="7" y="19"/>
                    <a:pt x="9" y="19"/>
                  </a:cubicBezTo>
                  <a:cubicBezTo>
                    <a:pt x="11" y="19"/>
                    <a:pt x="14" y="18"/>
                    <a:pt x="16" y="17"/>
                  </a:cubicBezTo>
                  <a:cubicBezTo>
                    <a:pt x="17" y="15"/>
                    <a:pt x="18" y="12"/>
                    <a:pt x="18" y="10"/>
                  </a:cubicBezTo>
                  <a:cubicBezTo>
                    <a:pt x="18" y="8"/>
                    <a:pt x="17" y="5"/>
                    <a:pt x="16" y="4"/>
                  </a:cubicBezTo>
                  <a:cubicBezTo>
                    <a:pt x="12" y="0"/>
                    <a:pt x="6" y="0"/>
                    <a:pt x="3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169"/>
            <p:cNvSpPr>
              <a:spLocks/>
            </p:cNvSpPr>
            <p:nvPr/>
          </p:nvSpPr>
          <p:spPr bwMode="auto">
            <a:xfrm>
              <a:off x="5753615" y="936704"/>
              <a:ext cx="37754" cy="40451"/>
            </a:xfrm>
            <a:custGeom>
              <a:avLst/>
              <a:gdLst>
                <a:gd name="T0" fmla="*/ 14 w 19"/>
                <a:gd name="T1" fmla="*/ 3 h 20"/>
                <a:gd name="T2" fmla="*/ 2 w 19"/>
                <a:gd name="T3" fmla="*/ 6 h 20"/>
                <a:gd name="T4" fmla="*/ 1 w 19"/>
                <a:gd name="T5" fmla="*/ 13 h 20"/>
                <a:gd name="T6" fmla="*/ 5 w 19"/>
                <a:gd name="T7" fmla="*/ 19 h 20"/>
                <a:gd name="T8" fmla="*/ 9 w 19"/>
                <a:gd name="T9" fmla="*/ 20 h 20"/>
                <a:gd name="T10" fmla="*/ 17 w 19"/>
                <a:gd name="T11" fmla="*/ 15 h 20"/>
                <a:gd name="T12" fmla="*/ 18 w 19"/>
                <a:gd name="T13" fmla="*/ 8 h 20"/>
                <a:gd name="T14" fmla="*/ 14 w 19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14" y="3"/>
                  </a:moveTo>
                  <a:cubicBezTo>
                    <a:pt x="10" y="0"/>
                    <a:pt x="4" y="2"/>
                    <a:pt x="2" y="6"/>
                  </a:cubicBezTo>
                  <a:cubicBezTo>
                    <a:pt x="0" y="8"/>
                    <a:pt x="0" y="11"/>
                    <a:pt x="1" y="13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6" y="20"/>
                    <a:pt x="8" y="20"/>
                    <a:pt x="9" y="20"/>
                  </a:cubicBezTo>
                  <a:cubicBezTo>
                    <a:pt x="13" y="20"/>
                    <a:pt x="16" y="18"/>
                    <a:pt x="17" y="15"/>
                  </a:cubicBezTo>
                  <a:cubicBezTo>
                    <a:pt x="19" y="13"/>
                    <a:pt x="19" y="11"/>
                    <a:pt x="18" y="8"/>
                  </a:cubicBezTo>
                  <a:cubicBezTo>
                    <a:pt x="18" y="6"/>
                    <a:pt x="16" y="4"/>
                    <a:pt x="1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70"/>
            <p:cNvSpPr>
              <a:spLocks/>
            </p:cNvSpPr>
            <p:nvPr/>
          </p:nvSpPr>
          <p:spPr bwMode="auto">
            <a:xfrm>
              <a:off x="5856090" y="1329078"/>
              <a:ext cx="43148" cy="40451"/>
            </a:xfrm>
            <a:custGeom>
              <a:avLst/>
              <a:gdLst>
                <a:gd name="T0" fmla="*/ 15 w 21"/>
                <a:gd name="T1" fmla="*/ 3 h 20"/>
                <a:gd name="T2" fmla="*/ 3 w 21"/>
                <a:gd name="T3" fmla="*/ 6 h 20"/>
                <a:gd name="T4" fmla="*/ 6 w 21"/>
                <a:gd name="T5" fmla="*/ 19 h 20"/>
                <a:gd name="T6" fmla="*/ 11 w 21"/>
                <a:gd name="T7" fmla="*/ 20 h 20"/>
                <a:gd name="T8" fmla="*/ 19 w 21"/>
                <a:gd name="T9" fmla="*/ 15 h 20"/>
                <a:gd name="T10" fmla="*/ 15 w 21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15" y="3"/>
                  </a:moveTo>
                  <a:cubicBezTo>
                    <a:pt x="11" y="0"/>
                    <a:pt x="5" y="2"/>
                    <a:pt x="3" y="6"/>
                  </a:cubicBezTo>
                  <a:cubicBezTo>
                    <a:pt x="0" y="10"/>
                    <a:pt x="2" y="16"/>
                    <a:pt x="6" y="19"/>
                  </a:cubicBezTo>
                  <a:cubicBezTo>
                    <a:pt x="8" y="19"/>
                    <a:pt x="9" y="20"/>
                    <a:pt x="11" y="20"/>
                  </a:cubicBezTo>
                  <a:cubicBezTo>
                    <a:pt x="14" y="20"/>
                    <a:pt x="17" y="18"/>
                    <a:pt x="19" y="15"/>
                  </a:cubicBezTo>
                  <a:cubicBezTo>
                    <a:pt x="21" y="11"/>
                    <a:pt x="20" y="5"/>
                    <a:pt x="15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71"/>
            <p:cNvSpPr>
              <a:spLocks/>
            </p:cNvSpPr>
            <p:nvPr/>
          </p:nvSpPr>
          <p:spPr bwMode="auto">
            <a:xfrm>
              <a:off x="5723951" y="1156487"/>
              <a:ext cx="39103" cy="37754"/>
            </a:xfrm>
            <a:custGeom>
              <a:avLst/>
              <a:gdLst>
                <a:gd name="T0" fmla="*/ 18 w 20"/>
                <a:gd name="T1" fmla="*/ 15 h 19"/>
                <a:gd name="T2" fmla="*/ 19 w 20"/>
                <a:gd name="T3" fmla="*/ 8 h 19"/>
                <a:gd name="T4" fmla="*/ 8 w 20"/>
                <a:gd name="T5" fmla="*/ 1 h 19"/>
                <a:gd name="T6" fmla="*/ 8 w 20"/>
                <a:gd name="T7" fmla="*/ 1 h 19"/>
                <a:gd name="T8" fmla="*/ 1 w 20"/>
                <a:gd name="T9" fmla="*/ 12 h 19"/>
                <a:gd name="T10" fmla="*/ 6 w 20"/>
                <a:gd name="T11" fmla="*/ 18 h 19"/>
                <a:gd name="T12" fmla="*/ 10 w 20"/>
                <a:gd name="T13" fmla="*/ 19 h 19"/>
                <a:gd name="T14" fmla="*/ 13 w 20"/>
                <a:gd name="T15" fmla="*/ 19 h 19"/>
                <a:gd name="T16" fmla="*/ 18 w 20"/>
                <a:gd name="T1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18" y="15"/>
                  </a:moveTo>
                  <a:cubicBezTo>
                    <a:pt x="19" y="13"/>
                    <a:pt x="20" y="10"/>
                    <a:pt x="19" y="8"/>
                  </a:cubicBezTo>
                  <a:cubicBezTo>
                    <a:pt x="18" y="3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3"/>
                    <a:pt x="0" y="8"/>
                    <a:pt x="1" y="12"/>
                  </a:cubicBezTo>
                  <a:cubicBezTo>
                    <a:pt x="2" y="15"/>
                    <a:pt x="3" y="17"/>
                    <a:pt x="6" y="18"/>
                  </a:cubicBezTo>
                  <a:cubicBezTo>
                    <a:pt x="7" y="19"/>
                    <a:pt x="9" y="19"/>
                    <a:pt x="10" y="19"/>
                  </a:cubicBezTo>
                  <a:cubicBezTo>
                    <a:pt x="11" y="19"/>
                    <a:pt x="12" y="19"/>
                    <a:pt x="13" y="19"/>
                  </a:cubicBezTo>
                  <a:cubicBezTo>
                    <a:pt x="15" y="18"/>
                    <a:pt x="17" y="17"/>
                    <a:pt x="18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72"/>
            <p:cNvSpPr>
              <a:spLocks/>
            </p:cNvSpPr>
            <p:nvPr/>
          </p:nvSpPr>
          <p:spPr bwMode="auto">
            <a:xfrm>
              <a:off x="6075873" y="1360090"/>
              <a:ext cx="40451" cy="37754"/>
            </a:xfrm>
            <a:custGeom>
              <a:avLst/>
              <a:gdLst>
                <a:gd name="T0" fmla="*/ 8 w 20"/>
                <a:gd name="T1" fmla="*/ 1 h 19"/>
                <a:gd name="T2" fmla="*/ 2 w 20"/>
                <a:gd name="T3" fmla="*/ 5 h 19"/>
                <a:gd name="T4" fmla="*/ 1 w 20"/>
                <a:gd name="T5" fmla="*/ 12 h 19"/>
                <a:gd name="T6" fmla="*/ 5 w 20"/>
                <a:gd name="T7" fmla="*/ 18 h 19"/>
                <a:gd name="T8" fmla="*/ 10 w 20"/>
                <a:gd name="T9" fmla="*/ 19 h 19"/>
                <a:gd name="T10" fmla="*/ 12 w 20"/>
                <a:gd name="T11" fmla="*/ 19 h 19"/>
                <a:gd name="T12" fmla="*/ 19 w 20"/>
                <a:gd name="T13" fmla="*/ 8 h 19"/>
                <a:gd name="T14" fmla="*/ 8 w 20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8" y="1"/>
                  </a:moveTo>
                  <a:cubicBezTo>
                    <a:pt x="5" y="2"/>
                    <a:pt x="3" y="3"/>
                    <a:pt x="2" y="5"/>
                  </a:cubicBezTo>
                  <a:cubicBezTo>
                    <a:pt x="1" y="7"/>
                    <a:pt x="0" y="10"/>
                    <a:pt x="1" y="12"/>
                  </a:cubicBezTo>
                  <a:cubicBezTo>
                    <a:pt x="2" y="15"/>
                    <a:pt x="3" y="17"/>
                    <a:pt x="5" y="18"/>
                  </a:cubicBezTo>
                  <a:cubicBezTo>
                    <a:pt x="7" y="19"/>
                    <a:pt x="8" y="19"/>
                    <a:pt x="10" y="19"/>
                  </a:cubicBezTo>
                  <a:cubicBezTo>
                    <a:pt x="11" y="19"/>
                    <a:pt x="12" y="19"/>
                    <a:pt x="12" y="19"/>
                  </a:cubicBezTo>
                  <a:cubicBezTo>
                    <a:pt x="17" y="17"/>
                    <a:pt x="20" y="12"/>
                    <a:pt x="19" y="8"/>
                  </a:cubicBezTo>
                  <a:cubicBezTo>
                    <a:pt x="17" y="3"/>
                    <a:pt x="12" y="0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73"/>
            <p:cNvSpPr>
              <a:spLocks/>
            </p:cNvSpPr>
            <p:nvPr/>
          </p:nvSpPr>
          <p:spPr bwMode="auto">
            <a:xfrm>
              <a:off x="5753615" y="1223906"/>
              <a:ext cx="40451" cy="40451"/>
            </a:xfrm>
            <a:custGeom>
              <a:avLst/>
              <a:gdLst>
                <a:gd name="T0" fmla="*/ 5 w 20"/>
                <a:gd name="T1" fmla="*/ 3 h 20"/>
                <a:gd name="T2" fmla="*/ 1 w 20"/>
                <a:gd name="T3" fmla="*/ 8 h 20"/>
                <a:gd name="T4" fmla="*/ 2 w 20"/>
                <a:gd name="T5" fmla="*/ 15 h 20"/>
                <a:gd name="T6" fmla="*/ 9 w 20"/>
                <a:gd name="T7" fmla="*/ 20 h 20"/>
                <a:gd name="T8" fmla="*/ 14 w 20"/>
                <a:gd name="T9" fmla="*/ 18 h 20"/>
                <a:gd name="T10" fmla="*/ 17 w 20"/>
                <a:gd name="T11" fmla="*/ 6 h 20"/>
                <a:gd name="T12" fmla="*/ 5 w 20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5" y="3"/>
                  </a:moveTo>
                  <a:cubicBezTo>
                    <a:pt x="3" y="4"/>
                    <a:pt x="1" y="6"/>
                    <a:pt x="1" y="8"/>
                  </a:cubicBezTo>
                  <a:cubicBezTo>
                    <a:pt x="0" y="10"/>
                    <a:pt x="0" y="13"/>
                    <a:pt x="2" y="15"/>
                  </a:cubicBezTo>
                  <a:cubicBezTo>
                    <a:pt x="3" y="18"/>
                    <a:pt x="6" y="20"/>
                    <a:pt x="9" y="20"/>
                  </a:cubicBezTo>
                  <a:cubicBezTo>
                    <a:pt x="11" y="20"/>
                    <a:pt x="13" y="19"/>
                    <a:pt x="14" y="18"/>
                  </a:cubicBezTo>
                  <a:cubicBezTo>
                    <a:pt x="18" y="16"/>
                    <a:pt x="20" y="10"/>
                    <a:pt x="17" y="6"/>
                  </a:cubicBezTo>
                  <a:cubicBezTo>
                    <a:pt x="15" y="2"/>
                    <a:pt x="9" y="0"/>
                    <a:pt x="5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174"/>
            <p:cNvSpPr>
              <a:spLocks/>
            </p:cNvSpPr>
            <p:nvPr/>
          </p:nvSpPr>
          <p:spPr bwMode="auto">
            <a:xfrm>
              <a:off x="6144640" y="1329078"/>
              <a:ext cx="41800" cy="40451"/>
            </a:xfrm>
            <a:custGeom>
              <a:avLst/>
              <a:gdLst>
                <a:gd name="T0" fmla="*/ 6 w 21"/>
                <a:gd name="T1" fmla="*/ 3 h 20"/>
                <a:gd name="T2" fmla="*/ 2 w 21"/>
                <a:gd name="T3" fmla="*/ 15 h 20"/>
                <a:gd name="T4" fmla="*/ 2 w 21"/>
                <a:gd name="T5" fmla="*/ 15 h 20"/>
                <a:gd name="T6" fmla="*/ 10 w 21"/>
                <a:gd name="T7" fmla="*/ 20 h 20"/>
                <a:gd name="T8" fmla="*/ 15 w 21"/>
                <a:gd name="T9" fmla="*/ 19 h 20"/>
                <a:gd name="T10" fmla="*/ 18 w 21"/>
                <a:gd name="T11" fmla="*/ 6 h 20"/>
                <a:gd name="T12" fmla="*/ 6 w 21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6" y="3"/>
                  </a:moveTo>
                  <a:cubicBezTo>
                    <a:pt x="1" y="5"/>
                    <a:pt x="0" y="11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8"/>
                    <a:pt x="7" y="20"/>
                    <a:pt x="10" y="20"/>
                  </a:cubicBezTo>
                  <a:cubicBezTo>
                    <a:pt x="12" y="20"/>
                    <a:pt x="13" y="19"/>
                    <a:pt x="15" y="19"/>
                  </a:cubicBezTo>
                  <a:cubicBezTo>
                    <a:pt x="19" y="16"/>
                    <a:pt x="21" y="10"/>
                    <a:pt x="18" y="6"/>
                  </a:cubicBezTo>
                  <a:cubicBezTo>
                    <a:pt x="16" y="2"/>
                    <a:pt x="10" y="0"/>
                    <a:pt x="6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175"/>
            <p:cNvSpPr>
              <a:spLocks/>
            </p:cNvSpPr>
            <p:nvPr/>
          </p:nvSpPr>
          <p:spPr bwMode="auto">
            <a:xfrm>
              <a:off x="5799459" y="769506"/>
              <a:ext cx="554178" cy="551481"/>
            </a:xfrm>
            <a:custGeom>
              <a:avLst/>
              <a:gdLst>
                <a:gd name="T0" fmla="*/ 216 w 275"/>
                <a:gd name="T1" fmla="*/ 59 h 274"/>
                <a:gd name="T2" fmla="*/ 4 w 275"/>
                <a:gd name="T3" fmla="*/ 59 h 274"/>
                <a:gd name="T4" fmla="*/ 4 w 275"/>
                <a:gd name="T5" fmla="*/ 70 h 274"/>
                <a:gd name="T6" fmla="*/ 15 w 275"/>
                <a:gd name="T7" fmla="*/ 70 h 274"/>
                <a:gd name="T8" fmla="*/ 205 w 275"/>
                <a:gd name="T9" fmla="*/ 70 h 274"/>
                <a:gd name="T10" fmla="*/ 205 w 275"/>
                <a:gd name="T11" fmla="*/ 260 h 274"/>
                <a:gd name="T12" fmla="*/ 205 w 275"/>
                <a:gd name="T13" fmla="*/ 272 h 274"/>
                <a:gd name="T14" fmla="*/ 211 w 275"/>
                <a:gd name="T15" fmla="*/ 274 h 274"/>
                <a:gd name="T16" fmla="*/ 216 w 275"/>
                <a:gd name="T17" fmla="*/ 272 h 274"/>
                <a:gd name="T18" fmla="*/ 216 w 275"/>
                <a:gd name="T19" fmla="*/ 5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74">
                  <a:moveTo>
                    <a:pt x="216" y="59"/>
                  </a:moveTo>
                  <a:cubicBezTo>
                    <a:pt x="158" y="0"/>
                    <a:pt x="62" y="0"/>
                    <a:pt x="4" y="59"/>
                  </a:cubicBezTo>
                  <a:cubicBezTo>
                    <a:pt x="0" y="62"/>
                    <a:pt x="0" y="67"/>
                    <a:pt x="4" y="70"/>
                  </a:cubicBezTo>
                  <a:cubicBezTo>
                    <a:pt x="7" y="73"/>
                    <a:pt x="12" y="73"/>
                    <a:pt x="15" y="70"/>
                  </a:cubicBezTo>
                  <a:cubicBezTo>
                    <a:pt x="67" y="17"/>
                    <a:pt x="153" y="17"/>
                    <a:pt x="205" y="70"/>
                  </a:cubicBezTo>
                  <a:cubicBezTo>
                    <a:pt x="258" y="122"/>
                    <a:pt x="258" y="208"/>
                    <a:pt x="205" y="260"/>
                  </a:cubicBezTo>
                  <a:cubicBezTo>
                    <a:pt x="202" y="264"/>
                    <a:pt x="202" y="269"/>
                    <a:pt x="205" y="272"/>
                  </a:cubicBezTo>
                  <a:cubicBezTo>
                    <a:pt x="207" y="273"/>
                    <a:pt x="209" y="274"/>
                    <a:pt x="211" y="274"/>
                  </a:cubicBezTo>
                  <a:cubicBezTo>
                    <a:pt x="213" y="274"/>
                    <a:pt x="215" y="273"/>
                    <a:pt x="216" y="272"/>
                  </a:cubicBezTo>
                  <a:cubicBezTo>
                    <a:pt x="275" y="213"/>
                    <a:pt x="275" y="117"/>
                    <a:pt x="216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176"/>
            <p:cNvSpPr>
              <a:spLocks noEditPoints="1"/>
            </p:cNvSpPr>
            <p:nvPr/>
          </p:nvSpPr>
          <p:spPr bwMode="auto">
            <a:xfrm>
              <a:off x="5895192" y="989290"/>
              <a:ext cx="219784" cy="266976"/>
            </a:xfrm>
            <a:custGeom>
              <a:avLst/>
              <a:gdLst>
                <a:gd name="T0" fmla="*/ 109 w 109"/>
                <a:gd name="T1" fmla="*/ 125 h 133"/>
                <a:gd name="T2" fmla="*/ 109 w 109"/>
                <a:gd name="T3" fmla="*/ 8 h 133"/>
                <a:gd name="T4" fmla="*/ 101 w 109"/>
                <a:gd name="T5" fmla="*/ 0 h 133"/>
                <a:gd name="T6" fmla="*/ 8 w 109"/>
                <a:gd name="T7" fmla="*/ 0 h 133"/>
                <a:gd name="T8" fmla="*/ 0 w 109"/>
                <a:gd name="T9" fmla="*/ 8 h 133"/>
                <a:gd name="T10" fmla="*/ 0 w 109"/>
                <a:gd name="T11" fmla="*/ 125 h 133"/>
                <a:gd name="T12" fmla="*/ 8 w 109"/>
                <a:gd name="T13" fmla="*/ 133 h 133"/>
                <a:gd name="T14" fmla="*/ 101 w 109"/>
                <a:gd name="T15" fmla="*/ 133 h 133"/>
                <a:gd name="T16" fmla="*/ 109 w 109"/>
                <a:gd name="T17" fmla="*/ 125 h 133"/>
                <a:gd name="T18" fmla="*/ 93 w 109"/>
                <a:gd name="T19" fmla="*/ 30 h 133"/>
                <a:gd name="T20" fmla="*/ 79 w 109"/>
                <a:gd name="T21" fmla="*/ 16 h 133"/>
                <a:gd name="T22" fmla="*/ 93 w 109"/>
                <a:gd name="T23" fmla="*/ 16 h 133"/>
                <a:gd name="T24" fmla="*/ 93 w 109"/>
                <a:gd name="T25" fmla="*/ 30 h 133"/>
                <a:gd name="T26" fmla="*/ 16 w 109"/>
                <a:gd name="T27" fmla="*/ 117 h 133"/>
                <a:gd name="T28" fmla="*/ 16 w 109"/>
                <a:gd name="T29" fmla="*/ 16 h 133"/>
                <a:gd name="T30" fmla="*/ 69 w 109"/>
                <a:gd name="T31" fmla="*/ 16 h 133"/>
                <a:gd name="T32" fmla="*/ 70 w 109"/>
                <a:gd name="T33" fmla="*/ 18 h 133"/>
                <a:gd name="T34" fmla="*/ 90 w 109"/>
                <a:gd name="T35" fmla="*/ 38 h 133"/>
                <a:gd name="T36" fmla="*/ 92 w 109"/>
                <a:gd name="T37" fmla="*/ 39 h 133"/>
                <a:gd name="T38" fmla="*/ 93 w 109"/>
                <a:gd name="T39" fmla="*/ 39 h 133"/>
                <a:gd name="T40" fmla="*/ 93 w 109"/>
                <a:gd name="T41" fmla="*/ 117 h 133"/>
                <a:gd name="T42" fmla="*/ 16 w 109"/>
                <a:gd name="T43" fmla="*/ 11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133">
                  <a:moveTo>
                    <a:pt x="109" y="125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09" y="4"/>
                    <a:pt x="105" y="0"/>
                    <a:pt x="10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0"/>
                    <a:pt x="4" y="133"/>
                    <a:pt x="8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5" y="133"/>
                    <a:pt x="109" y="130"/>
                    <a:pt x="109" y="125"/>
                  </a:cubicBezTo>
                  <a:close/>
                  <a:moveTo>
                    <a:pt x="93" y="30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93" y="16"/>
                    <a:pt x="93" y="16"/>
                    <a:pt x="93" y="16"/>
                  </a:cubicBezTo>
                  <a:lnTo>
                    <a:pt x="93" y="30"/>
                  </a:lnTo>
                  <a:close/>
                  <a:moveTo>
                    <a:pt x="16" y="117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69" y="18"/>
                    <a:pt x="70" y="1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9"/>
                    <a:pt x="91" y="39"/>
                    <a:pt x="92" y="39"/>
                  </a:cubicBezTo>
                  <a:cubicBezTo>
                    <a:pt x="92" y="39"/>
                    <a:pt x="93" y="39"/>
                    <a:pt x="93" y="39"/>
                  </a:cubicBezTo>
                  <a:cubicBezTo>
                    <a:pt x="93" y="117"/>
                    <a:pt x="93" y="117"/>
                    <a:pt x="93" y="117"/>
                  </a:cubicBezTo>
                  <a:lnTo>
                    <a:pt x="16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177"/>
            <p:cNvSpPr>
              <a:spLocks/>
            </p:cNvSpPr>
            <p:nvPr/>
          </p:nvSpPr>
          <p:spPr bwMode="auto">
            <a:xfrm>
              <a:off x="5981488" y="938052"/>
              <a:ext cx="180681" cy="231919"/>
            </a:xfrm>
            <a:custGeom>
              <a:avLst/>
              <a:gdLst>
                <a:gd name="T0" fmla="*/ 90 w 90"/>
                <a:gd name="T1" fmla="*/ 107 h 115"/>
                <a:gd name="T2" fmla="*/ 90 w 90"/>
                <a:gd name="T3" fmla="*/ 8 h 115"/>
                <a:gd name="T4" fmla="*/ 82 w 90"/>
                <a:gd name="T5" fmla="*/ 0 h 115"/>
                <a:gd name="T6" fmla="*/ 8 w 90"/>
                <a:gd name="T7" fmla="*/ 0 h 115"/>
                <a:gd name="T8" fmla="*/ 0 w 90"/>
                <a:gd name="T9" fmla="*/ 8 h 115"/>
                <a:gd name="T10" fmla="*/ 8 w 90"/>
                <a:gd name="T11" fmla="*/ 16 h 115"/>
                <a:gd name="T12" fmla="*/ 74 w 90"/>
                <a:gd name="T13" fmla="*/ 16 h 115"/>
                <a:gd name="T14" fmla="*/ 74 w 90"/>
                <a:gd name="T15" fmla="*/ 107 h 115"/>
                <a:gd name="T16" fmla="*/ 82 w 90"/>
                <a:gd name="T17" fmla="*/ 115 h 115"/>
                <a:gd name="T18" fmla="*/ 90 w 90"/>
                <a:gd name="T19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15">
                  <a:moveTo>
                    <a:pt x="90" y="107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3"/>
                    <a:pt x="87" y="0"/>
                    <a:pt x="8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111"/>
                    <a:pt x="78" y="115"/>
                    <a:pt x="82" y="115"/>
                  </a:cubicBezTo>
                  <a:cubicBezTo>
                    <a:pt x="87" y="115"/>
                    <a:pt x="90" y="111"/>
                    <a:pt x="90" y="1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178"/>
            <p:cNvSpPr>
              <a:spLocks/>
            </p:cNvSpPr>
            <p:nvPr/>
          </p:nvSpPr>
          <p:spPr bwMode="auto">
            <a:xfrm>
              <a:off x="5953172" y="1083676"/>
              <a:ext cx="97082" cy="16180"/>
            </a:xfrm>
            <a:custGeom>
              <a:avLst/>
              <a:gdLst>
                <a:gd name="T0" fmla="*/ 44 w 48"/>
                <a:gd name="T1" fmla="*/ 0 h 8"/>
                <a:gd name="T2" fmla="*/ 4 w 48"/>
                <a:gd name="T3" fmla="*/ 0 h 8"/>
                <a:gd name="T4" fmla="*/ 0 w 48"/>
                <a:gd name="T5" fmla="*/ 4 h 8"/>
                <a:gd name="T6" fmla="*/ 4 w 48"/>
                <a:gd name="T7" fmla="*/ 8 h 8"/>
                <a:gd name="T8" fmla="*/ 44 w 48"/>
                <a:gd name="T9" fmla="*/ 8 h 8"/>
                <a:gd name="T10" fmla="*/ 48 w 48"/>
                <a:gd name="T11" fmla="*/ 4 h 8"/>
                <a:gd name="T12" fmla="*/ 44 w 4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7" y="8"/>
                    <a:pt x="48" y="7"/>
                    <a:pt x="48" y="4"/>
                  </a:cubicBezTo>
                  <a:cubicBezTo>
                    <a:pt x="48" y="2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179"/>
            <p:cNvSpPr>
              <a:spLocks/>
            </p:cNvSpPr>
            <p:nvPr/>
          </p:nvSpPr>
          <p:spPr bwMode="auto">
            <a:xfrm>
              <a:off x="5953172" y="1129520"/>
              <a:ext cx="97082" cy="16180"/>
            </a:xfrm>
            <a:custGeom>
              <a:avLst/>
              <a:gdLst>
                <a:gd name="T0" fmla="*/ 44 w 48"/>
                <a:gd name="T1" fmla="*/ 0 h 8"/>
                <a:gd name="T2" fmla="*/ 4 w 48"/>
                <a:gd name="T3" fmla="*/ 0 h 8"/>
                <a:gd name="T4" fmla="*/ 0 w 48"/>
                <a:gd name="T5" fmla="*/ 4 h 8"/>
                <a:gd name="T6" fmla="*/ 4 w 48"/>
                <a:gd name="T7" fmla="*/ 8 h 8"/>
                <a:gd name="T8" fmla="*/ 44 w 48"/>
                <a:gd name="T9" fmla="*/ 8 h 8"/>
                <a:gd name="T10" fmla="*/ 48 w 48"/>
                <a:gd name="T11" fmla="*/ 4 h 8"/>
                <a:gd name="T12" fmla="*/ 44 w 4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7" y="8"/>
                    <a:pt x="48" y="6"/>
                    <a:pt x="48" y="4"/>
                  </a:cubicBezTo>
                  <a:cubicBezTo>
                    <a:pt x="48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180"/>
            <p:cNvSpPr>
              <a:spLocks/>
            </p:cNvSpPr>
            <p:nvPr/>
          </p:nvSpPr>
          <p:spPr bwMode="auto">
            <a:xfrm>
              <a:off x="5953172" y="1176712"/>
              <a:ext cx="97082" cy="16180"/>
            </a:xfrm>
            <a:custGeom>
              <a:avLst/>
              <a:gdLst>
                <a:gd name="T0" fmla="*/ 44 w 48"/>
                <a:gd name="T1" fmla="*/ 0 h 8"/>
                <a:gd name="T2" fmla="*/ 4 w 48"/>
                <a:gd name="T3" fmla="*/ 0 h 8"/>
                <a:gd name="T4" fmla="*/ 0 w 48"/>
                <a:gd name="T5" fmla="*/ 4 h 8"/>
                <a:gd name="T6" fmla="*/ 4 w 48"/>
                <a:gd name="T7" fmla="*/ 8 h 8"/>
                <a:gd name="T8" fmla="*/ 44 w 48"/>
                <a:gd name="T9" fmla="*/ 8 h 8"/>
                <a:gd name="T10" fmla="*/ 48 w 48"/>
                <a:gd name="T11" fmla="*/ 4 h 8"/>
                <a:gd name="T12" fmla="*/ 44 w 4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7" y="8"/>
                    <a:pt x="48" y="6"/>
                    <a:pt x="48" y="4"/>
                  </a:cubicBezTo>
                  <a:cubicBezTo>
                    <a:pt x="48" y="2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181"/>
            <p:cNvSpPr>
              <a:spLocks/>
            </p:cNvSpPr>
            <p:nvPr/>
          </p:nvSpPr>
          <p:spPr bwMode="auto">
            <a:xfrm>
              <a:off x="5451580" y="534892"/>
              <a:ext cx="1128581" cy="826548"/>
            </a:xfrm>
            <a:custGeom>
              <a:avLst/>
              <a:gdLst>
                <a:gd name="T0" fmla="*/ 58 w 560"/>
                <a:gd name="T1" fmla="*/ 410 h 410"/>
                <a:gd name="T2" fmla="*/ 22 w 560"/>
                <a:gd name="T3" fmla="*/ 280 h 410"/>
                <a:gd name="T4" fmla="*/ 280 w 560"/>
                <a:gd name="T5" fmla="*/ 22 h 410"/>
                <a:gd name="T6" fmla="*/ 537 w 560"/>
                <a:gd name="T7" fmla="*/ 280 h 410"/>
                <a:gd name="T8" fmla="*/ 502 w 560"/>
                <a:gd name="T9" fmla="*/ 410 h 410"/>
                <a:gd name="T10" fmla="*/ 528 w 560"/>
                <a:gd name="T11" fmla="*/ 410 h 410"/>
                <a:gd name="T12" fmla="*/ 560 w 560"/>
                <a:gd name="T13" fmla="*/ 280 h 410"/>
                <a:gd name="T14" fmla="*/ 280 w 560"/>
                <a:gd name="T15" fmla="*/ 0 h 410"/>
                <a:gd name="T16" fmla="*/ 0 w 560"/>
                <a:gd name="T17" fmla="*/ 280 h 410"/>
                <a:gd name="T18" fmla="*/ 32 w 560"/>
                <a:gd name="T19" fmla="*/ 410 h 410"/>
                <a:gd name="T20" fmla="*/ 58 w 560"/>
                <a:gd name="T21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410">
                  <a:moveTo>
                    <a:pt x="58" y="410"/>
                  </a:moveTo>
                  <a:cubicBezTo>
                    <a:pt x="35" y="372"/>
                    <a:pt x="22" y="327"/>
                    <a:pt x="22" y="280"/>
                  </a:cubicBezTo>
                  <a:cubicBezTo>
                    <a:pt x="22" y="138"/>
                    <a:pt x="138" y="22"/>
                    <a:pt x="280" y="22"/>
                  </a:cubicBezTo>
                  <a:cubicBezTo>
                    <a:pt x="422" y="22"/>
                    <a:pt x="537" y="138"/>
                    <a:pt x="537" y="280"/>
                  </a:cubicBezTo>
                  <a:cubicBezTo>
                    <a:pt x="537" y="327"/>
                    <a:pt x="525" y="372"/>
                    <a:pt x="502" y="410"/>
                  </a:cubicBezTo>
                  <a:cubicBezTo>
                    <a:pt x="528" y="410"/>
                    <a:pt x="528" y="410"/>
                    <a:pt x="528" y="410"/>
                  </a:cubicBezTo>
                  <a:cubicBezTo>
                    <a:pt x="548" y="371"/>
                    <a:pt x="560" y="327"/>
                    <a:pt x="560" y="280"/>
                  </a:cubicBezTo>
                  <a:cubicBezTo>
                    <a:pt x="560" y="125"/>
                    <a:pt x="435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327"/>
                    <a:pt x="11" y="371"/>
                    <a:pt x="32" y="410"/>
                  </a:cubicBezTo>
                  <a:lnTo>
                    <a:pt x="58" y="4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182"/>
            <p:cNvSpPr>
              <a:spLocks/>
            </p:cNvSpPr>
            <p:nvPr/>
          </p:nvSpPr>
          <p:spPr bwMode="auto">
            <a:xfrm>
              <a:off x="5651135" y="1531340"/>
              <a:ext cx="726769" cy="133488"/>
            </a:xfrm>
            <a:custGeom>
              <a:avLst/>
              <a:gdLst>
                <a:gd name="T0" fmla="*/ 324 w 361"/>
                <a:gd name="T1" fmla="*/ 0 h 66"/>
                <a:gd name="T2" fmla="*/ 181 w 361"/>
                <a:gd name="T3" fmla="*/ 43 h 66"/>
                <a:gd name="T4" fmla="*/ 38 w 361"/>
                <a:gd name="T5" fmla="*/ 0 h 66"/>
                <a:gd name="T6" fmla="*/ 0 w 361"/>
                <a:gd name="T7" fmla="*/ 0 h 66"/>
                <a:gd name="T8" fmla="*/ 181 w 361"/>
                <a:gd name="T9" fmla="*/ 66 h 66"/>
                <a:gd name="T10" fmla="*/ 361 w 361"/>
                <a:gd name="T11" fmla="*/ 0 h 66"/>
                <a:gd name="T12" fmla="*/ 324 w 361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66">
                  <a:moveTo>
                    <a:pt x="324" y="0"/>
                  </a:moveTo>
                  <a:cubicBezTo>
                    <a:pt x="283" y="27"/>
                    <a:pt x="234" y="43"/>
                    <a:pt x="181" y="43"/>
                  </a:cubicBezTo>
                  <a:cubicBezTo>
                    <a:pt x="128" y="43"/>
                    <a:pt x="79" y="27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41"/>
                    <a:pt x="112" y="66"/>
                    <a:pt x="181" y="66"/>
                  </a:cubicBezTo>
                  <a:cubicBezTo>
                    <a:pt x="250" y="66"/>
                    <a:pt x="313" y="41"/>
                    <a:pt x="361" y="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644164" y="2128558"/>
            <a:ext cx="640800" cy="640800"/>
            <a:chOff x="3656439" y="3652176"/>
            <a:chExt cx="1131277" cy="1129938"/>
          </a:xfrm>
        </p:grpSpPr>
        <p:grpSp>
          <p:nvGrpSpPr>
            <p:cNvPr id="102" name="Group 101"/>
            <p:cNvGrpSpPr/>
            <p:nvPr/>
          </p:nvGrpSpPr>
          <p:grpSpPr>
            <a:xfrm>
              <a:off x="3656439" y="3652176"/>
              <a:ext cx="1131277" cy="826548"/>
              <a:chOff x="3656439" y="3652176"/>
              <a:chExt cx="1131277" cy="826548"/>
            </a:xfrm>
          </p:grpSpPr>
          <p:sp>
            <p:nvSpPr>
              <p:cNvPr id="104" name="Freeform 116"/>
              <p:cNvSpPr>
                <a:spLocks/>
              </p:cNvSpPr>
              <p:nvPr/>
            </p:nvSpPr>
            <p:spPr bwMode="auto">
              <a:xfrm>
                <a:off x="4008361" y="4067473"/>
                <a:ext cx="385632" cy="187423"/>
              </a:xfrm>
              <a:custGeom>
                <a:avLst/>
                <a:gdLst>
                  <a:gd name="T0" fmla="*/ 0 w 191"/>
                  <a:gd name="T1" fmla="*/ 93 h 93"/>
                  <a:gd name="T2" fmla="*/ 69 w 191"/>
                  <a:gd name="T3" fmla="*/ 1 h 93"/>
                  <a:gd name="T4" fmla="*/ 123 w 191"/>
                  <a:gd name="T5" fmla="*/ 61 h 93"/>
                  <a:gd name="T6" fmla="*/ 191 w 191"/>
                  <a:gd name="T7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93">
                    <a:moveTo>
                      <a:pt x="0" y="93"/>
                    </a:moveTo>
                    <a:cubicBezTo>
                      <a:pt x="0" y="93"/>
                      <a:pt x="33" y="0"/>
                      <a:pt x="69" y="1"/>
                    </a:cubicBezTo>
                    <a:cubicBezTo>
                      <a:pt x="105" y="3"/>
                      <a:pt x="90" y="68"/>
                      <a:pt x="123" y="61"/>
                    </a:cubicBezTo>
                    <a:cubicBezTo>
                      <a:pt x="149" y="56"/>
                      <a:pt x="173" y="36"/>
                      <a:pt x="191" y="15"/>
                    </a:cubicBezTo>
                  </a:path>
                </a:pathLst>
              </a:cu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117"/>
              <p:cNvSpPr>
                <a:spLocks/>
              </p:cNvSpPr>
              <p:nvPr/>
            </p:nvSpPr>
            <p:spPr bwMode="auto">
              <a:xfrm>
                <a:off x="4314440" y="4006797"/>
                <a:ext cx="149668" cy="159107"/>
              </a:xfrm>
              <a:custGeom>
                <a:avLst/>
                <a:gdLst>
                  <a:gd name="T0" fmla="*/ 93 w 111"/>
                  <a:gd name="T1" fmla="*/ 118 h 118"/>
                  <a:gd name="T2" fmla="*/ 111 w 111"/>
                  <a:gd name="T3" fmla="*/ 0 h 118"/>
                  <a:gd name="T4" fmla="*/ 0 w 111"/>
                  <a:gd name="T5" fmla="*/ 44 h 118"/>
                  <a:gd name="T6" fmla="*/ 93 w 111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18">
                    <a:moveTo>
                      <a:pt x="93" y="118"/>
                    </a:moveTo>
                    <a:lnTo>
                      <a:pt x="111" y="0"/>
                    </a:lnTo>
                    <a:lnTo>
                      <a:pt x="0" y="44"/>
                    </a:lnTo>
                    <a:lnTo>
                      <a:pt x="93" y="118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Line 118"/>
              <p:cNvSpPr>
                <a:spLocks noChangeShapeType="1"/>
              </p:cNvSpPr>
              <p:nvPr/>
            </p:nvSpPr>
            <p:spPr bwMode="auto">
              <a:xfrm>
                <a:off x="4021845" y="4345236"/>
                <a:ext cx="0" cy="87644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Line 119"/>
              <p:cNvSpPr>
                <a:spLocks noChangeShapeType="1"/>
              </p:cNvSpPr>
              <p:nvPr/>
            </p:nvSpPr>
            <p:spPr bwMode="auto">
              <a:xfrm>
                <a:off x="4122972" y="4273773"/>
                <a:ext cx="0" cy="159107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Line 120"/>
              <p:cNvSpPr>
                <a:spLocks noChangeShapeType="1"/>
              </p:cNvSpPr>
              <p:nvPr/>
            </p:nvSpPr>
            <p:spPr bwMode="auto">
              <a:xfrm>
                <a:off x="4221403" y="4381642"/>
                <a:ext cx="0" cy="51238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Line 121"/>
              <p:cNvSpPr>
                <a:spLocks noChangeShapeType="1"/>
              </p:cNvSpPr>
              <p:nvPr/>
            </p:nvSpPr>
            <p:spPr bwMode="auto">
              <a:xfrm>
                <a:off x="4322530" y="4302089"/>
                <a:ext cx="0" cy="130792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Line 122"/>
              <p:cNvSpPr>
                <a:spLocks noChangeShapeType="1"/>
              </p:cNvSpPr>
              <p:nvPr/>
            </p:nvSpPr>
            <p:spPr bwMode="auto">
              <a:xfrm>
                <a:off x="4422309" y="4213096"/>
                <a:ext cx="0" cy="219784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123"/>
              <p:cNvSpPr>
                <a:spLocks/>
              </p:cNvSpPr>
              <p:nvPr/>
            </p:nvSpPr>
            <p:spPr bwMode="auto">
              <a:xfrm>
                <a:off x="3656439" y="3652176"/>
                <a:ext cx="1131277" cy="826548"/>
              </a:xfrm>
              <a:custGeom>
                <a:avLst/>
                <a:gdLst>
                  <a:gd name="T0" fmla="*/ 58 w 560"/>
                  <a:gd name="T1" fmla="*/ 410 h 410"/>
                  <a:gd name="T2" fmla="*/ 22 w 560"/>
                  <a:gd name="T3" fmla="*/ 280 h 410"/>
                  <a:gd name="T4" fmla="*/ 280 w 560"/>
                  <a:gd name="T5" fmla="*/ 22 h 410"/>
                  <a:gd name="T6" fmla="*/ 537 w 560"/>
                  <a:gd name="T7" fmla="*/ 280 h 410"/>
                  <a:gd name="T8" fmla="*/ 502 w 560"/>
                  <a:gd name="T9" fmla="*/ 410 h 410"/>
                  <a:gd name="T10" fmla="*/ 528 w 560"/>
                  <a:gd name="T11" fmla="*/ 410 h 410"/>
                  <a:gd name="T12" fmla="*/ 560 w 560"/>
                  <a:gd name="T13" fmla="*/ 280 h 410"/>
                  <a:gd name="T14" fmla="*/ 280 w 560"/>
                  <a:gd name="T15" fmla="*/ 0 h 410"/>
                  <a:gd name="T16" fmla="*/ 0 w 560"/>
                  <a:gd name="T17" fmla="*/ 280 h 410"/>
                  <a:gd name="T18" fmla="*/ 32 w 560"/>
                  <a:gd name="T19" fmla="*/ 410 h 410"/>
                  <a:gd name="T20" fmla="*/ 58 w 560"/>
                  <a:gd name="T2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410">
                    <a:moveTo>
                      <a:pt x="58" y="410"/>
                    </a:moveTo>
                    <a:cubicBezTo>
                      <a:pt x="35" y="372"/>
                      <a:pt x="22" y="327"/>
                      <a:pt x="22" y="280"/>
                    </a:cubicBezTo>
                    <a:cubicBezTo>
                      <a:pt x="22" y="138"/>
                      <a:pt x="138" y="22"/>
                      <a:pt x="280" y="22"/>
                    </a:cubicBezTo>
                    <a:cubicBezTo>
                      <a:pt x="422" y="22"/>
                      <a:pt x="537" y="138"/>
                      <a:pt x="537" y="280"/>
                    </a:cubicBezTo>
                    <a:cubicBezTo>
                      <a:pt x="537" y="327"/>
                      <a:pt x="525" y="372"/>
                      <a:pt x="502" y="410"/>
                    </a:cubicBezTo>
                    <a:cubicBezTo>
                      <a:pt x="528" y="410"/>
                      <a:pt x="528" y="410"/>
                      <a:pt x="528" y="410"/>
                    </a:cubicBezTo>
                    <a:cubicBezTo>
                      <a:pt x="548" y="371"/>
                      <a:pt x="560" y="327"/>
                      <a:pt x="560" y="280"/>
                    </a:cubicBezTo>
                    <a:cubicBezTo>
                      <a:pt x="560" y="125"/>
                      <a:pt x="435" y="0"/>
                      <a:pt x="280" y="0"/>
                    </a:cubicBezTo>
                    <a:cubicBezTo>
                      <a:pt x="125" y="0"/>
                      <a:pt x="0" y="125"/>
                      <a:pt x="0" y="280"/>
                    </a:cubicBezTo>
                    <a:cubicBezTo>
                      <a:pt x="0" y="327"/>
                      <a:pt x="11" y="371"/>
                      <a:pt x="32" y="410"/>
                    </a:cubicBezTo>
                    <a:lnTo>
                      <a:pt x="58" y="4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3" name="Freeform 124"/>
            <p:cNvSpPr>
              <a:spLocks/>
            </p:cNvSpPr>
            <p:nvPr/>
          </p:nvSpPr>
          <p:spPr bwMode="auto">
            <a:xfrm>
              <a:off x="3857350" y="4648626"/>
              <a:ext cx="728117" cy="133488"/>
            </a:xfrm>
            <a:custGeom>
              <a:avLst/>
              <a:gdLst>
                <a:gd name="T0" fmla="*/ 324 w 361"/>
                <a:gd name="T1" fmla="*/ 0 h 66"/>
                <a:gd name="T2" fmla="*/ 181 w 361"/>
                <a:gd name="T3" fmla="*/ 43 h 66"/>
                <a:gd name="T4" fmla="*/ 38 w 361"/>
                <a:gd name="T5" fmla="*/ 0 h 66"/>
                <a:gd name="T6" fmla="*/ 0 w 361"/>
                <a:gd name="T7" fmla="*/ 0 h 66"/>
                <a:gd name="T8" fmla="*/ 181 w 361"/>
                <a:gd name="T9" fmla="*/ 66 h 66"/>
                <a:gd name="T10" fmla="*/ 361 w 361"/>
                <a:gd name="T11" fmla="*/ 0 h 66"/>
                <a:gd name="T12" fmla="*/ 324 w 361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66">
                  <a:moveTo>
                    <a:pt x="324" y="0"/>
                  </a:moveTo>
                  <a:cubicBezTo>
                    <a:pt x="283" y="27"/>
                    <a:pt x="234" y="43"/>
                    <a:pt x="181" y="43"/>
                  </a:cubicBezTo>
                  <a:cubicBezTo>
                    <a:pt x="128" y="43"/>
                    <a:pt x="79" y="27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41"/>
                    <a:pt x="112" y="66"/>
                    <a:pt x="181" y="66"/>
                  </a:cubicBezTo>
                  <a:cubicBezTo>
                    <a:pt x="250" y="66"/>
                    <a:pt x="313" y="41"/>
                    <a:pt x="361" y="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10173" y="5000207"/>
            <a:ext cx="640800" cy="640800"/>
            <a:chOff x="7248302" y="557814"/>
            <a:chExt cx="1128580" cy="1129942"/>
          </a:xfrm>
        </p:grpSpPr>
        <p:sp>
          <p:nvSpPr>
            <p:cNvPr id="113" name="Oval 82"/>
            <p:cNvSpPr>
              <a:spLocks noChangeArrowheads="1"/>
            </p:cNvSpPr>
            <p:nvPr/>
          </p:nvSpPr>
          <p:spPr bwMode="auto">
            <a:xfrm>
              <a:off x="7729668" y="924568"/>
              <a:ext cx="157758" cy="157759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83"/>
            <p:cNvSpPr>
              <a:spLocks noChangeArrowheads="1"/>
            </p:cNvSpPr>
            <p:nvPr/>
          </p:nvSpPr>
          <p:spPr bwMode="auto">
            <a:xfrm>
              <a:off x="7554381" y="1187499"/>
              <a:ext cx="126746" cy="126746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val 84"/>
            <p:cNvSpPr>
              <a:spLocks noChangeArrowheads="1"/>
            </p:cNvSpPr>
            <p:nvPr/>
          </p:nvSpPr>
          <p:spPr bwMode="auto">
            <a:xfrm>
              <a:off x="7745849" y="1231995"/>
              <a:ext cx="126746" cy="128095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val 85"/>
            <p:cNvSpPr>
              <a:spLocks noChangeArrowheads="1"/>
            </p:cNvSpPr>
            <p:nvPr/>
          </p:nvSpPr>
          <p:spPr bwMode="auto">
            <a:xfrm>
              <a:off x="7940013" y="1187499"/>
              <a:ext cx="126746" cy="126746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86"/>
            <p:cNvSpPr>
              <a:spLocks noChangeShapeType="1"/>
            </p:cNvSpPr>
            <p:nvPr/>
          </p:nvSpPr>
          <p:spPr bwMode="auto">
            <a:xfrm flipH="1">
              <a:off x="7655508" y="1062101"/>
              <a:ext cx="101127" cy="137533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Line 87"/>
            <p:cNvSpPr>
              <a:spLocks noChangeShapeType="1"/>
            </p:cNvSpPr>
            <p:nvPr/>
          </p:nvSpPr>
          <p:spPr bwMode="auto">
            <a:xfrm>
              <a:off x="7860459" y="1062101"/>
              <a:ext cx="101127" cy="137533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Line 88"/>
            <p:cNvSpPr>
              <a:spLocks noChangeShapeType="1"/>
            </p:cNvSpPr>
            <p:nvPr/>
          </p:nvSpPr>
          <p:spPr bwMode="auto">
            <a:xfrm>
              <a:off x="7807874" y="1082327"/>
              <a:ext cx="0" cy="149669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89"/>
            <p:cNvSpPr>
              <a:spLocks/>
            </p:cNvSpPr>
            <p:nvPr/>
          </p:nvSpPr>
          <p:spPr bwMode="auto">
            <a:xfrm>
              <a:off x="7248302" y="557814"/>
              <a:ext cx="1128580" cy="826549"/>
            </a:xfrm>
            <a:custGeom>
              <a:avLst/>
              <a:gdLst>
                <a:gd name="T0" fmla="*/ 58 w 560"/>
                <a:gd name="T1" fmla="*/ 410 h 410"/>
                <a:gd name="T2" fmla="*/ 22 w 560"/>
                <a:gd name="T3" fmla="*/ 280 h 410"/>
                <a:gd name="T4" fmla="*/ 280 w 560"/>
                <a:gd name="T5" fmla="*/ 22 h 410"/>
                <a:gd name="T6" fmla="*/ 537 w 560"/>
                <a:gd name="T7" fmla="*/ 280 h 410"/>
                <a:gd name="T8" fmla="*/ 502 w 560"/>
                <a:gd name="T9" fmla="*/ 410 h 410"/>
                <a:gd name="T10" fmla="*/ 528 w 560"/>
                <a:gd name="T11" fmla="*/ 410 h 410"/>
                <a:gd name="T12" fmla="*/ 560 w 560"/>
                <a:gd name="T13" fmla="*/ 280 h 410"/>
                <a:gd name="T14" fmla="*/ 280 w 560"/>
                <a:gd name="T15" fmla="*/ 0 h 410"/>
                <a:gd name="T16" fmla="*/ 0 w 560"/>
                <a:gd name="T17" fmla="*/ 280 h 410"/>
                <a:gd name="T18" fmla="*/ 32 w 560"/>
                <a:gd name="T19" fmla="*/ 410 h 410"/>
                <a:gd name="T20" fmla="*/ 58 w 560"/>
                <a:gd name="T21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410">
                  <a:moveTo>
                    <a:pt x="58" y="410"/>
                  </a:moveTo>
                  <a:cubicBezTo>
                    <a:pt x="35" y="372"/>
                    <a:pt x="22" y="327"/>
                    <a:pt x="22" y="280"/>
                  </a:cubicBezTo>
                  <a:cubicBezTo>
                    <a:pt x="22" y="138"/>
                    <a:pt x="138" y="22"/>
                    <a:pt x="280" y="22"/>
                  </a:cubicBezTo>
                  <a:cubicBezTo>
                    <a:pt x="422" y="22"/>
                    <a:pt x="537" y="138"/>
                    <a:pt x="537" y="280"/>
                  </a:cubicBezTo>
                  <a:cubicBezTo>
                    <a:pt x="537" y="327"/>
                    <a:pt x="525" y="372"/>
                    <a:pt x="502" y="410"/>
                  </a:cubicBezTo>
                  <a:cubicBezTo>
                    <a:pt x="528" y="410"/>
                    <a:pt x="528" y="410"/>
                    <a:pt x="528" y="410"/>
                  </a:cubicBezTo>
                  <a:cubicBezTo>
                    <a:pt x="548" y="371"/>
                    <a:pt x="560" y="327"/>
                    <a:pt x="560" y="280"/>
                  </a:cubicBezTo>
                  <a:cubicBezTo>
                    <a:pt x="560" y="125"/>
                    <a:pt x="435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327"/>
                    <a:pt x="11" y="371"/>
                    <a:pt x="32" y="410"/>
                  </a:cubicBezTo>
                  <a:lnTo>
                    <a:pt x="58" y="4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90"/>
            <p:cNvSpPr>
              <a:spLocks/>
            </p:cNvSpPr>
            <p:nvPr/>
          </p:nvSpPr>
          <p:spPr bwMode="auto">
            <a:xfrm>
              <a:off x="7447855" y="1554268"/>
              <a:ext cx="728116" cy="133488"/>
            </a:xfrm>
            <a:custGeom>
              <a:avLst/>
              <a:gdLst>
                <a:gd name="T0" fmla="*/ 324 w 361"/>
                <a:gd name="T1" fmla="*/ 0 h 66"/>
                <a:gd name="T2" fmla="*/ 181 w 361"/>
                <a:gd name="T3" fmla="*/ 43 h 66"/>
                <a:gd name="T4" fmla="*/ 38 w 361"/>
                <a:gd name="T5" fmla="*/ 0 h 66"/>
                <a:gd name="T6" fmla="*/ 0 w 361"/>
                <a:gd name="T7" fmla="*/ 0 h 66"/>
                <a:gd name="T8" fmla="*/ 181 w 361"/>
                <a:gd name="T9" fmla="*/ 66 h 66"/>
                <a:gd name="T10" fmla="*/ 361 w 361"/>
                <a:gd name="T11" fmla="*/ 0 h 66"/>
                <a:gd name="T12" fmla="*/ 324 w 361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66">
                  <a:moveTo>
                    <a:pt x="324" y="0"/>
                  </a:moveTo>
                  <a:cubicBezTo>
                    <a:pt x="283" y="27"/>
                    <a:pt x="234" y="43"/>
                    <a:pt x="181" y="43"/>
                  </a:cubicBezTo>
                  <a:cubicBezTo>
                    <a:pt x="128" y="43"/>
                    <a:pt x="79" y="27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41"/>
                    <a:pt x="112" y="66"/>
                    <a:pt x="181" y="66"/>
                  </a:cubicBezTo>
                  <a:cubicBezTo>
                    <a:pt x="250" y="66"/>
                    <a:pt x="313" y="41"/>
                    <a:pt x="361" y="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0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351088" y="1341438"/>
            <a:ext cx="8128000" cy="4351337"/>
          </a:xfrm>
        </p:spPr>
        <p:txBody>
          <a:bodyPr/>
          <a:lstStyle/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3284538"/>
            <a:ext cx="406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BE9AF7-2865-4ED3-BBB2-632FD1AEC8B2}" type="slidenum">
              <a:rPr lang="de-DE"/>
              <a:pPr>
                <a:defRPr/>
              </a:pPr>
              <a:t>14</a:t>
            </a:fld>
            <a:endParaRPr lang="de-DE"/>
          </a:p>
        </p:txBody>
      </p:sp>
      <p:grpSp>
        <p:nvGrpSpPr>
          <p:cNvPr id="23557" name="Gruppieren 1"/>
          <p:cNvGrpSpPr>
            <a:grpSpLocks/>
          </p:cNvGrpSpPr>
          <p:nvPr/>
        </p:nvGrpSpPr>
        <p:grpSpPr bwMode="auto">
          <a:xfrm>
            <a:off x="2873773" y="2576553"/>
            <a:ext cx="2419350" cy="1920877"/>
            <a:chOff x="2236923" y="3212976"/>
            <a:chExt cx="2418917" cy="1921156"/>
          </a:xfrm>
        </p:grpSpPr>
        <p:grpSp>
          <p:nvGrpSpPr>
            <p:cNvPr id="23624" name="Group 86"/>
            <p:cNvGrpSpPr>
              <a:grpSpLocks/>
            </p:cNvGrpSpPr>
            <p:nvPr/>
          </p:nvGrpSpPr>
          <p:grpSpPr bwMode="auto">
            <a:xfrm>
              <a:off x="3108460" y="3212976"/>
              <a:ext cx="856446" cy="857479"/>
              <a:chOff x="3651450" y="2076393"/>
              <a:chExt cx="1128580" cy="1129941"/>
            </a:xfrm>
          </p:grpSpPr>
          <p:sp>
            <p:nvSpPr>
              <p:cNvPr id="88" name="Freeform 201"/>
              <p:cNvSpPr>
                <a:spLocks/>
              </p:cNvSpPr>
              <p:nvPr/>
            </p:nvSpPr>
            <p:spPr bwMode="auto">
              <a:xfrm>
                <a:off x="3956611" y="2369305"/>
                <a:ext cx="537529" cy="535611"/>
              </a:xfrm>
              <a:custGeom>
                <a:avLst/>
                <a:gdLst>
                  <a:gd name="T0" fmla="*/ 219 w 266"/>
                  <a:gd name="T1" fmla="*/ 47 h 266"/>
                  <a:gd name="T2" fmla="*/ 47 w 266"/>
                  <a:gd name="T3" fmla="*/ 47 h 266"/>
                  <a:gd name="T4" fmla="*/ 47 w 266"/>
                  <a:gd name="T5" fmla="*/ 219 h 266"/>
                  <a:gd name="T6" fmla="*/ 219 w 266"/>
                  <a:gd name="T7" fmla="*/ 219 h 266"/>
                  <a:gd name="T8" fmla="*/ 219 w 266"/>
                  <a:gd name="T9" fmla="*/ 4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6">
                    <a:moveTo>
                      <a:pt x="219" y="47"/>
                    </a:moveTo>
                    <a:cubicBezTo>
                      <a:pt x="171" y="0"/>
                      <a:pt x="95" y="0"/>
                      <a:pt x="47" y="47"/>
                    </a:cubicBezTo>
                    <a:cubicBezTo>
                      <a:pt x="0" y="94"/>
                      <a:pt x="0" y="171"/>
                      <a:pt x="47" y="219"/>
                    </a:cubicBezTo>
                    <a:cubicBezTo>
                      <a:pt x="95" y="266"/>
                      <a:pt x="171" y="266"/>
                      <a:pt x="219" y="219"/>
                    </a:cubicBezTo>
                    <a:cubicBezTo>
                      <a:pt x="266" y="171"/>
                      <a:pt x="266" y="94"/>
                      <a:pt x="219" y="47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9" name="Freeform 202"/>
              <p:cNvSpPr>
                <a:spLocks/>
              </p:cNvSpPr>
              <p:nvPr/>
            </p:nvSpPr>
            <p:spPr bwMode="auto">
              <a:xfrm>
                <a:off x="4002625" y="2413241"/>
                <a:ext cx="447592" cy="447737"/>
              </a:xfrm>
              <a:custGeom>
                <a:avLst/>
                <a:gdLst>
                  <a:gd name="T0" fmla="*/ 25 w 222"/>
                  <a:gd name="T1" fmla="*/ 25 h 222"/>
                  <a:gd name="T2" fmla="*/ 66 w 222"/>
                  <a:gd name="T3" fmla="*/ 156 h 222"/>
                  <a:gd name="T4" fmla="*/ 197 w 222"/>
                  <a:gd name="T5" fmla="*/ 197 h 222"/>
                  <a:gd name="T6" fmla="*/ 157 w 222"/>
                  <a:gd name="T7" fmla="*/ 65 h 222"/>
                  <a:gd name="T8" fmla="*/ 25 w 222"/>
                  <a:gd name="T9" fmla="*/ 2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22">
                    <a:moveTo>
                      <a:pt x="25" y="25"/>
                    </a:moveTo>
                    <a:cubicBezTo>
                      <a:pt x="0" y="50"/>
                      <a:pt x="18" y="109"/>
                      <a:pt x="66" y="156"/>
                    </a:cubicBezTo>
                    <a:cubicBezTo>
                      <a:pt x="113" y="204"/>
                      <a:pt x="172" y="222"/>
                      <a:pt x="197" y="197"/>
                    </a:cubicBezTo>
                    <a:cubicBezTo>
                      <a:pt x="222" y="171"/>
                      <a:pt x="204" y="113"/>
                      <a:pt x="157" y="65"/>
                    </a:cubicBezTo>
                    <a:cubicBezTo>
                      <a:pt x="109" y="18"/>
                      <a:pt x="50" y="0"/>
                      <a:pt x="25" y="25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0" name="Freeform 203"/>
              <p:cNvSpPr>
                <a:spLocks/>
              </p:cNvSpPr>
              <p:nvPr/>
            </p:nvSpPr>
            <p:spPr bwMode="auto">
              <a:xfrm>
                <a:off x="4002625" y="2413241"/>
                <a:ext cx="447592" cy="447737"/>
              </a:xfrm>
              <a:custGeom>
                <a:avLst/>
                <a:gdLst>
                  <a:gd name="T0" fmla="*/ 25 w 222"/>
                  <a:gd name="T1" fmla="*/ 197 h 222"/>
                  <a:gd name="T2" fmla="*/ 157 w 222"/>
                  <a:gd name="T3" fmla="*/ 156 h 222"/>
                  <a:gd name="T4" fmla="*/ 197 w 222"/>
                  <a:gd name="T5" fmla="*/ 25 h 222"/>
                  <a:gd name="T6" fmla="*/ 66 w 222"/>
                  <a:gd name="T7" fmla="*/ 65 h 222"/>
                  <a:gd name="T8" fmla="*/ 25 w 222"/>
                  <a:gd name="T9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22">
                    <a:moveTo>
                      <a:pt x="25" y="197"/>
                    </a:moveTo>
                    <a:cubicBezTo>
                      <a:pt x="50" y="222"/>
                      <a:pt x="109" y="204"/>
                      <a:pt x="157" y="156"/>
                    </a:cubicBezTo>
                    <a:cubicBezTo>
                      <a:pt x="204" y="109"/>
                      <a:pt x="222" y="50"/>
                      <a:pt x="197" y="25"/>
                    </a:cubicBezTo>
                    <a:cubicBezTo>
                      <a:pt x="172" y="0"/>
                      <a:pt x="113" y="18"/>
                      <a:pt x="66" y="65"/>
                    </a:cubicBezTo>
                    <a:cubicBezTo>
                      <a:pt x="18" y="113"/>
                      <a:pt x="0" y="171"/>
                      <a:pt x="25" y="197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1" name="Line 204"/>
              <p:cNvSpPr>
                <a:spLocks noChangeShapeType="1"/>
              </p:cNvSpPr>
              <p:nvPr/>
            </p:nvSpPr>
            <p:spPr bwMode="auto">
              <a:xfrm flipV="1">
                <a:off x="4205506" y="2423703"/>
                <a:ext cx="196606" cy="192485"/>
              </a:xfrm>
              <a:prstGeom prst="line">
                <a:avLst/>
              </a:prstGeom>
              <a:noFill/>
              <a:ln w="9842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2" name="Line 205"/>
              <p:cNvSpPr>
                <a:spLocks noChangeShapeType="1"/>
              </p:cNvSpPr>
              <p:nvPr/>
            </p:nvSpPr>
            <p:spPr bwMode="auto">
              <a:xfrm flipV="1">
                <a:off x="4048639" y="2658033"/>
                <a:ext cx="194515" cy="194577"/>
              </a:xfrm>
              <a:prstGeom prst="line">
                <a:avLst/>
              </a:prstGeom>
              <a:noFill/>
              <a:ln w="9842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3" name="Freeform 206"/>
              <p:cNvSpPr>
                <a:spLocks/>
              </p:cNvSpPr>
              <p:nvPr/>
            </p:nvSpPr>
            <p:spPr bwMode="auto">
              <a:xfrm>
                <a:off x="3954520" y="2620373"/>
                <a:ext cx="326282" cy="326388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lnTo>
                      <a:pt x="24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4" name="Line 207"/>
              <p:cNvSpPr>
                <a:spLocks noChangeShapeType="1"/>
              </p:cNvSpPr>
              <p:nvPr/>
            </p:nvSpPr>
            <p:spPr bwMode="auto">
              <a:xfrm flipV="1">
                <a:off x="3954520" y="2620373"/>
                <a:ext cx="326282" cy="3263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5" name="Line 208"/>
              <p:cNvSpPr>
                <a:spLocks noChangeShapeType="1"/>
              </p:cNvSpPr>
              <p:nvPr/>
            </p:nvSpPr>
            <p:spPr bwMode="auto">
              <a:xfrm flipV="1">
                <a:off x="4021450" y="2620373"/>
                <a:ext cx="259352" cy="257344"/>
              </a:xfrm>
              <a:prstGeom prst="line">
                <a:avLst/>
              </a:pr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6" name="Freeform 209"/>
              <p:cNvSpPr>
                <a:spLocks/>
              </p:cNvSpPr>
              <p:nvPr/>
            </p:nvSpPr>
            <p:spPr bwMode="auto">
              <a:xfrm>
                <a:off x="3954520" y="2821227"/>
                <a:ext cx="125493" cy="125534"/>
              </a:xfrm>
              <a:custGeom>
                <a:avLst/>
                <a:gdLst>
                  <a:gd name="T0" fmla="*/ 93 w 93"/>
                  <a:gd name="T1" fmla="*/ 67 h 93"/>
                  <a:gd name="T2" fmla="*/ 0 w 93"/>
                  <a:gd name="T3" fmla="*/ 93 h 93"/>
                  <a:gd name="T4" fmla="*/ 26 w 93"/>
                  <a:gd name="T5" fmla="*/ 0 h 93"/>
                  <a:gd name="T6" fmla="*/ 93 w 93"/>
                  <a:gd name="T7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3">
                    <a:moveTo>
                      <a:pt x="93" y="67"/>
                    </a:moveTo>
                    <a:lnTo>
                      <a:pt x="0" y="93"/>
                    </a:lnTo>
                    <a:lnTo>
                      <a:pt x="26" y="0"/>
                    </a:lnTo>
                    <a:lnTo>
                      <a:pt x="93" y="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7" name="Freeform 210"/>
              <p:cNvSpPr>
                <a:spLocks/>
              </p:cNvSpPr>
              <p:nvPr/>
            </p:nvSpPr>
            <p:spPr bwMode="auto">
              <a:xfrm>
                <a:off x="4176225" y="2335829"/>
                <a:ext cx="311640" cy="313834"/>
              </a:xfrm>
              <a:custGeom>
                <a:avLst/>
                <a:gdLst>
                  <a:gd name="T0" fmla="*/ 231 w 231"/>
                  <a:gd name="T1" fmla="*/ 0 h 232"/>
                  <a:gd name="T2" fmla="*/ 0 w 231"/>
                  <a:gd name="T3" fmla="*/ 232 h 232"/>
                  <a:gd name="T4" fmla="*/ 231 w 231"/>
                  <a:gd name="T5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lnTo>
                      <a:pt x="0" y="232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8" name="Line 211"/>
              <p:cNvSpPr>
                <a:spLocks noChangeShapeType="1"/>
              </p:cNvSpPr>
              <p:nvPr/>
            </p:nvSpPr>
            <p:spPr bwMode="auto">
              <a:xfrm flipH="1">
                <a:off x="4176225" y="2335829"/>
                <a:ext cx="311640" cy="31383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9" name="Line 212"/>
              <p:cNvSpPr>
                <a:spLocks noChangeShapeType="1"/>
              </p:cNvSpPr>
              <p:nvPr/>
            </p:nvSpPr>
            <p:spPr bwMode="auto">
              <a:xfrm flipH="1">
                <a:off x="4176225" y="2400688"/>
                <a:ext cx="244711" cy="248976"/>
              </a:xfrm>
              <a:prstGeom prst="line">
                <a:avLst/>
              </a:pr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100" name="Freeform 213"/>
              <p:cNvSpPr>
                <a:spLocks/>
              </p:cNvSpPr>
              <p:nvPr/>
            </p:nvSpPr>
            <p:spPr bwMode="auto">
              <a:xfrm>
                <a:off x="4364464" y="2335829"/>
                <a:ext cx="123401" cy="123441"/>
              </a:xfrm>
              <a:custGeom>
                <a:avLst/>
                <a:gdLst>
                  <a:gd name="T0" fmla="*/ 0 w 92"/>
                  <a:gd name="T1" fmla="*/ 24 h 91"/>
                  <a:gd name="T2" fmla="*/ 92 w 92"/>
                  <a:gd name="T3" fmla="*/ 0 h 91"/>
                  <a:gd name="T4" fmla="*/ 67 w 92"/>
                  <a:gd name="T5" fmla="*/ 91 h 91"/>
                  <a:gd name="T6" fmla="*/ 0 w 92"/>
                  <a:gd name="T7" fmla="*/ 2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1">
                    <a:moveTo>
                      <a:pt x="0" y="24"/>
                    </a:moveTo>
                    <a:lnTo>
                      <a:pt x="92" y="0"/>
                    </a:lnTo>
                    <a:lnTo>
                      <a:pt x="67" y="9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101" name="Freeform 214"/>
              <p:cNvSpPr>
                <a:spLocks/>
              </p:cNvSpPr>
              <p:nvPr/>
            </p:nvSpPr>
            <p:spPr bwMode="auto">
              <a:xfrm>
                <a:off x="3651244" y="2076393"/>
                <a:ext cx="1129438" cy="826430"/>
              </a:xfrm>
              <a:custGeom>
                <a:avLst/>
                <a:gdLst>
                  <a:gd name="T0" fmla="*/ 58 w 560"/>
                  <a:gd name="T1" fmla="*/ 410 h 410"/>
                  <a:gd name="T2" fmla="*/ 22 w 560"/>
                  <a:gd name="T3" fmla="*/ 280 h 410"/>
                  <a:gd name="T4" fmla="*/ 280 w 560"/>
                  <a:gd name="T5" fmla="*/ 22 h 410"/>
                  <a:gd name="T6" fmla="*/ 537 w 560"/>
                  <a:gd name="T7" fmla="*/ 280 h 410"/>
                  <a:gd name="T8" fmla="*/ 502 w 560"/>
                  <a:gd name="T9" fmla="*/ 410 h 410"/>
                  <a:gd name="T10" fmla="*/ 528 w 560"/>
                  <a:gd name="T11" fmla="*/ 410 h 410"/>
                  <a:gd name="T12" fmla="*/ 560 w 560"/>
                  <a:gd name="T13" fmla="*/ 280 h 410"/>
                  <a:gd name="T14" fmla="*/ 280 w 560"/>
                  <a:gd name="T15" fmla="*/ 0 h 410"/>
                  <a:gd name="T16" fmla="*/ 0 w 560"/>
                  <a:gd name="T17" fmla="*/ 280 h 410"/>
                  <a:gd name="T18" fmla="*/ 32 w 560"/>
                  <a:gd name="T19" fmla="*/ 410 h 410"/>
                  <a:gd name="T20" fmla="*/ 58 w 560"/>
                  <a:gd name="T2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410">
                    <a:moveTo>
                      <a:pt x="58" y="410"/>
                    </a:moveTo>
                    <a:cubicBezTo>
                      <a:pt x="35" y="372"/>
                      <a:pt x="22" y="327"/>
                      <a:pt x="22" y="280"/>
                    </a:cubicBezTo>
                    <a:cubicBezTo>
                      <a:pt x="22" y="138"/>
                      <a:pt x="138" y="22"/>
                      <a:pt x="280" y="22"/>
                    </a:cubicBezTo>
                    <a:cubicBezTo>
                      <a:pt x="422" y="22"/>
                      <a:pt x="537" y="138"/>
                      <a:pt x="537" y="280"/>
                    </a:cubicBezTo>
                    <a:cubicBezTo>
                      <a:pt x="537" y="327"/>
                      <a:pt x="525" y="372"/>
                      <a:pt x="502" y="410"/>
                    </a:cubicBezTo>
                    <a:cubicBezTo>
                      <a:pt x="528" y="410"/>
                      <a:pt x="528" y="410"/>
                      <a:pt x="528" y="410"/>
                    </a:cubicBezTo>
                    <a:cubicBezTo>
                      <a:pt x="548" y="371"/>
                      <a:pt x="560" y="327"/>
                      <a:pt x="560" y="280"/>
                    </a:cubicBezTo>
                    <a:cubicBezTo>
                      <a:pt x="560" y="125"/>
                      <a:pt x="435" y="0"/>
                      <a:pt x="280" y="0"/>
                    </a:cubicBezTo>
                    <a:cubicBezTo>
                      <a:pt x="125" y="0"/>
                      <a:pt x="0" y="125"/>
                      <a:pt x="0" y="280"/>
                    </a:cubicBezTo>
                    <a:cubicBezTo>
                      <a:pt x="0" y="327"/>
                      <a:pt x="11" y="371"/>
                      <a:pt x="32" y="410"/>
                    </a:cubicBezTo>
                    <a:lnTo>
                      <a:pt x="58" y="4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102" name="Freeform 215"/>
              <p:cNvSpPr>
                <a:spLocks/>
              </p:cNvSpPr>
              <p:nvPr/>
            </p:nvSpPr>
            <p:spPr bwMode="auto">
              <a:xfrm>
                <a:off x="3849943" y="3072294"/>
                <a:ext cx="729951" cy="133903"/>
              </a:xfrm>
              <a:custGeom>
                <a:avLst/>
                <a:gdLst>
                  <a:gd name="T0" fmla="*/ 324 w 361"/>
                  <a:gd name="T1" fmla="*/ 0 h 66"/>
                  <a:gd name="T2" fmla="*/ 181 w 361"/>
                  <a:gd name="T3" fmla="*/ 43 h 66"/>
                  <a:gd name="T4" fmla="*/ 38 w 361"/>
                  <a:gd name="T5" fmla="*/ 0 h 66"/>
                  <a:gd name="T6" fmla="*/ 0 w 361"/>
                  <a:gd name="T7" fmla="*/ 0 h 66"/>
                  <a:gd name="T8" fmla="*/ 181 w 361"/>
                  <a:gd name="T9" fmla="*/ 66 h 66"/>
                  <a:gd name="T10" fmla="*/ 361 w 361"/>
                  <a:gd name="T11" fmla="*/ 0 h 66"/>
                  <a:gd name="T12" fmla="*/ 324 w 361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1" h="66">
                    <a:moveTo>
                      <a:pt x="324" y="0"/>
                    </a:moveTo>
                    <a:cubicBezTo>
                      <a:pt x="283" y="27"/>
                      <a:pt x="234" y="43"/>
                      <a:pt x="181" y="43"/>
                    </a:cubicBezTo>
                    <a:cubicBezTo>
                      <a:pt x="128" y="43"/>
                      <a:pt x="79" y="27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41"/>
                      <a:pt x="112" y="66"/>
                      <a:pt x="181" y="66"/>
                    </a:cubicBezTo>
                    <a:cubicBezTo>
                      <a:pt x="250" y="66"/>
                      <a:pt x="313" y="41"/>
                      <a:pt x="361" y="0"/>
                    </a:cubicBez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</p:grpSp>
        <p:sp>
          <p:nvSpPr>
            <p:cNvPr id="23625" name="Content Placeholder 2"/>
            <p:cNvSpPr txBox="1">
              <a:spLocks/>
            </p:cNvSpPr>
            <p:nvPr/>
          </p:nvSpPr>
          <p:spPr bwMode="auto">
            <a:xfrm>
              <a:off x="2236923" y="3645025"/>
              <a:ext cx="2418917" cy="1489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defRPr sz="1500">
                  <a:solidFill>
                    <a:schemeClr val="tx1"/>
                  </a:solidFill>
                  <a:latin typeface="Wes FY Regular" panose="020B0505030201020104" pitchFamily="34" charset="0"/>
                </a:defRPr>
              </a:lvl1pPr>
              <a:lvl2pPr marL="269875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5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2pPr>
              <a:lvl3pPr marL="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4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3pPr>
              <a:lvl4pPr marL="809625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3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4pPr>
              <a:lvl5pPr marL="1079500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5pPr>
              <a:lvl6pPr marL="15367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6pPr>
              <a:lvl7pPr marL="19939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7pPr>
              <a:lvl8pPr marL="24511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8pPr>
              <a:lvl9pPr marL="29083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9pPr>
            </a:lstStyle>
            <a:p>
              <a:pPr lvl="2" indent="0" algn="ctr" eaLnBrk="1" hangingPunct="1">
                <a:lnSpc>
                  <a:spcPct val="120000"/>
                </a:lnSpc>
                <a:buFont typeface="Courier New" panose="02070309020205020404" pitchFamily="49" charset="0"/>
                <a:buNone/>
              </a:pPr>
              <a:endParaRPr lang="en-GB" altLang="en-US" dirty="0"/>
            </a:p>
            <a:p>
              <a:pPr lvl="2" indent="0" algn="ctr" eaLnBrk="1" hangingPunct="1">
                <a:lnSpc>
                  <a:spcPct val="120000"/>
                </a:lnSpc>
                <a:buFont typeface="Courier New" panose="02070309020205020404" pitchFamily="49" charset="0"/>
                <a:buNone/>
              </a:pPr>
              <a:r>
                <a:rPr lang="en-GB" altLang="en-US" sz="2000" dirty="0"/>
                <a:t>Climate Smart Agriculture</a:t>
              </a:r>
            </a:p>
          </p:txBody>
        </p:sp>
      </p:grpSp>
      <p:grpSp>
        <p:nvGrpSpPr>
          <p:cNvPr id="23558" name="Gruppieren 2"/>
          <p:cNvGrpSpPr>
            <a:grpSpLocks/>
          </p:cNvGrpSpPr>
          <p:nvPr/>
        </p:nvGrpSpPr>
        <p:grpSpPr bwMode="auto">
          <a:xfrm>
            <a:off x="9145319" y="2551929"/>
            <a:ext cx="1884363" cy="1911350"/>
            <a:chOff x="4356613" y="3799384"/>
            <a:chExt cx="1883403" cy="1910810"/>
          </a:xfrm>
        </p:grpSpPr>
        <p:grpSp>
          <p:nvGrpSpPr>
            <p:cNvPr id="23610" name="Group 73"/>
            <p:cNvGrpSpPr>
              <a:grpSpLocks/>
            </p:cNvGrpSpPr>
            <p:nvPr/>
          </p:nvGrpSpPr>
          <p:grpSpPr bwMode="auto">
            <a:xfrm>
              <a:off x="4732427" y="3799384"/>
              <a:ext cx="859517" cy="861563"/>
              <a:chOff x="5444975" y="3645023"/>
              <a:chExt cx="1132626" cy="1135322"/>
            </a:xfrm>
          </p:grpSpPr>
          <p:sp>
            <p:nvSpPr>
              <p:cNvPr id="75" name="Freeform 234"/>
              <p:cNvSpPr>
                <a:spLocks/>
              </p:cNvSpPr>
              <p:nvPr/>
            </p:nvSpPr>
            <p:spPr bwMode="auto">
              <a:xfrm>
                <a:off x="5616731" y="4466916"/>
                <a:ext cx="790344" cy="14640"/>
              </a:xfrm>
              <a:custGeom>
                <a:avLst/>
                <a:gdLst>
                  <a:gd name="T0" fmla="*/ 386 w 390"/>
                  <a:gd name="T1" fmla="*/ 8 h 8"/>
                  <a:gd name="T2" fmla="*/ 4 w 390"/>
                  <a:gd name="T3" fmla="*/ 8 h 8"/>
                  <a:gd name="T4" fmla="*/ 0 w 390"/>
                  <a:gd name="T5" fmla="*/ 4 h 8"/>
                  <a:gd name="T6" fmla="*/ 4 w 390"/>
                  <a:gd name="T7" fmla="*/ 0 h 8"/>
                  <a:gd name="T8" fmla="*/ 386 w 390"/>
                  <a:gd name="T9" fmla="*/ 0 h 8"/>
                  <a:gd name="T10" fmla="*/ 390 w 390"/>
                  <a:gd name="T11" fmla="*/ 4 h 8"/>
                  <a:gd name="T12" fmla="*/ 386 w 39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0" h="8">
                    <a:moveTo>
                      <a:pt x="386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86" y="0"/>
                      <a:pt x="386" y="0"/>
                      <a:pt x="386" y="0"/>
                    </a:cubicBezTo>
                    <a:cubicBezTo>
                      <a:pt x="388" y="0"/>
                      <a:pt x="390" y="2"/>
                      <a:pt x="390" y="4"/>
                    </a:cubicBezTo>
                    <a:cubicBezTo>
                      <a:pt x="390" y="6"/>
                      <a:pt x="388" y="8"/>
                      <a:pt x="386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76" name="Freeform 235"/>
              <p:cNvSpPr>
                <a:spLocks/>
              </p:cNvSpPr>
              <p:nvPr/>
            </p:nvSpPr>
            <p:spPr bwMode="auto">
              <a:xfrm>
                <a:off x="5445281" y="3645023"/>
                <a:ext cx="1133245" cy="830259"/>
              </a:xfrm>
              <a:custGeom>
                <a:avLst/>
                <a:gdLst>
                  <a:gd name="T0" fmla="*/ 58 w 560"/>
                  <a:gd name="T1" fmla="*/ 410 h 410"/>
                  <a:gd name="T2" fmla="*/ 22 w 560"/>
                  <a:gd name="T3" fmla="*/ 280 h 410"/>
                  <a:gd name="T4" fmla="*/ 280 w 560"/>
                  <a:gd name="T5" fmla="*/ 22 h 410"/>
                  <a:gd name="T6" fmla="*/ 537 w 560"/>
                  <a:gd name="T7" fmla="*/ 280 h 410"/>
                  <a:gd name="T8" fmla="*/ 502 w 560"/>
                  <a:gd name="T9" fmla="*/ 410 h 410"/>
                  <a:gd name="T10" fmla="*/ 528 w 560"/>
                  <a:gd name="T11" fmla="*/ 410 h 410"/>
                  <a:gd name="T12" fmla="*/ 560 w 560"/>
                  <a:gd name="T13" fmla="*/ 280 h 410"/>
                  <a:gd name="T14" fmla="*/ 280 w 560"/>
                  <a:gd name="T15" fmla="*/ 0 h 410"/>
                  <a:gd name="T16" fmla="*/ 0 w 560"/>
                  <a:gd name="T17" fmla="*/ 280 h 410"/>
                  <a:gd name="T18" fmla="*/ 32 w 560"/>
                  <a:gd name="T19" fmla="*/ 410 h 410"/>
                  <a:gd name="T20" fmla="*/ 58 w 560"/>
                  <a:gd name="T2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410">
                    <a:moveTo>
                      <a:pt x="58" y="410"/>
                    </a:moveTo>
                    <a:cubicBezTo>
                      <a:pt x="35" y="372"/>
                      <a:pt x="22" y="327"/>
                      <a:pt x="22" y="280"/>
                    </a:cubicBezTo>
                    <a:cubicBezTo>
                      <a:pt x="22" y="138"/>
                      <a:pt x="138" y="22"/>
                      <a:pt x="280" y="22"/>
                    </a:cubicBezTo>
                    <a:cubicBezTo>
                      <a:pt x="422" y="22"/>
                      <a:pt x="537" y="138"/>
                      <a:pt x="537" y="280"/>
                    </a:cubicBezTo>
                    <a:cubicBezTo>
                      <a:pt x="537" y="327"/>
                      <a:pt x="525" y="372"/>
                      <a:pt x="502" y="410"/>
                    </a:cubicBezTo>
                    <a:cubicBezTo>
                      <a:pt x="528" y="410"/>
                      <a:pt x="528" y="410"/>
                      <a:pt x="528" y="410"/>
                    </a:cubicBezTo>
                    <a:cubicBezTo>
                      <a:pt x="548" y="371"/>
                      <a:pt x="560" y="327"/>
                      <a:pt x="560" y="280"/>
                    </a:cubicBezTo>
                    <a:cubicBezTo>
                      <a:pt x="560" y="125"/>
                      <a:pt x="435" y="0"/>
                      <a:pt x="280" y="0"/>
                    </a:cubicBezTo>
                    <a:cubicBezTo>
                      <a:pt x="125" y="0"/>
                      <a:pt x="0" y="125"/>
                      <a:pt x="0" y="280"/>
                    </a:cubicBezTo>
                    <a:cubicBezTo>
                      <a:pt x="0" y="327"/>
                      <a:pt x="11" y="371"/>
                      <a:pt x="32" y="410"/>
                    </a:cubicBezTo>
                    <a:lnTo>
                      <a:pt x="58" y="4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 dirty="0">
                  <a:latin typeface="+mn-lt"/>
                </a:endParaRPr>
              </a:p>
            </p:txBody>
          </p:sp>
          <p:sp>
            <p:nvSpPr>
              <p:cNvPr id="77" name="Freeform 236"/>
              <p:cNvSpPr>
                <a:spLocks/>
              </p:cNvSpPr>
              <p:nvPr/>
            </p:nvSpPr>
            <p:spPr bwMode="auto">
              <a:xfrm>
                <a:off x="5643911" y="4646771"/>
                <a:ext cx="731800" cy="133845"/>
              </a:xfrm>
              <a:custGeom>
                <a:avLst/>
                <a:gdLst>
                  <a:gd name="T0" fmla="*/ 324 w 361"/>
                  <a:gd name="T1" fmla="*/ 0 h 66"/>
                  <a:gd name="T2" fmla="*/ 181 w 361"/>
                  <a:gd name="T3" fmla="*/ 43 h 66"/>
                  <a:gd name="T4" fmla="*/ 38 w 361"/>
                  <a:gd name="T5" fmla="*/ 0 h 66"/>
                  <a:gd name="T6" fmla="*/ 0 w 361"/>
                  <a:gd name="T7" fmla="*/ 0 h 66"/>
                  <a:gd name="T8" fmla="*/ 181 w 361"/>
                  <a:gd name="T9" fmla="*/ 66 h 66"/>
                  <a:gd name="T10" fmla="*/ 361 w 361"/>
                  <a:gd name="T11" fmla="*/ 0 h 66"/>
                  <a:gd name="T12" fmla="*/ 324 w 361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1" h="66">
                    <a:moveTo>
                      <a:pt x="324" y="0"/>
                    </a:moveTo>
                    <a:cubicBezTo>
                      <a:pt x="283" y="27"/>
                      <a:pt x="234" y="43"/>
                      <a:pt x="181" y="43"/>
                    </a:cubicBezTo>
                    <a:cubicBezTo>
                      <a:pt x="128" y="43"/>
                      <a:pt x="79" y="27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41"/>
                      <a:pt x="112" y="66"/>
                      <a:pt x="181" y="66"/>
                    </a:cubicBezTo>
                    <a:cubicBezTo>
                      <a:pt x="250" y="66"/>
                      <a:pt x="313" y="41"/>
                      <a:pt x="361" y="0"/>
                    </a:cubicBez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78" name="Freeform 237"/>
              <p:cNvSpPr>
                <a:spLocks/>
              </p:cNvSpPr>
              <p:nvPr/>
            </p:nvSpPr>
            <p:spPr bwMode="auto">
              <a:xfrm>
                <a:off x="5679457" y="4174130"/>
                <a:ext cx="223721" cy="119207"/>
              </a:xfrm>
              <a:custGeom>
                <a:avLst/>
                <a:gdLst>
                  <a:gd name="T0" fmla="*/ 5 w 110"/>
                  <a:gd name="T1" fmla="*/ 59 h 59"/>
                  <a:gd name="T2" fmla="*/ 3 w 110"/>
                  <a:gd name="T3" fmla="*/ 59 h 59"/>
                  <a:gd name="T4" fmla="*/ 2 w 110"/>
                  <a:gd name="T5" fmla="*/ 53 h 59"/>
                  <a:gd name="T6" fmla="*/ 21 w 110"/>
                  <a:gd name="T7" fmla="*/ 23 h 59"/>
                  <a:gd name="T8" fmla="*/ 37 w 110"/>
                  <a:gd name="T9" fmla="*/ 7 h 59"/>
                  <a:gd name="T10" fmla="*/ 63 w 110"/>
                  <a:gd name="T11" fmla="*/ 4 h 59"/>
                  <a:gd name="T12" fmla="*/ 85 w 110"/>
                  <a:gd name="T13" fmla="*/ 21 h 59"/>
                  <a:gd name="T14" fmla="*/ 107 w 110"/>
                  <a:gd name="T15" fmla="*/ 36 h 59"/>
                  <a:gd name="T16" fmla="*/ 110 w 110"/>
                  <a:gd name="T17" fmla="*/ 41 h 59"/>
                  <a:gd name="T18" fmla="*/ 105 w 110"/>
                  <a:gd name="T19" fmla="*/ 44 h 59"/>
                  <a:gd name="T20" fmla="*/ 80 w 110"/>
                  <a:gd name="T21" fmla="*/ 26 h 59"/>
                  <a:gd name="T22" fmla="*/ 61 w 110"/>
                  <a:gd name="T23" fmla="*/ 11 h 59"/>
                  <a:gd name="T24" fmla="*/ 42 w 110"/>
                  <a:gd name="T25" fmla="*/ 14 h 59"/>
                  <a:gd name="T26" fmla="*/ 27 w 110"/>
                  <a:gd name="T27" fmla="*/ 28 h 59"/>
                  <a:gd name="T28" fmla="*/ 8 w 110"/>
                  <a:gd name="T29" fmla="*/ 57 h 59"/>
                  <a:gd name="T30" fmla="*/ 5 w 110"/>
                  <a:gd name="T3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0" h="59">
                    <a:moveTo>
                      <a:pt x="5" y="59"/>
                    </a:moveTo>
                    <a:cubicBezTo>
                      <a:pt x="4" y="59"/>
                      <a:pt x="4" y="59"/>
                      <a:pt x="3" y="59"/>
                    </a:cubicBezTo>
                    <a:cubicBezTo>
                      <a:pt x="1" y="58"/>
                      <a:pt x="0" y="55"/>
                      <a:pt x="2" y="53"/>
                    </a:cubicBezTo>
                    <a:cubicBezTo>
                      <a:pt x="7" y="43"/>
                      <a:pt x="14" y="33"/>
                      <a:pt x="21" y="23"/>
                    </a:cubicBezTo>
                    <a:cubicBezTo>
                      <a:pt x="26" y="17"/>
                      <a:pt x="32" y="11"/>
                      <a:pt x="37" y="7"/>
                    </a:cubicBezTo>
                    <a:cubicBezTo>
                      <a:pt x="47" y="0"/>
                      <a:pt x="56" y="1"/>
                      <a:pt x="63" y="4"/>
                    </a:cubicBezTo>
                    <a:cubicBezTo>
                      <a:pt x="72" y="7"/>
                      <a:pt x="79" y="14"/>
                      <a:pt x="85" y="21"/>
                    </a:cubicBezTo>
                    <a:cubicBezTo>
                      <a:pt x="92" y="28"/>
                      <a:pt x="99" y="35"/>
                      <a:pt x="107" y="36"/>
                    </a:cubicBezTo>
                    <a:cubicBezTo>
                      <a:pt x="109" y="37"/>
                      <a:pt x="110" y="39"/>
                      <a:pt x="110" y="41"/>
                    </a:cubicBezTo>
                    <a:cubicBezTo>
                      <a:pt x="109" y="43"/>
                      <a:pt x="107" y="45"/>
                      <a:pt x="105" y="44"/>
                    </a:cubicBezTo>
                    <a:cubicBezTo>
                      <a:pt x="94" y="42"/>
                      <a:pt x="87" y="34"/>
                      <a:pt x="80" y="26"/>
                    </a:cubicBezTo>
                    <a:cubicBezTo>
                      <a:pt x="74" y="20"/>
                      <a:pt x="68" y="14"/>
                      <a:pt x="61" y="11"/>
                    </a:cubicBezTo>
                    <a:cubicBezTo>
                      <a:pt x="54" y="9"/>
                      <a:pt x="49" y="9"/>
                      <a:pt x="42" y="14"/>
                    </a:cubicBezTo>
                    <a:cubicBezTo>
                      <a:pt x="37" y="17"/>
                      <a:pt x="32" y="22"/>
                      <a:pt x="27" y="28"/>
                    </a:cubicBezTo>
                    <a:cubicBezTo>
                      <a:pt x="21" y="37"/>
                      <a:pt x="14" y="47"/>
                      <a:pt x="8" y="57"/>
                    </a:cubicBezTo>
                    <a:cubicBezTo>
                      <a:pt x="8" y="59"/>
                      <a:pt x="6" y="59"/>
                      <a:pt x="5" y="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79" name="Freeform 238"/>
              <p:cNvSpPr>
                <a:spLocks noEditPoints="1"/>
              </p:cNvSpPr>
              <p:nvPr/>
            </p:nvSpPr>
            <p:spPr bwMode="auto">
              <a:xfrm>
                <a:off x="5731727" y="4054924"/>
                <a:ext cx="110816" cy="102475"/>
              </a:xfrm>
              <a:custGeom>
                <a:avLst/>
                <a:gdLst>
                  <a:gd name="T0" fmla="*/ 27 w 55"/>
                  <a:gd name="T1" fmla="*/ 51 h 51"/>
                  <a:gd name="T2" fmla="*/ 22 w 55"/>
                  <a:gd name="T3" fmla="*/ 51 h 51"/>
                  <a:gd name="T4" fmla="*/ 2 w 55"/>
                  <a:gd name="T5" fmla="*/ 21 h 51"/>
                  <a:gd name="T6" fmla="*/ 13 w 55"/>
                  <a:gd name="T7" fmla="*/ 5 h 51"/>
                  <a:gd name="T8" fmla="*/ 32 w 55"/>
                  <a:gd name="T9" fmla="*/ 1 h 51"/>
                  <a:gd name="T10" fmla="*/ 52 w 55"/>
                  <a:gd name="T11" fmla="*/ 31 h 51"/>
                  <a:gd name="T12" fmla="*/ 41 w 55"/>
                  <a:gd name="T13" fmla="*/ 47 h 51"/>
                  <a:gd name="T14" fmla="*/ 27 w 55"/>
                  <a:gd name="T15" fmla="*/ 51 h 51"/>
                  <a:gd name="T16" fmla="*/ 27 w 55"/>
                  <a:gd name="T17" fmla="*/ 9 h 51"/>
                  <a:gd name="T18" fmla="*/ 18 w 55"/>
                  <a:gd name="T19" fmla="*/ 11 h 51"/>
                  <a:gd name="T20" fmla="*/ 10 w 55"/>
                  <a:gd name="T21" fmla="*/ 22 h 51"/>
                  <a:gd name="T22" fmla="*/ 24 w 55"/>
                  <a:gd name="T23" fmla="*/ 43 h 51"/>
                  <a:gd name="T24" fmla="*/ 36 w 55"/>
                  <a:gd name="T25" fmla="*/ 40 h 51"/>
                  <a:gd name="T26" fmla="*/ 44 w 55"/>
                  <a:gd name="T27" fmla="*/ 30 h 51"/>
                  <a:gd name="T28" fmla="*/ 31 w 55"/>
                  <a:gd name="T29" fmla="*/ 9 h 51"/>
                  <a:gd name="T30" fmla="*/ 27 w 55"/>
                  <a:gd name="T3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51">
                    <a:moveTo>
                      <a:pt x="27" y="51"/>
                    </a:moveTo>
                    <a:cubicBezTo>
                      <a:pt x="25" y="51"/>
                      <a:pt x="24" y="51"/>
                      <a:pt x="22" y="51"/>
                    </a:cubicBezTo>
                    <a:cubicBezTo>
                      <a:pt x="8" y="48"/>
                      <a:pt x="0" y="34"/>
                      <a:pt x="2" y="21"/>
                    </a:cubicBezTo>
                    <a:cubicBezTo>
                      <a:pt x="4" y="14"/>
                      <a:pt x="8" y="8"/>
                      <a:pt x="13" y="5"/>
                    </a:cubicBezTo>
                    <a:cubicBezTo>
                      <a:pt x="19" y="1"/>
                      <a:pt x="26" y="0"/>
                      <a:pt x="32" y="1"/>
                    </a:cubicBezTo>
                    <a:cubicBezTo>
                      <a:pt x="46" y="4"/>
                      <a:pt x="55" y="18"/>
                      <a:pt x="52" y="31"/>
                    </a:cubicBezTo>
                    <a:cubicBezTo>
                      <a:pt x="50" y="38"/>
                      <a:pt x="46" y="43"/>
                      <a:pt x="41" y="47"/>
                    </a:cubicBezTo>
                    <a:cubicBezTo>
                      <a:pt x="37" y="50"/>
                      <a:pt x="32" y="51"/>
                      <a:pt x="27" y="51"/>
                    </a:cubicBezTo>
                    <a:close/>
                    <a:moveTo>
                      <a:pt x="27" y="9"/>
                    </a:moveTo>
                    <a:cubicBezTo>
                      <a:pt x="24" y="9"/>
                      <a:pt x="21" y="10"/>
                      <a:pt x="18" y="11"/>
                    </a:cubicBezTo>
                    <a:cubicBezTo>
                      <a:pt x="14" y="14"/>
                      <a:pt x="11" y="18"/>
                      <a:pt x="10" y="22"/>
                    </a:cubicBezTo>
                    <a:cubicBezTo>
                      <a:pt x="8" y="32"/>
                      <a:pt x="14" y="41"/>
                      <a:pt x="24" y="43"/>
                    </a:cubicBezTo>
                    <a:cubicBezTo>
                      <a:pt x="28" y="44"/>
                      <a:pt x="33" y="43"/>
                      <a:pt x="36" y="40"/>
                    </a:cubicBezTo>
                    <a:cubicBezTo>
                      <a:pt x="40" y="38"/>
                      <a:pt x="43" y="34"/>
                      <a:pt x="44" y="30"/>
                    </a:cubicBezTo>
                    <a:cubicBezTo>
                      <a:pt x="46" y="20"/>
                      <a:pt x="40" y="11"/>
                      <a:pt x="31" y="9"/>
                    </a:cubicBezTo>
                    <a:cubicBezTo>
                      <a:pt x="29" y="9"/>
                      <a:pt x="28" y="9"/>
                      <a:pt x="27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0" name="Freeform 239"/>
              <p:cNvSpPr>
                <a:spLocks/>
              </p:cNvSpPr>
              <p:nvPr/>
            </p:nvSpPr>
            <p:spPr bwMode="auto">
              <a:xfrm>
                <a:off x="5706637" y="4234779"/>
                <a:ext cx="167269" cy="211224"/>
              </a:xfrm>
              <a:custGeom>
                <a:avLst/>
                <a:gdLst>
                  <a:gd name="T0" fmla="*/ 54 w 83"/>
                  <a:gd name="T1" fmla="*/ 104 h 104"/>
                  <a:gd name="T2" fmla="*/ 43 w 83"/>
                  <a:gd name="T3" fmla="*/ 93 h 104"/>
                  <a:gd name="T4" fmla="*/ 43 w 83"/>
                  <a:gd name="T5" fmla="*/ 78 h 104"/>
                  <a:gd name="T6" fmla="*/ 41 w 83"/>
                  <a:gd name="T7" fmla="*/ 76 h 104"/>
                  <a:gd name="T8" fmla="*/ 39 w 83"/>
                  <a:gd name="T9" fmla="*/ 78 h 104"/>
                  <a:gd name="T10" fmla="*/ 39 w 83"/>
                  <a:gd name="T11" fmla="*/ 93 h 104"/>
                  <a:gd name="T12" fmla="*/ 28 w 83"/>
                  <a:gd name="T13" fmla="*/ 104 h 104"/>
                  <a:gd name="T14" fmla="*/ 17 w 83"/>
                  <a:gd name="T15" fmla="*/ 93 h 104"/>
                  <a:gd name="T16" fmla="*/ 17 w 83"/>
                  <a:gd name="T17" fmla="*/ 77 h 104"/>
                  <a:gd name="T18" fmla="*/ 13 w 83"/>
                  <a:gd name="T19" fmla="*/ 77 h 104"/>
                  <a:gd name="T20" fmla="*/ 3 w 83"/>
                  <a:gd name="T21" fmla="*/ 71 h 104"/>
                  <a:gd name="T22" fmla="*/ 1 w 83"/>
                  <a:gd name="T23" fmla="*/ 59 h 104"/>
                  <a:gd name="T24" fmla="*/ 23 w 83"/>
                  <a:gd name="T25" fmla="*/ 4 h 104"/>
                  <a:gd name="T26" fmla="*/ 28 w 83"/>
                  <a:gd name="T27" fmla="*/ 2 h 104"/>
                  <a:gd name="T28" fmla="*/ 30 w 83"/>
                  <a:gd name="T29" fmla="*/ 7 h 104"/>
                  <a:gd name="T30" fmla="*/ 9 w 83"/>
                  <a:gd name="T31" fmla="*/ 62 h 104"/>
                  <a:gd name="T32" fmla="*/ 9 w 83"/>
                  <a:gd name="T33" fmla="*/ 67 h 104"/>
                  <a:gd name="T34" fmla="*/ 13 w 83"/>
                  <a:gd name="T35" fmla="*/ 69 h 104"/>
                  <a:gd name="T36" fmla="*/ 21 w 83"/>
                  <a:gd name="T37" fmla="*/ 69 h 104"/>
                  <a:gd name="T38" fmla="*/ 23 w 83"/>
                  <a:gd name="T39" fmla="*/ 70 h 104"/>
                  <a:gd name="T40" fmla="*/ 25 w 83"/>
                  <a:gd name="T41" fmla="*/ 73 h 104"/>
                  <a:gd name="T42" fmla="*/ 25 w 83"/>
                  <a:gd name="T43" fmla="*/ 93 h 104"/>
                  <a:gd name="T44" fmla="*/ 28 w 83"/>
                  <a:gd name="T45" fmla="*/ 96 h 104"/>
                  <a:gd name="T46" fmla="*/ 31 w 83"/>
                  <a:gd name="T47" fmla="*/ 93 h 104"/>
                  <a:gd name="T48" fmla="*/ 31 w 83"/>
                  <a:gd name="T49" fmla="*/ 78 h 104"/>
                  <a:gd name="T50" fmla="*/ 41 w 83"/>
                  <a:gd name="T51" fmla="*/ 68 h 104"/>
                  <a:gd name="T52" fmla="*/ 51 w 83"/>
                  <a:gd name="T53" fmla="*/ 78 h 104"/>
                  <a:gd name="T54" fmla="*/ 51 w 83"/>
                  <a:gd name="T55" fmla="*/ 93 h 104"/>
                  <a:gd name="T56" fmla="*/ 54 w 83"/>
                  <a:gd name="T57" fmla="*/ 96 h 104"/>
                  <a:gd name="T58" fmla="*/ 58 w 83"/>
                  <a:gd name="T59" fmla="*/ 93 h 104"/>
                  <a:gd name="T60" fmla="*/ 58 w 83"/>
                  <a:gd name="T61" fmla="*/ 73 h 104"/>
                  <a:gd name="T62" fmla="*/ 62 w 83"/>
                  <a:gd name="T63" fmla="*/ 69 h 104"/>
                  <a:gd name="T64" fmla="*/ 69 w 83"/>
                  <a:gd name="T65" fmla="*/ 69 h 104"/>
                  <a:gd name="T66" fmla="*/ 73 w 83"/>
                  <a:gd name="T67" fmla="*/ 67 h 104"/>
                  <a:gd name="T68" fmla="*/ 74 w 83"/>
                  <a:gd name="T69" fmla="*/ 62 h 104"/>
                  <a:gd name="T70" fmla="*/ 52 w 83"/>
                  <a:gd name="T71" fmla="*/ 6 h 104"/>
                  <a:gd name="T72" fmla="*/ 54 w 83"/>
                  <a:gd name="T73" fmla="*/ 0 h 104"/>
                  <a:gd name="T74" fmla="*/ 59 w 83"/>
                  <a:gd name="T75" fmla="*/ 3 h 104"/>
                  <a:gd name="T76" fmla="*/ 81 w 83"/>
                  <a:gd name="T77" fmla="*/ 59 h 104"/>
                  <a:gd name="T78" fmla="*/ 80 w 83"/>
                  <a:gd name="T79" fmla="*/ 71 h 104"/>
                  <a:gd name="T80" fmla="*/ 69 w 83"/>
                  <a:gd name="T81" fmla="*/ 77 h 104"/>
                  <a:gd name="T82" fmla="*/ 66 w 83"/>
                  <a:gd name="T83" fmla="*/ 77 h 104"/>
                  <a:gd name="T84" fmla="*/ 66 w 83"/>
                  <a:gd name="T85" fmla="*/ 93 h 104"/>
                  <a:gd name="T86" fmla="*/ 54 w 83"/>
                  <a:gd name="T8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3" h="104">
                    <a:moveTo>
                      <a:pt x="54" y="104"/>
                    </a:moveTo>
                    <a:cubicBezTo>
                      <a:pt x="48" y="104"/>
                      <a:pt x="43" y="99"/>
                      <a:pt x="43" y="93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77"/>
                      <a:pt x="42" y="76"/>
                      <a:pt x="41" y="76"/>
                    </a:cubicBezTo>
                    <a:cubicBezTo>
                      <a:pt x="40" y="76"/>
                      <a:pt x="39" y="77"/>
                      <a:pt x="39" y="78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9" y="99"/>
                      <a:pt x="34" y="104"/>
                      <a:pt x="28" y="104"/>
                    </a:cubicBezTo>
                    <a:cubicBezTo>
                      <a:pt x="22" y="104"/>
                      <a:pt x="17" y="99"/>
                      <a:pt x="17" y="93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9" y="77"/>
                      <a:pt x="5" y="74"/>
                      <a:pt x="3" y="71"/>
                    </a:cubicBezTo>
                    <a:cubicBezTo>
                      <a:pt x="0" y="67"/>
                      <a:pt x="0" y="63"/>
                      <a:pt x="1" y="59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2"/>
                      <a:pt x="26" y="1"/>
                      <a:pt x="28" y="2"/>
                    </a:cubicBezTo>
                    <a:cubicBezTo>
                      <a:pt x="30" y="2"/>
                      <a:pt x="31" y="5"/>
                      <a:pt x="30" y="7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4"/>
                      <a:pt x="8" y="65"/>
                      <a:pt x="9" y="67"/>
                    </a:cubicBezTo>
                    <a:cubicBezTo>
                      <a:pt x="10" y="68"/>
                      <a:pt x="11" y="69"/>
                      <a:pt x="13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2" y="69"/>
                      <a:pt x="23" y="69"/>
                      <a:pt x="23" y="70"/>
                    </a:cubicBezTo>
                    <a:cubicBezTo>
                      <a:pt x="24" y="71"/>
                      <a:pt x="25" y="72"/>
                      <a:pt x="25" y="7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5"/>
                      <a:pt x="26" y="96"/>
                      <a:pt x="28" y="96"/>
                    </a:cubicBezTo>
                    <a:cubicBezTo>
                      <a:pt x="30" y="96"/>
                      <a:pt x="31" y="95"/>
                      <a:pt x="31" y="93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1" y="72"/>
                      <a:pt x="36" y="68"/>
                      <a:pt x="41" y="68"/>
                    </a:cubicBezTo>
                    <a:cubicBezTo>
                      <a:pt x="47" y="68"/>
                      <a:pt x="51" y="72"/>
                      <a:pt x="51" y="78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5"/>
                      <a:pt x="53" y="96"/>
                      <a:pt x="54" y="96"/>
                    </a:cubicBezTo>
                    <a:cubicBezTo>
                      <a:pt x="56" y="96"/>
                      <a:pt x="58" y="95"/>
                      <a:pt x="58" y="93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8" y="70"/>
                      <a:pt x="60" y="69"/>
                      <a:pt x="62" y="69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1" y="69"/>
                      <a:pt x="72" y="68"/>
                      <a:pt x="73" y="67"/>
                    </a:cubicBezTo>
                    <a:cubicBezTo>
                      <a:pt x="74" y="65"/>
                      <a:pt x="74" y="64"/>
                      <a:pt x="74" y="62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3"/>
                      <a:pt x="52" y="1"/>
                      <a:pt x="54" y="0"/>
                    </a:cubicBezTo>
                    <a:cubicBezTo>
                      <a:pt x="56" y="0"/>
                      <a:pt x="58" y="1"/>
                      <a:pt x="59" y="3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3" y="63"/>
                      <a:pt x="82" y="67"/>
                      <a:pt x="80" y="71"/>
                    </a:cubicBezTo>
                    <a:cubicBezTo>
                      <a:pt x="77" y="74"/>
                      <a:pt x="74" y="77"/>
                      <a:pt x="69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9"/>
                      <a:pt x="61" y="104"/>
                      <a:pt x="54" y="1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1" name="Freeform 240"/>
              <p:cNvSpPr>
                <a:spLocks/>
              </p:cNvSpPr>
              <p:nvPr/>
            </p:nvSpPr>
            <p:spPr bwMode="auto">
              <a:xfrm>
                <a:off x="6128990" y="4213866"/>
                <a:ext cx="188177" cy="60648"/>
              </a:xfrm>
              <a:custGeom>
                <a:avLst/>
                <a:gdLst>
                  <a:gd name="T0" fmla="*/ 5 w 93"/>
                  <a:gd name="T1" fmla="*/ 30 h 30"/>
                  <a:gd name="T2" fmla="*/ 1 w 93"/>
                  <a:gd name="T3" fmla="*/ 29 h 30"/>
                  <a:gd name="T4" fmla="*/ 2 w 93"/>
                  <a:gd name="T5" fmla="*/ 23 h 30"/>
                  <a:gd name="T6" fmla="*/ 44 w 93"/>
                  <a:gd name="T7" fmla="*/ 3 h 30"/>
                  <a:gd name="T8" fmla="*/ 91 w 93"/>
                  <a:gd name="T9" fmla="*/ 18 h 30"/>
                  <a:gd name="T10" fmla="*/ 92 w 93"/>
                  <a:gd name="T11" fmla="*/ 23 h 30"/>
                  <a:gd name="T12" fmla="*/ 86 w 93"/>
                  <a:gd name="T13" fmla="*/ 24 h 30"/>
                  <a:gd name="T14" fmla="*/ 44 w 93"/>
                  <a:gd name="T15" fmla="*/ 11 h 30"/>
                  <a:gd name="T16" fmla="*/ 7 w 93"/>
                  <a:gd name="T17" fmla="*/ 30 h 30"/>
                  <a:gd name="T18" fmla="*/ 5 w 93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30">
                    <a:moveTo>
                      <a:pt x="5" y="30"/>
                    </a:moveTo>
                    <a:cubicBezTo>
                      <a:pt x="3" y="30"/>
                      <a:pt x="2" y="30"/>
                      <a:pt x="1" y="29"/>
                    </a:cubicBezTo>
                    <a:cubicBezTo>
                      <a:pt x="0" y="27"/>
                      <a:pt x="0" y="25"/>
                      <a:pt x="2" y="23"/>
                    </a:cubicBezTo>
                    <a:cubicBezTo>
                      <a:pt x="14" y="14"/>
                      <a:pt x="25" y="5"/>
                      <a:pt x="44" y="3"/>
                    </a:cubicBezTo>
                    <a:cubicBezTo>
                      <a:pt x="66" y="0"/>
                      <a:pt x="86" y="13"/>
                      <a:pt x="91" y="18"/>
                    </a:cubicBezTo>
                    <a:cubicBezTo>
                      <a:pt x="93" y="19"/>
                      <a:pt x="93" y="21"/>
                      <a:pt x="92" y="23"/>
                    </a:cubicBezTo>
                    <a:cubicBezTo>
                      <a:pt x="90" y="25"/>
                      <a:pt x="88" y="25"/>
                      <a:pt x="86" y="24"/>
                    </a:cubicBezTo>
                    <a:cubicBezTo>
                      <a:pt x="81" y="20"/>
                      <a:pt x="64" y="9"/>
                      <a:pt x="44" y="11"/>
                    </a:cubicBezTo>
                    <a:cubicBezTo>
                      <a:pt x="29" y="13"/>
                      <a:pt x="20" y="19"/>
                      <a:pt x="7" y="30"/>
                    </a:cubicBezTo>
                    <a:cubicBezTo>
                      <a:pt x="6" y="30"/>
                      <a:pt x="5" y="30"/>
                      <a:pt x="5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2" name="Freeform 241"/>
              <p:cNvSpPr>
                <a:spLocks noEditPoints="1"/>
              </p:cNvSpPr>
              <p:nvPr/>
            </p:nvSpPr>
            <p:spPr bwMode="auto">
              <a:xfrm>
                <a:off x="6172899" y="4109299"/>
                <a:ext cx="94088" cy="81561"/>
              </a:xfrm>
              <a:custGeom>
                <a:avLst/>
                <a:gdLst>
                  <a:gd name="T0" fmla="*/ 23 w 46"/>
                  <a:gd name="T1" fmla="*/ 40 h 40"/>
                  <a:gd name="T2" fmla="*/ 16 w 46"/>
                  <a:gd name="T3" fmla="*/ 39 h 40"/>
                  <a:gd name="T4" fmla="*/ 5 w 46"/>
                  <a:gd name="T5" fmla="*/ 28 h 40"/>
                  <a:gd name="T6" fmla="*/ 15 w 46"/>
                  <a:gd name="T7" fmla="*/ 2 h 40"/>
                  <a:gd name="T8" fmla="*/ 30 w 46"/>
                  <a:gd name="T9" fmla="*/ 2 h 40"/>
                  <a:gd name="T10" fmla="*/ 41 w 46"/>
                  <a:gd name="T11" fmla="*/ 12 h 40"/>
                  <a:gd name="T12" fmla="*/ 41 w 46"/>
                  <a:gd name="T13" fmla="*/ 12 h 40"/>
                  <a:gd name="T14" fmla="*/ 31 w 46"/>
                  <a:gd name="T15" fmla="*/ 39 h 40"/>
                  <a:gd name="T16" fmla="*/ 23 w 46"/>
                  <a:gd name="T17" fmla="*/ 40 h 40"/>
                  <a:gd name="T18" fmla="*/ 23 w 46"/>
                  <a:gd name="T19" fmla="*/ 8 h 40"/>
                  <a:gd name="T20" fmla="*/ 18 w 46"/>
                  <a:gd name="T21" fmla="*/ 9 h 40"/>
                  <a:gd name="T22" fmla="*/ 12 w 46"/>
                  <a:gd name="T23" fmla="*/ 25 h 40"/>
                  <a:gd name="T24" fmla="*/ 19 w 46"/>
                  <a:gd name="T25" fmla="*/ 31 h 40"/>
                  <a:gd name="T26" fmla="*/ 28 w 46"/>
                  <a:gd name="T27" fmla="*/ 31 h 40"/>
                  <a:gd name="T28" fmla="*/ 34 w 46"/>
                  <a:gd name="T29" fmla="*/ 15 h 40"/>
                  <a:gd name="T30" fmla="*/ 34 w 46"/>
                  <a:gd name="T31" fmla="*/ 15 h 40"/>
                  <a:gd name="T32" fmla="*/ 28 w 46"/>
                  <a:gd name="T33" fmla="*/ 9 h 40"/>
                  <a:gd name="T34" fmla="*/ 23 w 46"/>
                  <a:gd name="T35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40">
                    <a:moveTo>
                      <a:pt x="23" y="40"/>
                    </a:moveTo>
                    <a:cubicBezTo>
                      <a:pt x="21" y="40"/>
                      <a:pt x="18" y="40"/>
                      <a:pt x="16" y="39"/>
                    </a:cubicBezTo>
                    <a:cubicBezTo>
                      <a:pt x="11" y="37"/>
                      <a:pt x="7" y="33"/>
                      <a:pt x="5" y="28"/>
                    </a:cubicBezTo>
                    <a:cubicBezTo>
                      <a:pt x="0" y="18"/>
                      <a:pt x="5" y="6"/>
                      <a:pt x="15" y="2"/>
                    </a:cubicBezTo>
                    <a:cubicBezTo>
                      <a:pt x="20" y="0"/>
                      <a:pt x="26" y="0"/>
                      <a:pt x="30" y="2"/>
                    </a:cubicBezTo>
                    <a:cubicBezTo>
                      <a:pt x="35" y="4"/>
                      <a:pt x="39" y="7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6" y="22"/>
                      <a:pt x="41" y="34"/>
                      <a:pt x="31" y="39"/>
                    </a:cubicBezTo>
                    <a:cubicBezTo>
                      <a:pt x="28" y="40"/>
                      <a:pt x="26" y="40"/>
                      <a:pt x="23" y="40"/>
                    </a:cubicBezTo>
                    <a:close/>
                    <a:moveTo>
                      <a:pt x="23" y="8"/>
                    </a:moveTo>
                    <a:cubicBezTo>
                      <a:pt x="21" y="8"/>
                      <a:pt x="20" y="8"/>
                      <a:pt x="18" y="9"/>
                    </a:cubicBezTo>
                    <a:cubicBezTo>
                      <a:pt x="12" y="12"/>
                      <a:pt x="9" y="19"/>
                      <a:pt x="12" y="25"/>
                    </a:cubicBezTo>
                    <a:cubicBezTo>
                      <a:pt x="13" y="28"/>
                      <a:pt x="16" y="30"/>
                      <a:pt x="19" y="31"/>
                    </a:cubicBezTo>
                    <a:cubicBezTo>
                      <a:pt x="22" y="33"/>
                      <a:pt x="25" y="33"/>
                      <a:pt x="28" y="31"/>
                    </a:cubicBezTo>
                    <a:cubicBezTo>
                      <a:pt x="34" y="29"/>
                      <a:pt x="37" y="22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2"/>
                      <a:pt x="31" y="10"/>
                      <a:pt x="28" y="9"/>
                    </a:cubicBezTo>
                    <a:cubicBezTo>
                      <a:pt x="26" y="8"/>
                      <a:pt x="25" y="8"/>
                      <a:pt x="23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3" name="Freeform 242"/>
              <p:cNvSpPr>
                <a:spLocks/>
              </p:cNvSpPr>
              <p:nvPr/>
            </p:nvSpPr>
            <p:spPr bwMode="auto">
              <a:xfrm>
                <a:off x="6151991" y="4257783"/>
                <a:ext cx="133815" cy="188220"/>
              </a:xfrm>
              <a:custGeom>
                <a:avLst/>
                <a:gdLst>
                  <a:gd name="T0" fmla="*/ 44 w 66"/>
                  <a:gd name="T1" fmla="*/ 93 h 93"/>
                  <a:gd name="T2" fmla="*/ 34 w 66"/>
                  <a:gd name="T3" fmla="*/ 83 h 93"/>
                  <a:gd name="T4" fmla="*/ 34 w 66"/>
                  <a:gd name="T5" fmla="*/ 70 h 93"/>
                  <a:gd name="T6" fmla="*/ 33 w 66"/>
                  <a:gd name="T7" fmla="*/ 70 h 93"/>
                  <a:gd name="T8" fmla="*/ 33 w 66"/>
                  <a:gd name="T9" fmla="*/ 83 h 93"/>
                  <a:gd name="T10" fmla="*/ 23 w 66"/>
                  <a:gd name="T11" fmla="*/ 93 h 93"/>
                  <a:gd name="T12" fmla="*/ 14 w 66"/>
                  <a:gd name="T13" fmla="*/ 83 h 93"/>
                  <a:gd name="T14" fmla="*/ 14 w 66"/>
                  <a:gd name="T15" fmla="*/ 69 h 93"/>
                  <a:gd name="T16" fmla="*/ 12 w 66"/>
                  <a:gd name="T17" fmla="*/ 69 h 93"/>
                  <a:gd name="T18" fmla="*/ 3 w 66"/>
                  <a:gd name="T19" fmla="*/ 64 h 93"/>
                  <a:gd name="T20" fmla="*/ 2 w 66"/>
                  <a:gd name="T21" fmla="*/ 53 h 93"/>
                  <a:gd name="T22" fmla="*/ 18 w 66"/>
                  <a:gd name="T23" fmla="*/ 5 h 93"/>
                  <a:gd name="T24" fmla="*/ 23 w 66"/>
                  <a:gd name="T25" fmla="*/ 2 h 93"/>
                  <a:gd name="T26" fmla="*/ 26 w 66"/>
                  <a:gd name="T27" fmla="*/ 7 h 93"/>
                  <a:gd name="T28" fmla="*/ 9 w 66"/>
                  <a:gd name="T29" fmla="*/ 56 h 93"/>
                  <a:gd name="T30" fmla="*/ 10 w 66"/>
                  <a:gd name="T31" fmla="*/ 60 h 93"/>
                  <a:gd name="T32" fmla="*/ 12 w 66"/>
                  <a:gd name="T33" fmla="*/ 61 h 93"/>
                  <a:gd name="T34" fmla="*/ 18 w 66"/>
                  <a:gd name="T35" fmla="*/ 61 h 93"/>
                  <a:gd name="T36" fmla="*/ 20 w 66"/>
                  <a:gd name="T37" fmla="*/ 62 h 93"/>
                  <a:gd name="T38" fmla="*/ 22 w 66"/>
                  <a:gd name="T39" fmla="*/ 65 h 93"/>
                  <a:gd name="T40" fmla="*/ 22 w 66"/>
                  <a:gd name="T41" fmla="*/ 83 h 93"/>
                  <a:gd name="T42" fmla="*/ 23 w 66"/>
                  <a:gd name="T43" fmla="*/ 85 h 93"/>
                  <a:gd name="T44" fmla="*/ 25 w 66"/>
                  <a:gd name="T45" fmla="*/ 83 h 93"/>
                  <a:gd name="T46" fmla="*/ 25 w 66"/>
                  <a:gd name="T47" fmla="*/ 70 h 93"/>
                  <a:gd name="T48" fmla="*/ 33 w 66"/>
                  <a:gd name="T49" fmla="*/ 60 h 93"/>
                  <a:gd name="T50" fmla="*/ 42 w 66"/>
                  <a:gd name="T51" fmla="*/ 70 h 93"/>
                  <a:gd name="T52" fmla="*/ 42 w 66"/>
                  <a:gd name="T53" fmla="*/ 83 h 93"/>
                  <a:gd name="T54" fmla="*/ 44 w 66"/>
                  <a:gd name="T55" fmla="*/ 85 h 93"/>
                  <a:gd name="T56" fmla="*/ 45 w 66"/>
                  <a:gd name="T57" fmla="*/ 83 h 93"/>
                  <a:gd name="T58" fmla="*/ 45 w 66"/>
                  <a:gd name="T59" fmla="*/ 65 h 93"/>
                  <a:gd name="T60" fmla="*/ 46 w 66"/>
                  <a:gd name="T61" fmla="*/ 62 h 93"/>
                  <a:gd name="T62" fmla="*/ 49 w 66"/>
                  <a:gd name="T63" fmla="*/ 61 h 93"/>
                  <a:gd name="T64" fmla="*/ 55 w 66"/>
                  <a:gd name="T65" fmla="*/ 61 h 93"/>
                  <a:gd name="T66" fmla="*/ 57 w 66"/>
                  <a:gd name="T67" fmla="*/ 60 h 93"/>
                  <a:gd name="T68" fmla="*/ 58 w 66"/>
                  <a:gd name="T69" fmla="*/ 56 h 93"/>
                  <a:gd name="T70" fmla="*/ 41 w 66"/>
                  <a:gd name="T71" fmla="*/ 6 h 93"/>
                  <a:gd name="T72" fmla="*/ 43 w 66"/>
                  <a:gd name="T73" fmla="*/ 1 h 93"/>
                  <a:gd name="T74" fmla="*/ 48 w 66"/>
                  <a:gd name="T75" fmla="*/ 4 h 93"/>
                  <a:gd name="T76" fmla="*/ 65 w 66"/>
                  <a:gd name="T77" fmla="*/ 53 h 93"/>
                  <a:gd name="T78" fmla="*/ 64 w 66"/>
                  <a:gd name="T79" fmla="*/ 64 h 93"/>
                  <a:gd name="T80" fmla="*/ 55 w 66"/>
                  <a:gd name="T81" fmla="*/ 69 h 93"/>
                  <a:gd name="T82" fmla="*/ 53 w 66"/>
                  <a:gd name="T83" fmla="*/ 69 h 93"/>
                  <a:gd name="T84" fmla="*/ 53 w 66"/>
                  <a:gd name="T85" fmla="*/ 83 h 93"/>
                  <a:gd name="T86" fmla="*/ 44 w 66"/>
                  <a:gd name="T8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6" h="93">
                    <a:moveTo>
                      <a:pt x="44" y="93"/>
                    </a:moveTo>
                    <a:cubicBezTo>
                      <a:pt x="38" y="93"/>
                      <a:pt x="34" y="88"/>
                      <a:pt x="34" y="83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68"/>
                      <a:pt x="33" y="68"/>
                      <a:pt x="33" y="70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8"/>
                      <a:pt x="29" y="93"/>
                      <a:pt x="23" y="93"/>
                    </a:cubicBezTo>
                    <a:cubicBezTo>
                      <a:pt x="18" y="93"/>
                      <a:pt x="14" y="88"/>
                      <a:pt x="14" y="83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8" y="69"/>
                      <a:pt x="5" y="67"/>
                      <a:pt x="3" y="64"/>
                    </a:cubicBezTo>
                    <a:cubicBezTo>
                      <a:pt x="1" y="61"/>
                      <a:pt x="0" y="57"/>
                      <a:pt x="2" y="5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3"/>
                      <a:pt x="21" y="2"/>
                      <a:pt x="23" y="2"/>
                    </a:cubicBezTo>
                    <a:cubicBezTo>
                      <a:pt x="25" y="3"/>
                      <a:pt x="26" y="5"/>
                      <a:pt x="26" y="7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7"/>
                      <a:pt x="9" y="59"/>
                      <a:pt x="10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1"/>
                      <a:pt x="20" y="62"/>
                    </a:cubicBezTo>
                    <a:cubicBezTo>
                      <a:pt x="21" y="63"/>
                      <a:pt x="22" y="64"/>
                      <a:pt x="22" y="65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22" y="84"/>
                      <a:pt x="22" y="85"/>
                      <a:pt x="23" y="85"/>
                    </a:cubicBezTo>
                    <a:cubicBezTo>
                      <a:pt x="24" y="85"/>
                      <a:pt x="25" y="84"/>
                      <a:pt x="25" y="83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5"/>
                      <a:pt x="29" y="60"/>
                      <a:pt x="33" y="60"/>
                    </a:cubicBezTo>
                    <a:cubicBezTo>
                      <a:pt x="38" y="60"/>
                      <a:pt x="42" y="65"/>
                      <a:pt x="42" y="70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2" y="84"/>
                      <a:pt x="43" y="85"/>
                      <a:pt x="44" y="85"/>
                    </a:cubicBezTo>
                    <a:cubicBezTo>
                      <a:pt x="44" y="85"/>
                      <a:pt x="45" y="84"/>
                      <a:pt x="45" y="83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4"/>
                      <a:pt x="46" y="63"/>
                      <a:pt x="46" y="62"/>
                    </a:cubicBezTo>
                    <a:cubicBezTo>
                      <a:pt x="47" y="61"/>
                      <a:pt x="48" y="61"/>
                      <a:pt x="49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6" y="61"/>
                      <a:pt x="57" y="60"/>
                      <a:pt x="57" y="60"/>
                    </a:cubicBezTo>
                    <a:cubicBezTo>
                      <a:pt x="58" y="59"/>
                      <a:pt x="58" y="57"/>
                      <a:pt x="58" y="5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4"/>
                      <a:pt x="41" y="2"/>
                      <a:pt x="43" y="1"/>
                    </a:cubicBezTo>
                    <a:cubicBezTo>
                      <a:pt x="45" y="0"/>
                      <a:pt x="48" y="2"/>
                      <a:pt x="48" y="4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6" y="57"/>
                      <a:pt x="66" y="61"/>
                      <a:pt x="64" y="64"/>
                    </a:cubicBezTo>
                    <a:cubicBezTo>
                      <a:pt x="62" y="67"/>
                      <a:pt x="58" y="69"/>
                      <a:pt x="55" y="69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83"/>
                      <a:pt x="53" y="83"/>
                      <a:pt x="53" y="83"/>
                    </a:cubicBezTo>
                    <a:cubicBezTo>
                      <a:pt x="53" y="88"/>
                      <a:pt x="49" y="93"/>
                      <a:pt x="44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4" name="Freeform 243"/>
              <p:cNvSpPr>
                <a:spLocks noEditPoints="1"/>
              </p:cNvSpPr>
              <p:nvPr/>
            </p:nvSpPr>
            <p:spPr bwMode="auto">
              <a:xfrm>
                <a:off x="5934541" y="3916896"/>
                <a:ext cx="163087" cy="173580"/>
              </a:xfrm>
              <a:custGeom>
                <a:avLst/>
                <a:gdLst>
                  <a:gd name="T0" fmla="*/ 77 w 80"/>
                  <a:gd name="T1" fmla="*/ 36 h 86"/>
                  <a:gd name="T2" fmla="*/ 64 w 80"/>
                  <a:gd name="T3" fmla="*/ 23 h 86"/>
                  <a:gd name="T4" fmla="*/ 60 w 80"/>
                  <a:gd name="T5" fmla="*/ 11 h 86"/>
                  <a:gd name="T6" fmla="*/ 52 w 80"/>
                  <a:gd name="T7" fmla="*/ 0 h 86"/>
                  <a:gd name="T8" fmla="*/ 43 w 80"/>
                  <a:gd name="T9" fmla="*/ 5 h 86"/>
                  <a:gd name="T10" fmla="*/ 40 w 80"/>
                  <a:gd name="T11" fmla="*/ 7 h 86"/>
                  <a:gd name="T12" fmla="*/ 37 w 80"/>
                  <a:gd name="T13" fmla="*/ 5 h 86"/>
                  <a:gd name="T14" fmla="*/ 28 w 80"/>
                  <a:gd name="T15" fmla="*/ 0 h 86"/>
                  <a:gd name="T16" fmla="*/ 20 w 80"/>
                  <a:gd name="T17" fmla="*/ 11 h 86"/>
                  <a:gd name="T18" fmla="*/ 17 w 80"/>
                  <a:gd name="T19" fmla="*/ 23 h 86"/>
                  <a:gd name="T20" fmla="*/ 3 w 80"/>
                  <a:gd name="T21" fmla="*/ 36 h 86"/>
                  <a:gd name="T22" fmla="*/ 0 w 80"/>
                  <a:gd name="T23" fmla="*/ 40 h 86"/>
                  <a:gd name="T24" fmla="*/ 4 w 80"/>
                  <a:gd name="T25" fmla="*/ 43 h 86"/>
                  <a:gd name="T26" fmla="*/ 16 w 80"/>
                  <a:gd name="T27" fmla="*/ 43 h 86"/>
                  <a:gd name="T28" fmla="*/ 12 w 80"/>
                  <a:gd name="T29" fmla="*/ 58 h 86"/>
                  <a:gd name="T30" fmla="*/ 40 w 80"/>
                  <a:gd name="T31" fmla="*/ 86 h 86"/>
                  <a:gd name="T32" fmla="*/ 69 w 80"/>
                  <a:gd name="T33" fmla="*/ 58 h 86"/>
                  <a:gd name="T34" fmla="*/ 65 w 80"/>
                  <a:gd name="T35" fmla="*/ 43 h 86"/>
                  <a:gd name="T36" fmla="*/ 76 w 80"/>
                  <a:gd name="T37" fmla="*/ 43 h 86"/>
                  <a:gd name="T38" fmla="*/ 80 w 80"/>
                  <a:gd name="T39" fmla="*/ 40 h 86"/>
                  <a:gd name="T40" fmla="*/ 77 w 80"/>
                  <a:gd name="T41" fmla="*/ 36 h 86"/>
                  <a:gd name="T42" fmla="*/ 24 w 80"/>
                  <a:gd name="T43" fmla="*/ 26 h 86"/>
                  <a:gd name="T44" fmla="*/ 28 w 80"/>
                  <a:gd name="T45" fmla="*/ 12 h 86"/>
                  <a:gd name="T46" fmla="*/ 29 w 80"/>
                  <a:gd name="T47" fmla="*/ 8 h 86"/>
                  <a:gd name="T48" fmla="*/ 31 w 80"/>
                  <a:gd name="T49" fmla="*/ 10 h 86"/>
                  <a:gd name="T50" fmla="*/ 40 w 80"/>
                  <a:gd name="T51" fmla="*/ 15 h 86"/>
                  <a:gd name="T52" fmla="*/ 49 w 80"/>
                  <a:gd name="T53" fmla="*/ 10 h 86"/>
                  <a:gd name="T54" fmla="*/ 51 w 80"/>
                  <a:gd name="T55" fmla="*/ 8 h 86"/>
                  <a:gd name="T56" fmla="*/ 52 w 80"/>
                  <a:gd name="T57" fmla="*/ 12 h 86"/>
                  <a:gd name="T58" fmla="*/ 56 w 80"/>
                  <a:gd name="T59" fmla="*/ 26 h 86"/>
                  <a:gd name="T60" fmla="*/ 63 w 80"/>
                  <a:gd name="T61" fmla="*/ 35 h 86"/>
                  <a:gd name="T62" fmla="*/ 17 w 80"/>
                  <a:gd name="T63" fmla="*/ 35 h 86"/>
                  <a:gd name="T64" fmla="*/ 24 w 80"/>
                  <a:gd name="T65" fmla="*/ 26 h 86"/>
                  <a:gd name="T66" fmla="*/ 61 w 80"/>
                  <a:gd name="T67" fmla="*/ 58 h 86"/>
                  <a:gd name="T68" fmla="*/ 40 w 80"/>
                  <a:gd name="T69" fmla="*/ 78 h 86"/>
                  <a:gd name="T70" fmla="*/ 20 w 80"/>
                  <a:gd name="T71" fmla="*/ 58 h 86"/>
                  <a:gd name="T72" fmla="*/ 26 w 80"/>
                  <a:gd name="T73" fmla="*/ 43 h 86"/>
                  <a:gd name="T74" fmla="*/ 54 w 80"/>
                  <a:gd name="T75" fmla="*/ 43 h 86"/>
                  <a:gd name="T76" fmla="*/ 61 w 80"/>
                  <a:gd name="T77" fmla="*/ 5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86">
                    <a:moveTo>
                      <a:pt x="77" y="36"/>
                    </a:moveTo>
                    <a:cubicBezTo>
                      <a:pt x="77" y="35"/>
                      <a:pt x="68" y="33"/>
                      <a:pt x="64" y="23"/>
                    </a:cubicBezTo>
                    <a:cubicBezTo>
                      <a:pt x="61" y="18"/>
                      <a:pt x="61" y="14"/>
                      <a:pt x="60" y="11"/>
                    </a:cubicBezTo>
                    <a:cubicBezTo>
                      <a:pt x="59" y="6"/>
                      <a:pt x="58" y="0"/>
                      <a:pt x="52" y="0"/>
                    </a:cubicBezTo>
                    <a:cubicBezTo>
                      <a:pt x="47" y="0"/>
                      <a:pt x="45" y="3"/>
                      <a:pt x="43" y="5"/>
                    </a:cubicBezTo>
                    <a:cubicBezTo>
                      <a:pt x="42" y="6"/>
                      <a:pt x="41" y="7"/>
                      <a:pt x="40" y="7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5" y="3"/>
                      <a:pt x="33" y="0"/>
                      <a:pt x="28" y="0"/>
                    </a:cubicBezTo>
                    <a:cubicBezTo>
                      <a:pt x="21" y="0"/>
                      <a:pt x="21" y="6"/>
                      <a:pt x="20" y="11"/>
                    </a:cubicBezTo>
                    <a:cubicBezTo>
                      <a:pt x="19" y="14"/>
                      <a:pt x="19" y="18"/>
                      <a:pt x="17" y="23"/>
                    </a:cubicBezTo>
                    <a:cubicBezTo>
                      <a:pt x="12" y="33"/>
                      <a:pt x="3" y="35"/>
                      <a:pt x="3" y="36"/>
                    </a:cubicBezTo>
                    <a:cubicBezTo>
                      <a:pt x="1" y="36"/>
                      <a:pt x="0" y="38"/>
                      <a:pt x="0" y="40"/>
                    </a:cubicBezTo>
                    <a:cubicBezTo>
                      <a:pt x="0" y="42"/>
                      <a:pt x="2" y="43"/>
                      <a:pt x="4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3" y="48"/>
                      <a:pt x="12" y="53"/>
                      <a:pt x="12" y="58"/>
                    </a:cubicBezTo>
                    <a:cubicBezTo>
                      <a:pt x="12" y="74"/>
                      <a:pt x="24" y="86"/>
                      <a:pt x="40" y="86"/>
                    </a:cubicBezTo>
                    <a:cubicBezTo>
                      <a:pt x="56" y="86"/>
                      <a:pt x="69" y="74"/>
                      <a:pt x="69" y="58"/>
                    </a:cubicBezTo>
                    <a:cubicBezTo>
                      <a:pt x="69" y="53"/>
                      <a:pt x="67" y="48"/>
                      <a:pt x="65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8" y="43"/>
                      <a:pt x="80" y="42"/>
                      <a:pt x="80" y="40"/>
                    </a:cubicBezTo>
                    <a:cubicBezTo>
                      <a:pt x="80" y="38"/>
                      <a:pt x="79" y="36"/>
                      <a:pt x="77" y="36"/>
                    </a:cubicBezTo>
                    <a:close/>
                    <a:moveTo>
                      <a:pt x="24" y="26"/>
                    </a:moveTo>
                    <a:cubicBezTo>
                      <a:pt x="26" y="21"/>
                      <a:pt x="27" y="16"/>
                      <a:pt x="28" y="12"/>
                    </a:cubicBezTo>
                    <a:cubicBezTo>
                      <a:pt x="28" y="11"/>
                      <a:pt x="28" y="9"/>
                      <a:pt x="29" y="8"/>
                    </a:cubicBezTo>
                    <a:cubicBezTo>
                      <a:pt x="29" y="8"/>
                      <a:pt x="30" y="8"/>
                      <a:pt x="31" y="10"/>
                    </a:cubicBezTo>
                    <a:cubicBezTo>
                      <a:pt x="33" y="12"/>
                      <a:pt x="35" y="15"/>
                      <a:pt x="40" y="15"/>
                    </a:cubicBezTo>
                    <a:cubicBezTo>
                      <a:pt x="45" y="15"/>
                      <a:pt x="48" y="12"/>
                      <a:pt x="49" y="10"/>
                    </a:cubicBezTo>
                    <a:cubicBezTo>
                      <a:pt x="50" y="9"/>
                      <a:pt x="51" y="8"/>
                      <a:pt x="51" y="8"/>
                    </a:cubicBezTo>
                    <a:cubicBezTo>
                      <a:pt x="52" y="9"/>
                      <a:pt x="52" y="11"/>
                      <a:pt x="52" y="12"/>
                    </a:cubicBezTo>
                    <a:cubicBezTo>
                      <a:pt x="53" y="16"/>
                      <a:pt x="54" y="21"/>
                      <a:pt x="56" y="26"/>
                    </a:cubicBezTo>
                    <a:cubicBezTo>
                      <a:pt x="58" y="30"/>
                      <a:pt x="60" y="33"/>
                      <a:pt x="63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3"/>
                      <a:pt x="22" y="30"/>
                      <a:pt x="24" y="26"/>
                    </a:cubicBezTo>
                    <a:close/>
                    <a:moveTo>
                      <a:pt x="61" y="58"/>
                    </a:moveTo>
                    <a:cubicBezTo>
                      <a:pt x="61" y="69"/>
                      <a:pt x="51" y="78"/>
                      <a:pt x="40" y="78"/>
                    </a:cubicBezTo>
                    <a:cubicBezTo>
                      <a:pt x="29" y="78"/>
                      <a:pt x="20" y="69"/>
                      <a:pt x="20" y="58"/>
                    </a:cubicBezTo>
                    <a:cubicBezTo>
                      <a:pt x="20" y="52"/>
                      <a:pt x="22" y="47"/>
                      <a:pt x="26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8" y="47"/>
                      <a:pt x="61" y="52"/>
                      <a:pt x="61" y="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5" name="Freeform 244"/>
              <p:cNvSpPr>
                <a:spLocks/>
              </p:cNvSpPr>
              <p:nvPr/>
            </p:nvSpPr>
            <p:spPr bwMode="auto">
              <a:xfrm>
                <a:off x="5919905" y="4107207"/>
                <a:ext cx="188177" cy="142211"/>
              </a:xfrm>
              <a:custGeom>
                <a:avLst/>
                <a:gdLst>
                  <a:gd name="T0" fmla="*/ 89 w 93"/>
                  <a:gd name="T1" fmla="*/ 70 h 70"/>
                  <a:gd name="T2" fmla="*/ 85 w 93"/>
                  <a:gd name="T3" fmla="*/ 66 h 70"/>
                  <a:gd name="T4" fmla="*/ 47 w 93"/>
                  <a:gd name="T5" fmla="*/ 8 h 70"/>
                  <a:gd name="T6" fmla="*/ 8 w 93"/>
                  <a:gd name="T7" fmla="*/ 66 h 70"/>
                  <a:gd name="T8" fmla="*/ 4 w 93"/>
                  <a:gd name="T9" fmla="*/ 70 h 70"/>
                  <a:gd name="T10" fmla="*/ 0 w 93"/>
                  <a:gd name="T11" fmla="*/ 66 h 70"/>
                  <a:gd name="T12" fmla="*/ 47 w 93"/>
                  <a:gd name="T13" fmla="*/ 0 h 70"/>
                  <a:gd name="T14" fmla="*/ 93 w 93"/>
                  <a:gd name="T15" fmla="*/ 66 h 70"/>
                  <a:gd name="T16" fmla="*/ 89 w 93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70">
                    <a:moveTo>
                      <a:pt x="89" y="70"/>
                    </a:moveTo>
                    <a:cubicBezTo>
                      <a:pt x="87" y="70"/>
                      <a:pt x="85" y="69"/>
                      <a:pt x="85" y="66"/>
                    </a:cubicBezTo>
                    <a:cubicBezTo>
                      <a:pt x="85" y="34"/>
                      <a:pt x="68" y="8"/>
                      <a:pt x="47" y="8"/>
                    </a:cubicBezTo>
                    <a:cubicBezTo>
                      <a:pt x="25" y="8"/>
                      <a:pt x="8" y="34"/>
                      <a:pt x="8" y="66"/>
                    </a:cubicBezTo>
                    <a:cubicBezTo>
                      <a:pt x="8" y="69"/>
                      <a:pt x="6" y="70"/>
                      <a:pt x="4" y="70"/>
                    </a:cubicBezTo>
                    <a:cubicBezTo>
                      <a:pt x="2" y="70"/>
                      <a:pt x="0" y="69"/>
                      <a:pt x="0" y="66"/>
                    </a:cubicBezTo>
                    <a:cubicBezTo>
                      <a:pt x="0" y="30"/>
                      <a:pt x="21" y="0"/>
                      <a:pt x="47" y="0"/>
                    </a:cubicBezTo>
                    <a:cubicBezTo>
                      <a:pt x="72" y="0"/>
                      <a:pt x="93" y="30"/>
                      <a:pt x="93" y="66"/>
                    </a:cubicBezTo>
                    <a:cubicBezTo>
                      <a:pt x="93" y="69"/>
                      <a:pt x="92" y="70"/>
                      <a:pt x="89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6" name="Freeform 245"/>
              <p:cNvSpPr>
                <a:spLocks/>
              </p:cNvSpPr>
              <p:nvPr/>
            </p:nvSpPr>
            <p:spPr bwMode="auto">
              <a:xfrm>
                <a:off x="5963813" y="4174130"/>
                <a:ext cx="100361" cy="278148"/>
              </a:xfrm>
              <a:custGeom>
                <a:avLst/>
                <a:gdLst>
                  <a:gd name="T0" fmla="*/ 38 w 49"/>
                  <a:gd name="T1" fmla="*/ 137 h 137"/>
                  <a:gd name="T2" fmla="*/ 27 w 49"/>
                  <a:gd name="T3" fmla="*/ 125 h 137"/>
                  <a:gd name="T4" fmla="*/ 27 w 49"/>
                  <a:gd name="T5" fmla="*/ 62 h 137"/>
                  <a:gd name="T6" fmla="*/ 25 w 49"/>
                  <a:gd name="T7" fmla="*/ 60 h 137"/>
                  <a:gd name="T8" fmla="*/ 23 w 49"/>
                  <a:gd name="T9" fmla="*/ 62 h 137"/>
                  <a:gd name="T10" fmla="*/ 23 w 49"/>
                  <a:gd name="T11" fmla="*/ 125 h 137"/>
                  <a:gd name="T12" fmla="*/ 11 w 49"/>
                  <a:gd name="T13" fmla="*/ 137 h 137"/>
                  <a:gd name="T14" fmla="*/ 0 w 49"/>
                  <a:gd name="T15" fmla="*/ 125 h 137"/>
                  <a:gd name="T16" fmla="*/ 0 w 49"/>
                  <a:gd name="T17" fmla="*/ 4 h 137"/>
                  <a:gd name="T18" fmla="*/ 4 w 49"/>
                  <a:gd name="T19" fmla="*/ 0 h 137"/>
                  <a:gd name="T20" fmla="*/ 8 w 49"/>
                  <a:gd name="T21" fmla="*/ 4 h 137"/>
                  <a:gd name="T22" fmla="*/ 8 w 49"/>
                  <a:gd name="T23" fmla="*/ 125 h 137"/>
                  <a:gd name="T24" fmla="*/ 11 w 49"/>
                  <a:gd name="T25" fmla="*/ 129 h 137"/>
                  <a:gd name="T26" fmla="*/ 15 w 49"/>
                  <a:gd name="T27" fmla="*/ 125 h 137"/>
                  <a:gd name="T28" fmla="*/ 15 w 49"/>
                  <a:gd name="T29" fmla="*/ 62 h 137"/>
                  <a:gd name="T30" fmla="*/ 25 w 49"/>
                  <a:gd name="T31" fmla="*/ 52 h 137"/>
                  <a:gd name="T32" fmla="*/ 35 w 49"/>
                  <a:gd name="T33" fmla="*/ 62 h 137"/>
                  <a:gd name="T34" fmla="*/ 35 w 49"/>
                  <a:gd name="T35" fmla="*/ 125 h 137"/>
                  <a:gd name="T36" fmla="*/ 38 w 49"/>
                  <a:gd name="T37" fmla="*/ 129 h 137"/>
                  <a:gd name="T38" fmla="*/ 41 w 49"/>
                  <a:gd name="T39" fmla="*/ 125 h 137"/>
                  <a:gd name="T40" fmla="*/ 41 w 49"/>
                  <a:gd name="T41" fmla="*/ 4 h 137"/>
                  <a:gd name="T42" fmla="*/ 45 w 49"/>
                  <a:gd name="T43" fmla="*/ 0 h 137"/>
                  <a:gd name="T44" fmla="*/ 49 w 49"/>
                  <a:gd name="T45" fmla="*/ 4 h 137"/>
                  <a:gd name="T46" fmla="*/ 49 w 49"/>
                  <a:gd name="T47" fmla="*/ 125 h 137"/>
                  <a:gd name="T48" fmla="*/ 38 w 49"/>
                  <a:gd name="T4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137">
                    <a:moveTo>
                      <a:pt x="38" y="137"/>
                    </a:moveTo>
                    <a:cubicBezTo>
                      <a:pt x="32" y="137"/>
                      <a:pt x="27" y="131"/>
                      <a:pt x="27" y="125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1"/>
                      <a:pt x="26" y="60"/>
                      <a:pt x="25" y="60"/>
                    </a:cubicBezTo>
                    <a:cubicBezTo>
                      <a:pt x="24" y="60"/>
                      <a:pt x="23" y="61"/>
                      <a:pt x="23" y="62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31"/>
                      <a:pt x="18" y="137"/>
                      <a:pt x="11" y="137"/>
                    </a:cubicBezTo>
                    <a:cubicBezTo>
                      <a:pt x="5" y="137"/>
                      <a:pt x="0" y="131"/>
                      <a:pt x="0" y="12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8" y="127"/>
                      <a:pt x="10" y="129"/>
                      <a:pt x="11" y="129"/>
                    </a:cubicBezTo>
                    <a:cubicBezTo>
                      <a:pt x="13" y="129"/>
                      <a:pt x="15" y="127"/>
                      <a:pt x="15" y="125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57"/>
                      <a:pt x="19" y="52"/>
                      <a:pt x="25" y="52"/>
                    </a:cubicBezTo>
                    <a:cubicBezTo>
                      <a:pt x="30" y="52"/>
                      <a:pt x="35" y="57"/>
                      <a:pt x="35" y="62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7"/>
                      <a:pt x="36" y="129"/>
                      <a:pt x="38" y="129"/>
                    </a:cubicBezTo>
                    <a:cubicBezTo>
                      <a:pt x="40" y="129"/>
                      <a:pt x="41" y="127"/>
                      <a:pt x="41" y="12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2"/>
                      <a:pt x="43" y="0"/>
                      <a:pt x="45" y="0"/>
                    </a:cubicBezTo>
                    <a:cubicBezTo>
                      <a:pt x="47" y="0"/>
                      <a:pt x="49" y="2"/>
                      <a:pt x="49" y="4"/>
                    </a:cubicBezTo>
                    <a:cubicBezTo>
                      <a:pt x="49" y="125"/>
                      <a:pt x="49" y="125"/>
                      <a:pt x="49" y="125"/>
                    </a:cubicBezTo>
                    <a:cubicBezTo>
                      <a:pt x="49" y="131"/>
                      <a:pt x="44" y="137"/>
                      <a:pt x="38" y="1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</p:grpSp>
        <p:sp>
          <p:nvSpPr>
            <p:cNvPr id="23611" name="Content Placeholder 2"/>
            <p:cNvSpPr txBox="1">
              <a:spLocks/>
            </p:cNvSpPr>
            <p:nvPr/>
          </p:nvSpPr>
          <p:spPr bwMode="auto">
            <a:xfrm>
              <a:off x="4356613" y="4221088"/>
              <a:ext cx="1883403" cy="148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defRPr sz="1500">
                  <a:solidFill>
                    <a:schemeClr val="tx1"/>
                  </a:solidFill>
                  <a:latin typeface="Wes FY Regular" panose="020B0505030201020104" pitchFamily="34" charset="0"/>
                </a:defRPr>
              </a:lvl1pPr>
              <a:lvl2pPr marL="269875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5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2pPr>
              <a:lvl3pPr marL="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4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3pPr>
              <a:lvl4pPr marL="809625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3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4pPr>
              <a:lvl5pPr marL="1079500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5pPr>
              <a:lvl6pPr marL="15367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6pPr>
              <a:lvl7pPr marL="19939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7pPr>
              <a:lvl8pPr marL="24511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8pPr>
              <a:lvl9pPr marL="29083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9pPr>
            </a:lstStyle>
            <a:p>
              <a:pPr lvl="2" indent="0" eaLnBrk="1" hangingPunct="1">
                <a:lnSpc>
                  <a:spcPct val="120000"/>
                </a:lnSpc>
                <a:buFont typeface="Courier New" panose="02070309020205020404" pitchFamily="49" charset="0"/>
                <a:buNone/>
              </a:pPr>
              <a:endParaRPr lang="en-GB" altLang="en-US" dirty="0"/>
            </a:p>
            <a:p>
              <a:pPr lvl="2" indent="0" eaLnBrk="1" hangingPunct="1">
                <a:lnSpc>
                  <a:spcPct val="120000"/>
                </a:lnSpc>
                <a:buFont typeface="Courier New" panose="02070309020205020404" pitchFamily="49" charset="0"/>
                <a:buNone/>
              </a:pPr>
              <a:r>
                <a:rPr lang="en-GB" altLang="en-US" sz="2000" dirty="0"/>
                <a:t>Gender </a:t>
              </a:r>
              <a:br>
                <a:rPr lang="en-GB" altLang="en-US" sz="2000" dirty="0"/>
              </a:br>
              <a:r>
                <a:rPr lang="en-GB" altLang="en-US" sz="2000" dirty="0"/>
                <a:t>&amp; Youth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4813" y="479425"/>
            <a:ext cx="8128000" cy="865188"/>
          </a:xfrm>
        </p:spPr>
        <p:txBody>
          <a:bodyPr/>
          <a:lstStyle/>
          <a:p>
            <a:pPr defTabSz="914249" eaLnBrk="1" fontAlgn="auto" hangingPunct="1">
              <a:lnSpc>
                <a:spcPts val="3386"/>
              </a:lnSpc>
              <a:spcAft>
                <a:spcPts val="0"/>
              </a:spcAft>
              <a:defRPr/>
            </a:pPr>
            <a:r>
              <a:rPr lang="es-ES" dirty="0" err="1">
                <a:solidFill>
                  <a:schemeClr val="accent3"/>
                </a:solidFill>
              </a:rPr>
              <a:t>Collective</a:t>
            </a:r>
            <a:r>
              <a:rPr lang="es-ES" dirty="0">
                <a:solidFill>
                  <a:schemeClr val="accent3"/>
                </a:solidFill>
              </a:rPr>
              <a:t> </a:t>
            </a:r>
            <a:r>
              <a:rPr lang="es-ES" dirty="0" err="1">
                <a:solidFill>
                  <a:schemeClr val="accent3"/>
                </a:solidFill>
              </a:rPr>
              <a:t>action</a:t>
            </a:r>
            <a:r>
              <a:rPr lang="es-ES" dirty="0">
                <a:solidFill>
                  <a:schemeClr val="accent3"/>
                </a:solidFill>
              </a:rPr>
              <a:t> at a Globa</a:t>
            </a:r>
            <a:r>
              <a:rPr lang="es-ES" dirty="0"/>
              <a:t>l </a:t>
            </a:r>
            <a:r>
              <a:rPr lang="es-ES" dirty="0" err="1"/>
              <a:t>level</a:t>
            </a:r>
            <a:r>
              <a:rPr lang="es-ES" dirty="0"/>
              <a:t>!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13" y="2539958"/>
            <a:ext cx="871154" cy="871154"/>
          </a:xfrm>
          <a:prstGeom prst="rect">
            <a:avLst/>
          </a:prstGeom>
        </p:spPr>
      </p:pic>
      <p:sp>
        <p:nvSpPr>
          <p:cNvPr id="156" name="Content Placeholder 2"/>
          <p:cNvSpPr txBox="1">
            <a:spLocks/>
          </p:cNvSpPr>
          <p:nvPr/>
        </p:nvSpPr>
        <p:spPr bwMode="auto">
          <a:xfrm>
            <a:off x="5672901" y="2982597"/>
            <a:ext cx="2632501" cy="148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defRPr sz="1500">
                <a:solidFill>
                  <a:schemeClr val="tx1"/>
                </a:solidFill>
                <a:latin typeface="Wes FY Regular" panose="020B0505030201020104" pitchFamily="34" charset="0"/>
              </a:defRPr>
            </a:lvl1pPr>
            <a:lvl2pPr marL="269875" indent="-269875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500" b="1">
                <a:solidFill>
                  <a:schemeClr val="tx1"/>
                </a:solidFill>
                <a:latin typeface="Wes FY Regular" panose="020B0505030201020104" pitchFamily="34" charset="0"/>
              </a:defRPr>
            </a:lvl2pPr>
            <a:lvl3pPr marL="269875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400" b="1">
                <a:solidFill>
                  <a:schemeClr val="tx1"/>
                </a:solidFill>
                <a:latin typeface="Wes FY Regular" panose="020B0505030201020104" pitchFamily="34" charset="0"/>
              </a:defRPr>
            </a:lvl3pPr>
            <a:lvl4pPr marL="809625" indent="-269875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300" b="1">
                <a:solidFill>
                  <a:schemeClr val="tx1"/>
                </a:solidFill>
                <a:latin typeface="Wes FY Regular" panose="020B0505030201020104" pitchFamily="34" charset="0"/>
              </a:defRPr>
            </a:lvl4pPr>
            <a:lvl5pPr marL="1079500" indent="-269875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200" b="1">
                <a:solidFill>
                  <a:schemeClr val="tx1"/>
                </a:solidFill>
                <a:latin typeface="Wes FY Regular" panose="020B0505030201020104" pitchFamily="34" charset="0"/>
              </a:defRPr>
            </a:lvl5pPr>
            <a:lvl6pPr marL="1536700" indent="-269875" defTabSz="912813" eaLnBrk="0" fontAlgn="base" hangingPunct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200" b="1">
                <a:solidFill>
                  <a:schemeClr val="tx1"/>
                </a:solidFill>
                <a:latin typeface="Wes FY Regular" panose="020B0505030201020104" pitchFamily="34" charset="0"/>
              </a:defRPr>
            </a:lvl6pPr>
            <a:lvl7pPr marL="1993900" indent="-269875" defTabSz="912813" eaLnBrk="0" fontAlgn="base" hangingPunct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200" b="1">
                <a:solidFill>
                  <a:schemeClr val="tx1"/>
                </a:solidFill>
                <a:latin typeface="Wes FY Regular" panose="020B0505030201020104" pitchFamily="34" charset="0"/>
              </a:defRPr>
            </a:lvl7pPr>
            <a:lvl8pPr marL="2451100" indent="-269875" defTabSz="912813" eaLnBrk="0" fontAlgn="base" hangingPunct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200" b="1">
                <a:solidFill>
                  <a:schemeClr val="tx1"/>
                </a:solidFill>
                <a:latin typeface="Wes FY Regular" panose="020B0505030201020104" pitchFamily="34" charset="0"/>
              </a:defRPr>
            </a:lvl8pPr>
            <a:lvl9pPr marL="2908300" indent="-269875" defTabSz="912813" eaLnBrk="0" fontAlgn="base" hangingPunct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200" b="1">
                <a:solidFill>
                  <a:schemeClr val="tx1"/>
                </a:solidFill>
                <a:latin typeface="Wes FY Regular" panose="020B0505030201020104" pitchFamily="34" charset="0"/>
              </a:defRPr>
            </a:lvl9pPr>
          </a:lstStyle>
          <a:p>
            <a:pPr lvl="2" indent="0" algn="ctr" eaLnBrk="1" hangingPunct="1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altLang="en-US" dirty="0"/>
          </a:p>
          <a:p>
            <a:pPr lvl="2" indent="0" algn="ctr" eaLnBrk="1" hangingPunct="1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altLang="en-US" sz="2000" dirty="0"/>
              <a:t>Economic Viability of Coffee Farming</a:t>
            </a:r>
          </a:p>
        </p:txBody>
      </p:sp>
    </p:spTree>
    <p:extLst>
      <p:ext uri="{BB962C8B-B14F-4D97-AF65-F5344CB8AC3E}">
        <p14:creationId xmlns:p14="http://schemas.microsoft.com/office/powerpoint/2010/main" val="206227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047931" y="1053306"/>
            <a:ext cx="4704253" cy="4751386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GB" sz="3600" dirty="0"/>
              <a:t>become a member and work with us towards a thriving and sustainable coffee sector.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</a:pPr>
            <a:fld id="{8A7A6979-0714-4377-B894-6BE4C2D6E202}" type="slidenum">
              <a:rPr lang="en-US" smtClean="0"/>
              <a:pPr>
                <a:lnSpc>
                  <a:spcPct val="90000"/>
                </a:lnSpc>
              </a:pPr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672"/>
            <a:ext cx="3842233" cy="57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3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/>
              <a:t>Trân</a:t>
            </a:r>
            <a:r>
              <a:rPr lang="en-US" sz="5400" dirty="0"/>
              <a:t> </a:t>
            </a:r>
            <a:r>
              <a:rPr lang="en-US" sz="5400" dirty="0" err="1"/>
              <a:t>tr</a:t>
            </a:r>
            <a:r>
              <a:rPr lang="en-US" sz="6000" dirty="0" err="1"/>
              <a:t>ọ</a:t>
            </a:r>
            <a:r>
              <a:rPr lang="en-US" sz="5400" dirty="0" err="1"/>
              <a:t>ng</a:t>
            </a:r>
            <a:r>
              <a:rPr lang="en-US" sz="5400" dirty="0"/>
              <a:t>!</a:t>
            </a:r>
            <a:br>
              <a:rPr lang="en-US" sz="5400" dirty="0"/>
            </a:br>
            <a:endParaRPr lang="en-GB" sz="5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nl-NL" sz="3600" dirty="0">
                <a:hlinkClick r:id="rId2"/>
              </a:rPr>
              <a:t>info@globalcoffeeplatform.org</a:t>
            </a:r>
            <a:endParaRPr lang="en-GB" sz="3200" dirty="0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BE5E3-2814-4094-9E96-1EA324CD8A33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244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3284538"/>
            <a:ext cx="406400" cy="365125"/>
          </a:xfrm>
        </p:spPr>
        <p:txBody>
          <a:bodyPr/>
          <a:lstStyle/>
          <a:p>
            <a:fld id="{B68BE5E3-2814-4094-9E96-1EA324CD8A33}" type="slidenum">
              <a:rPr lang="de-DE" smtClean="0"/>
              <a:t>2</a:t>
            </a:fld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1344" y="692696"/>
            <a:ext cx="11809313" cy="864096"/>
          </a:xfrm>
          <a:prstGeom prst="rect">
            <a:avLst/>
          </a:prstGeom>
        </p:spPr>
        <p:txBody>
          <a:bodyPr/>
          <a:lstStyle>
            <a:lvl1pPr algn="l" defTabSz="914249" rtl="0" eaLnBrk="1" latinLnBrk="0" hangingPunct="1">
              <a:lnSpc>
                <a:spcPts val="3386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Dalat</a:t>
            </a:r>
            <a:r>
              <a:rPr lang="en-US" dirty="0"/>
              <a:t> </a:t>
            </a:r>
            <a:r>
              <a:rPr lang="en-US" dirty="0" err="1"/>
              <a:t>thai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321"/>
            <a:ext cx="12192000" cy="8125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351"/>
            <a:ext cx="1037271" cy="17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2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5" imgW="378" imgH="377" progId="TCLayout.ActiveDocument.1">
                  <p:embed/>
                </p:oleObj>
              </mc:Choice>
              <mc:Fallback>
                <p:oleObj name="think-cell Slide" r:id="rId5" imgW="378" imgH="377" progId="TCLayout.ActiveDocument.1">
                  <p:embed/>
                  <p:pic>
                    <p:nvPicPr>
                      <p:cNvPr id="32" name="Object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11750" y="2198340"/>
            <a:ext cx="1924975" cy="2903542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Consumption growth will outpace production </a:t>
            </a:r>
          </a:p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Consolidation of industry</a:t>
            </a:r>
          </a:p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Price volatility </a:t>
            </a:r>
          </a:p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Inefficiencies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23592" y="5517232"/>
            <a:ext cx="9786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NEED FOR A NEW ERA IN COFFEE SUSTAINABILITY!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92403" y="5174574"/>
            <a:ext cx="8744006" cy="211538"/>
            <a:chOff x="2830268" y="5595438"/>
            <a:chExt cx="8744006" cy="211538"/>
          </a:xfrm>
        </p:grpSpPr>
        <p:sp>
          <p:nvSpPr>
            <p:cNvPr id="31" name="Isosceles Triangle 30"/>
            <p:cNvSpPr/>
            <p:nvPr/>
          </p:nvSpPr>
          <p:spPr>
            <a:xfrm flipV="1">
              <a:off x="5327698" y="5595438"/>
              <a:ext cx="3744416" cy="21153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830268" y="5595438"/>
              <a:ext cx="8744006" cy="4060"/>
            </a:xfrm>
            <a:prstGeom prst="line">
              <a:avLst/>
            </a:prstGeom>
            <a:ln w="50800" cap="rnd">
              <a:solidFill>
                <a:srgbClr val="CD403E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2821163" y="2092010"/>
            <a:ext cx="1901824" cy="481883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accent3"/>
                </a:solidFill>
              </a:rPr>
              <a:t>Market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31537" y="2092010"/>
            <a:ext cx="1900057" cy="481883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accent3"/>
                </a:solidFill>
              </a:rPr>
              <a:t>Economic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80555" y="2092010"/>
            <a:ext cx="1945538" cy="481883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accent3"/>
                </a:solidFill>
              </a:rPr>
              <a:t>Environment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527603" y="2092010"/>
            <a:ext cx="1929087" cy="481883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accent3"/>
                </a:solidFill>
              </a:rPr>
              <a:t>Social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94522" y="2227516"/>
            <a:ext cx="1900057" cy="2903542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Lack of business case, low wages &amp; low level of organization</a:t>
            </a:r>
          </a:p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Poor access to supply chain infrastructures</a:t>
            </a:r>
          </a:p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Access to finance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77921" y="2227516"/>
            <a:ext cx="1905281" cy="2903542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Climate change causes loss of production</a:t>
            </a:r>
          </a:p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Soil erosion</a:t>
            </a:r>
          </a:p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Increasing pressure on water, biodiversity and forests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522380" y="2037626"/>
            <a:ext cx="1926453" cy="2903542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Aging farmer population</a:t>
            </a:r>
          </a:p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 err="1"/>
              <a:t>Labor</a:t>
            </a:r>
            <a:r>
              <a:rPr lang="en-GB" sz="1450" dirty="0"/>
              <a:t> issues , gender inequality </a:t>
            </a:r>
          </a:p>
          <a:p>
            <a:pPr marL="174625" indent="-174625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50" dirty="0"/>
              <a:t>Poor access to social infrastructure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21163" y="1988840"/>
            <a:ext cx="1915562" cy="2952328"/>
          </a:xfrm>
          <a:prstGeom prst="roundRect">
            <a:avLst>
              <a:gd name="adj" fmla="val 6713"/>
            </a:avLst>
          </a:prstGeom>
          <a:noFill/>
          <a:ln w="38100">
            <a:solidFill>
              <a:srgbClr val="7C4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034780" y="1988840"/>
            <a:ext cx="1915562" cy="2952328"/>
          </a:xfrm>
          <a:prstGeom prst="roundRect">
            <a:avLst>
              <a:gd name="adj" fmla="val 6713"/>
            </a:avLst>
          </a:prstGeom>
          <a:noFill/>
          <a:ln w="38100">
            <a:solidFill>
              <a:srgbClr val="7C4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310530" y="1988840"/>
            <a:ext cx="1915562" cy="2952328"/>
          </a:xfrm>
          <a:prstGeom prst="roundRect">
            <a:avLst>
              <a:gd name="adj" fmla="val 6713"/>
            </a:avLst>
          </a:prstGeom>
          <a:noFill/>
          <a:ln w="38100">
            <a:solidFill>
              <a:srgbClr val="7C4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541128" y="1987099"/>
            <a:ext cx="1915562" cy="2954069"/>
          </a:xfrm>
          <a:prstGeom prst="roundRect">
            <a:avLst>
              <a:gd name="adj" fmla="val 6713"/>
            </a:avLst>
          </a:prstGeom>
          <a:noFill/>
          <a:ln w="38100">
            <a:solidFill>
              <a:srgbClr val="7C4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476673"/>
            <a:ext cx="8400903" cy="864096"/>
          </a:xfrm>
        </p:spPr>
        <p:txBody>
          <a:bodyPr/>
          <a:lstStyle/>
          <a:p>
            <a:r>
              <a:rPr lang="en-US" dirty="0"/>
              <a:t>Progress towards sustainability </a:t>
            </a:r>
            <a:br>
              <a:rPr lang="en-US" dirty="0"/>
            </a:br>
            <a:r>
              <a:rPr lang="en-US" dirty="0"/>
              <a:t>but systemic challenges </a:t>
            </a:r>
            <a:r>
              <a:rPr lang="en-US" dirty="0" err="1"/>
              <a:t>REmain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1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>
            <a:spLocks noChangeAspect="1"/>
          </p:cNvSpPr>
          <p:nvPr/>
        </p:nvSpPr>
        <p:spPr>
          <a:xfrm>
            <a:off x="3498341" y="2600492"/>
            <a:ext cx="1600479" cy="158306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94414" y="3284986"/>
            <a:ext cx="406271" cy="365125"/>
          </a:xfrm>
          <a:ln>
            <a:noFill/>
          </a:ln>
        </p:spPr>
        <p:txBody>
          <a:bodyPr/>
          <a:lstStyle/>
          <a:p>
            <a:fld id="{B68BE5E3-2814-4094-9E96-1EA324CD8A33}" type="slidenum">
              <a:rPr lang="de-DE" smtClean="0"/>
              <a:t>4</a:t>
            </a:fld>
            <a:endParaRPr lang="de-DE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938944" y="5628138"/>
            <a:ext cx="215890" cy="2135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16552" y="3528839"/>
            <a:ext cx="215890" cy="213541"/>
          </a:xfrm>
          <a:prstGeom prst="ellipse">
            <a:avLst/>
          </a:prstGeom>
          <a:solidFill>
            <a:srgbClr val="CD40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133758" y="5749745"/>
            <a:ext cx="215890" cy="2135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89097" y="4148126"/>
            <a:ext cx="1572220" cy="1545792"/>
            <a:chOff x="3237511" y="4842977"/>
            <a:chExt cx="1572220" cy="1545792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237511" y="4842977"/>
              <a:ext cx="1562794" cy="1545792"/>
            </a:xfrm>
            <a:prstGeom prst="ellipse">
              <a:avLst/>
            </a:prstGeom>
            <a:solidFill>
              <a:srgbClr val="CD403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0" rtlCol="0" anchor="ctr"/>
            <a:lstStyle/>
            <a:p>
              <a:pPr algn="r"/>
              <a:endParaRPr lang="en-GB" sz="700" b="1" dirty="0">
                <a:solidFill>
                  <a:srgbClr val="CD403E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61945" y="5112345"/>
              <a:ext cx="15477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bg1"/>
                  </a:solidFill>
                </a:rPr>
                <a:t>Climate</a:t>
              </a:r>
              <a:r>
                <a:rPr lang="es-ES" sz="2800" b="1" dirty="0">
                  <a:solidFill>
                    <a:schemeClr val="bg1"/>
                  </a:solidFill>
                </a:rPr>
                <a:t> </a:t>
              </a:r>
              <a:r>
                <a:rPr lang="es-ES" sz="2800" b="1" dirty="0" err="1">
                  <a:solidFill>
                    <a:schemeClr val="bg1"/>
                  </a:solidFill>
                </a:rPr>
                <a:t>Change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78157" y="3728247"/>
            <a:ext cx="1350876" cy="1296747"/>
            <a:chOff x="7422180" y="2125326"/>
            <a:chExt cx="1350876" cy="1296747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7422180" y="2125326"/>
              <a:ext cx="1311010" cy="1296747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0" rtlCol="0" anchor="ctr"/>
            <a:lstStyle/>
            <a:p>
              <a:pPr algn="r"/>
              <a:endParaRPr lang="en-GB" sz="700" b="1" dirty="0">
                <a:solidFill>
                  <a:srgbClr val="CD403E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31606" y="2502625"/>
              <a:ext cx="1341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 err="1">
                  <a:solidFill>
                    <a:schemeClr val="bg1"/>
                  </a:solidFill>
                </a:rPr>
                <a:t>Water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50931" y="2219126"/>
            <a:ext cx="1495351" cy="1479084"/>
            <a:chOff x="9223042" y="2651237"/>
            <a:chExt cx="1495351" cy="1479084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9223042" y="2651237"/>
              <a:ext cx="1495351" cy="147908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0" rtlCol="0" anchor="ctr"/>
            <a:lstStyle/>
            <a:p>
              <a:pPr algn="r"/>
              <a:endParaRPr lang="en-GB" sz="700" b="1" dirty="0">
                <a:solidFill>
                  <a:srgbClr val="CD403E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223042" y="3073680"/>
              <a:ext cx="1495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bg1"/>
                  </a:solidFill>
                </a:rPr>
                <a:t>Gender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895821" y="3033905"/>
            <a:ext cx="1487090" cy="1411827"/>
            <a:chOff x="6398300" y="3665753"/>
            <a:chExt cx="1487090" cy="1411827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398300" y="3665753"/>
              <a:ext cx="1427354" cy="141182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0" rtlCol="0" anchor="ctr"/>
            <a:lstStyle/>
            <a:p>
              <a:pPr algn="r"/>
              <a:endParaRPr lang="en-GB" sz="700" b="1" dirty="0">
                <a:solidFill>
                  <a:srgbClr val="CD403E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12614" y="4110056"/>
              <a:ext cx="1472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bg1"/>
                  </a:solidFill>
                </a:rPr>
                <a:t>Finance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Oval 25"/>
          <p:cNvSpPr>
            <a:spLocks noChangeAspect="1"/>
          </p:cNvSpPr>
          <p:nvPr/>
        </p:nvSpPr>
        <p:spPr>
          <a:xfrm>
            <a:off x="7434882" y="4910529"/>
            <a:ext cx="1215595" cy="120237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929952" y="1943129"/>
            <a:ext cx="1365733" cy="1308179"/>
            <a:chOff x="7808546" y="3622413"/>
            <a:chExt cx="1365733" cy="1308179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7828833" y="3622413"/>
              <a:ext cx="1322567" cy="130817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0" rtlCol="0" anchor="ctr"/>
            <a:lstStyle/>
            <a:p>
              <a:pPr algn="r"/>
              <a:endParaRPr lang="en-GB" sz="700" b="1" dirty="0">
                <a:solidFill>
                  <a:srgbClr val="CD403E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08546" y="3922148"/>
              <a:ext cx="13657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Decent work</a:t>
              </a:r>
            </a:p>
          </p:txBody>
        </p:sp>
      </p:grpSp>
      <p:sp>
        <p:nvSpPr>
          <p:cNvPr id="14" name="Oval 13"/>
          <p:cNvSpPr>
            <a:spLocks noChangeAspect="1"/>
          </p:cNvSpPr>
          <p:nvPr/>
        </p:nvSpPr>
        <p:spPr>
          <a:xfrm>
            <a:off x="9951629" y="4148126"/>
            <a:ext cx="1214572" cy="12013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9852291" y="1885093"/>
            <a:ext cx="1205557" cy="11924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47932" y="692696"/>
            <a:ext cx="8376660" cy="864096"/>
          </a:xfrm>
        </p:spPr>
        <p:txBody>
          <a:bodyPr/>
          <a:lstStyle/>
          <a:p>
            <a:r>
              <a:rPr lang="es-ES" dirty="0" err="1"/>
              <a:t>Progress</a:t>
            </a:r>
            <a:r>
              <a:rPr lang="es-ES" dirty="0"/>
              <a:t>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Fragmentation</a:t>
            </a:r>
            <a:r>
              <a:rPr lang="es-ES" dirty="0"/>
              <a:t>, </a:t>
            </a:r>
            <a:r>
              <a:rPr lang="es-ES" dirty="0" err="1"/>
              <a:t>overlap</a:t>
            </a:r>
            <a:r>
              <a:rPr lang="es-ES" dirty="0"/>
              <a:t> &amp; </a:t>
            </a:r>
            <a:r>
              <a:rPr lang="es-ES" dirty="0" err="1"/>
              <a:t>limited</a:t>
            </a:r>
            <a:r>
              <a:rPr lang="es-ES" dirty="0"/>
              <a:t> </a:t>
            </a:r>
            <a:r>
              <a:rPr lang="es-ES" dirty="0" err="1"/>
              <a:t>impact</a:t>
            </a:r>
            <a:endParaRPr lang="en-GB" dirty="0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8343786" y="2518783"/>
            <a:ext cx="502303" cy="49683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10321886" y="5428339"/>
            <a:ext cx="724266" cy="716387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 flipH="1" flipV="1">
            <a:off x="9355038" y="2558318"/>
            <a:ext cx="450746" cy="4458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949432" y="1954821"/>
            <a:ext cx="298207" cy="2949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3117601" y="2030892"/>
            <a:ext cx="488806" cy="48348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 flipH="1" flipV="1">
            <a:off x="8724059" y="4792333"/>
            <a:ext cx="450746" cy="44584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flipH="1" flipV="1">
            <a:off x="4902645" y="4007754"/>
            <a:ext cx="320158" cy="316673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5776059" y="5574210"/>
            <a:ext cx="429318" cy="4246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867147" y="3387096"/>
            <a:ext cx="429318" cy="4246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816417" y="1874800"/>
            <a:ext cx="703533" cy="69587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8455553" y="2053703"/>
            <a:ext cx="352507" cy="348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6219077" y="5515316"/>
            <a:ext cx="274200" cy="2712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3632258" y="2416198"/>
            <a:ext cx="244505" cy="2418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54" name="Content Placeholder 53"/>
          <p:cNvSpPr>
            <a:spLocks noGrp="1" noChangeAspect="1"/>
          </p:cNvSpPr>
          <p:nvPr>
            <p:ph idx="1"/>
          </p:nvPr>
        </p:nvSpPr>
        <p:spPr>
          <a:xfrm>
            <a:off x="7376734" y="3484943"/>
            <a:ext cx="1246096" cy="122455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endParaRPr lang="de-DE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780594" y="4499320"/>
            <a:ext cx="1205557" cy="11924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GB" sz="700" b="1" dirty="0">
              <a:solidFill>
                <a:srgbClr val="CD403E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91638" y="2921180"/>
            <a:ext cx="1547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solidFill>
                  <a:schemeClr val="bg1"/>
                </a:solidFill>
              </a:rPr>
              <a:t>Productivity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2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165" y="3284984"/>
            <a:ext cx="406271" cy="365125"/>
          </a:xfrm>
          <a:ln>
            <a:noFill/>
          </a:ln>
        </p:spPr>
        <p:txBody>
          <a:bodyPr/>
          <a:lstStyle/>
          <a:p>
            <a:fld id="{B68BE5E3-2814-4094-9E96-1EA324CD8A33}" type="slidenum">
              <a:rPr lang="de-DE" smtClean="0"/>
              <a:t>5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81756" y="764704"/>
            <a:ext cx="8128185" cy="864096"/>
          </a:xfrm>
          <a:ln>
            <a:noFill/>
          </a:ln>
        </p:spPr>
        <p:txBody>
          <a:bodyPr/>
          <a:lstStyle/>
          <a:p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aligned</a:t>
            </a:r>
            <a:r>
              <a:rPr lang="es-ES" dirty="0"/>
              <a:t> </a:t>
            </a:r>
            <a:r>
              <a:rPr lang="es-ES" dirty="0" err="1"/>
              <a:t>coffee</a:t>
            </a:r>
            <a:r>
              <a:rPr lang="es-ES" dirty="0"/>
              <a:t> sector </a:t>
            </a:r>
            <a:r>
              <a:rPr lang="es-ES" dirty="0" err="1"/>
              <a:t>working</a:t>
            </a:r>
            <a:r>
              <a:rPr lang="es-ES" dirty="0"/>
              <a:t> </a:t>
            </a:r>
            <a:r>
              <a:rPr lang="es-ES" dirty="0" err="1"/>
              <a:t>towards</a:t>
            </a:r>
            <a:r>
              <a:rPr lang="es-ES" dirty="0"/>
              <a:t> Key </a:t>
            </a:r>
            <a:r>
              <a:rPr lang="es-ES" dirty="0" err="1"/>
              <a:t>sdgs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6849152" y="2532679"/>
            <a:ext cx="1950706" cy="1953055"/>
            <a:chOff x="9071875" y="3649416"/>
            <a:chExt cx="1128580" cy="1129939"/>
          </a:xfrm>
        </p:grpSpPr>
        <p:sp>
          <p:nvSpPr>
            <p:cNvPr id="49" name="Oval 8"/>
            <p:cNvSpPr>
              <a:spLocks noChangeArrowheads="1"/>
            </p:cNvSpPr>
            <p:nvPr/>
          </p:nvSpPr>
          <p:spPr bwMode="auto">
            <a:xfrm>
              <a:off x="9577512" y="4395062"/>
              <a:ext cx="122701" cy="124050"/>
            </a:xfrm>
            <a:prstGeom prst="ellipse">
              <a:avLst/>
            </a:pr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9547848" y="4324947"/>
              <a:ext cx="179332" cy="33710"/>
            </a:xfrm>
            <a:custGeom>
              <a:avLst/>
              <a:gdLst>
                <a:gd name="T0" fmla="*/ 89 w 89"/>
                <a:gd name="T1" fmla="*/ 16 h 17"/>
                <a:gd name="T2" fmla="*/ 45 w 89"/>
                <a:gd name="T3" fmla="*/ 0 h 17"/>
                <a:gd name="T4" fmla="*/ 0 w 8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7">
                  <a:moveTo>
                    <a:pt x="89" y="16"/>
                  </a:moveTo>
                  <a:cubicBezTo>
                    <a:pt x="78" y="6"/>
                    <a:pt x="62" y="0"/>
                    <a:pt x="45" y="0"/>
                  </a:cubicBezTo>
                  <a:cubicBezTo>
                    <a:pt x="28" y="0"/>
                    <a:pt x="12" y="6"/>
                    <a:pt x="0" y="17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9547848" y="4052577"/>
              <a:ext cx="179332" cy="35057"/>
            </a:xfrm>
            <a:custGeom>
              <a:avLst/>
              <a:gdLst>
                <a:gd name="T0" fmla="*/ 0 w 89"/>
                <a:gd name="T1" fmla="*/ 1 h 17"/>
                <a:gd name="T2" fmla="*/ 44 w 89"/>
                <a:gd name="T3" fmla="*/ 17 h 17"/>
                <a:gd name="T4" fmla="*/ 89 w 89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7">
                  <a:moveTo>
                    <a:pt x="0" y="1"/>
                  </a:moveTo>
                  <a:cubicBezTo>
                    <a:pt x="12" y="11"/>
                    <a:pt x="27" y="17"/>
                    <a:pt x="44" y="17"/>
                  </a:cubicBezTo>
                  <a:cubicBezTo>
                    <a:pt x="62" y="17"/>
                    <a:pt x="77" y="11"/>
                    <a:pt x="89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9755496" y="4114602"/>
              <a:ext cx="36405" cy="182030"/>
            </a:xfrm>
            <a:custGeom>
              <a:avLst/>
              <a:gdLst>
                <a:gd name="T0" fmla="*/ 17 w 18"/>
                <a:gd name="T1" fmla="*/ 0 h 90"/>
                <a:gd name="T2" fmla="*/ 0 w 18"/>
                <a:gd name="T3" fmla="*/ 44 h 90"/>
                <a:gd name="T4" fmla="*/ 18 w 18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90">
                  <a:moveTo>
                    <a:pt x="17" y="0"/>
                  </a:moveTo>
                  <a:cubicBezTo>
                    <a:pt x="7" y="12"/>
                    <a:pt x="0" y="28"/>
                    <a:pt x="0" y="44"/>
                  </a:cubicBezTo>
                  <a:cubicBezTo>
                    <a:pt x="0" y="62"/>
                    <a:pt x="7" y="78"/>
                    <a:pt x="18" y="9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9483127" y="4114602"/>
              <a:ext cx="36405" cy="182030"/>
            </a:xfrm>
            <a:custGeom>
              <a:avLst/>
              <a:gdLst>
                <a:gd name="T0" fmla="*/ 1 w 18"/>
                <a:gd name="T1" fmla="*/ 90 h 90"/>
                <a:gd name="T2" fmla="*/ 18 w 18"/>
                <a:gd name="T3" fmla="*/ 45 h 90"/>
                <a:gd name="T4" fmla="*/ 0 w 1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90">
                  <a:moveTo>
                    <a:pt x="1" y="90"/>
                  </a:moveTo>
                  <a:cubicBezTo>
                    <a:pt x="12" y="78"/>
                    <a:pt x="18" y="62"/>
                    <a:pt x="18" y="45"/>
                  </a:cubicBezTo>
                  <a:cubicBezTo>
                    <a:pt x="18" y="28"/>
                    <a:pt x="11" y="12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9682684" y="4250786"/>
              <a:ext cx="126746" cy="126746"/>
            </a:xfrm>
            <a:custGeom>
              <a:avLst/>
              <a:gdLst>
                <a:gd name="T0" fmla="*/ 63 w 63"/>
                <a:gd name="T1" fmla="*/ 0 h 63"/>
                <a:gd name="T2" fmla="*/ 19 w 63"/>
                <a:gd name="T3" fmla="*/ 19 h 63"/>
                <a:gd name="T4" fmla="*/ 0 w 63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cubicBezTo>
                    <a:pt x="47" y="1"/>
                    <a:pt x="31" y="7"/>
                    <a:pt x="19" y="19"/>
                  </a:cubicBezTo>
                  <a:cubicBezTo>
                    <a:pt x="7" y="31"/>
                    <a:pt x="1" y="47"/>
                    <a:pt x="0" y="63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9466946" y="4035048"/>
              <a:ext cx="125397" cy="126746"/>
            </a:xfrm>
            <a:custGeom>
              <a:avLst/>
              <a:gdLst>
                <a:gd name="T0" fmla="*/ 0 w 62"/>
                <a:gd name="T1" fmla="*/ 63 h 63"/>
                <a:gd name="T2" fmla="*/ 43 w 62"/>
                <a:gd name="T3" fmla="*/ 44 h 63"/>
                <a:gd name="T4" fmla="*/ 62 w 62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3">
                  <a:moveTo>
                    <a:pt x="0" y="63"/>
                  </a:moveTo>
                  <a:cubicBezTo>
                    <a:pt x="16" y="62"/>
                    <a:pt x="31" y="56"/>
                    <a:pt x="43" y="44"/>
                  </a:cubicBezTo>
                  <a:cubicBezTo>
                    <a:pt x="55" y="32"/>
                    <a:pt x="62" y="16"/>
                    <a:pt x="62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9682684" y="4035048"/>
              <a:ext cx="126746" cy="126746"/>
            </a:xfrm>
            <a:custGeom>
              <a:avLst/>
              <a:gdLst>
                <a:gd name="T0" fmla="*/ 0 w 63"/>
                <a:gd name="T1" fmla="*/ 0 h 63"/>
                <a:gd name="T2" fmla="*/ 19 w 63"/>
                <a:gd name="T3" fmla="*/ 43 h 63"/>
                <a:gd name="T4" fmla="*/ 63 w 63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cubicBezTo>
                    <a:pt x="0" y="16"/>
                    <a:pt x="7" y="31"/>
                    <a:pt x="19" y="43"/>
                  </a:cubicBezTo>
                  <a:cubicBezTo>
                    <a:pt x="31" y="55"/>
                    <a:pt x="47" y="62"/>
                    <a:pt x="63" y="63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9464249" y="4250786"/>
              <a:ext cx="129443" cy="126746"/>
            </a:xfrm>
            <a:custGeom>
              <a:avLst/>
              <a:gdLst>
                <a:gd name="T0" fmla="*/ 64 w 64"/>
                <a:gd name="T1" fmla="*/ 63 h 63"/>
                <a:gd name="T2" fmla="*/ 45 w 64"/>
                <a:gd name="T3" fmla="*/ 20 h 63"/>
                <a:gd name="T4" fmla="*/ 0 w 64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63">
                  <a:moveTo>
                    <a:pt x="64" y="63"/>
                  </a:moveTo>
                  <a:cubicBezTo>
                    <a:pt x="63" y="47"/>
                    <a:pt x="57" y="32"/>
                    <a:pt x="45" y="20"/>
                  </a:cubicBezTo>
                  <a:cubicBezTo>
                    <a:pt x="32" y="7"/>
                    <a:pt x="16" y="1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9577512" y="3894818"/>
              <a:ext cx="122701" cy="124050"/>
            </a:xfrm>
            <a:prstGeom prst="ellipse">
              <a:avLst/>
            </a:pr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Oval 18"/>
            <p:cNvSpPr>
              <a:spLocks noChangeArrowheads="1"/>
            </p:cNvSpPr>
            <p:nvPr/>
          </p:nvSpPr>
          <p:spPr bwMode="auto">
            <a:xfrm>
              <a:off x="9828308" y="4145614"/>
              <a:ext cx="122701" cy="122702"/>
            </a:xfrm>
            <a:prstGeom prst="ellipse">
              <a:avLst/>
            </a:pr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9325368" y="4145614"/>
              <a:ext cx="125397" cy="122702"/>
            </a:xfrm>
            <a:prstGeom prst="ellipse">
              <a:avLst/>
            </a:pr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9748754" y="4316857"/>
              <a:ext cx="136184" cy="134836"/>
            </a:xfrm>
            <a:custGeom>
              <a:avLst/>
              <a:gdLst>
                <a:gd name="T0" fmla="*/ 55 w 67"/>
                <a:gd name="T1" fmla="*/ 12 h 67"/>
                <a:gd name="T2" fmla="*/ 11 w 67"/>
                <a:gd name="T3" fmla="*/ 12 h 67"/>
                <a:gd name="T4" fmla="*/ 11 w 67"/>
                <a:gd name="T5" fmla="*/ 55 h 67"/>
                <a:gd name="T6" fmla="*/ 55 w 67"/>
                <a:gd name="T7" fmla="*/ 55 h 67"/>
                <a:gd name="T8" fmla="*/ 55 w 67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55" y="12"/>
                  </a:moveTo>
                  <a:cubicBezTo>
                    <a:pt x="43" y="0"/>
                    <a:pt x="23" y="0"/>
                    <a:pt x="11" y="12"/>
                  </a:cubicBezTo>
                  <a:cubicBezTo>
                    <a:pt x="0" y="24"/>
                    <a:pt x="0" y="43"/>
                    <a:pt x="11" y="55"/>
                  </a:cubicBezTo>
                  <a:cubicBezTo>
                    <a:pt x="23" y="67"/>
                    <a:pt x="43" y="67"/>
                    <a:pt x="55" y="55"/>
                  </a:cubicBezTo>
                  <a:cubicBezTo>
                    <a:pt x="67" y="43"/>
                    <a:pt x="67" y="24"/>
                    <a:pt x="55" y="12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9394135" y="3962236"/>
              <a:ext cx="134836" cy="134836"/>
            </a:xfrm>
            <a:custGeom>
              <a:avLst/>
              <a:gdLst>
                <a:gd name="T0" fmla="*/ 55 w 67"/>
                <a:gd name="T1" fmla="*/ 12 h 67"/>
                <a:gd name="T2" fmla="*/ 12 w 67"/>
                <a:gd name="T3" fmla="*/ 12 h 67"/>
                <a:gd name="T4" fmla="*/ 12 w 67"/>
                <a:gd name="T5" fmla="*/ 55 h 67"/>
                <a:gd name="T6" fmla="*/ 55 w 67"/>
                <a:gd name="T7" fmla="*/ 55 h 67"/>
                <a:gd name="T8" fmla="*/ 55 w 67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55" y="12"/>
                  </a:moveTo>
                  <a:cubicBezTo>
                    <a:pt x="43" y="0"/>
                    <a:pt x="24" y="0"/>
                    <a:pt x="12" y="12"/>
                  </a:cubicBezTo>
                  <a:cubicBezTo>
                    <a:pt x="0" y="24"/>
                    <a:pt x="0" y="43"/>
                    <a:pt x="12" y="55"/>
                  </a:cubicBezTo>
                  <a:cubicBezTo>
                    <a:pt x="24" y="67"/>
                    <a:pt x="43" y="67"/>
                    <a:pt x="55" y="55"/>
                  </a:cubicBezTo>
                  <a:cubicBezTo>
                    <a:pt x="67" y="43"/>
                    <a:pt x="67" y="24"/>
                    <a:pt x="55" y="12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9748754" y="3962236"/>
              <a:ext cx="136184" cy="134836"/>
            </a:xfrm>
            <a:custGeom>
              <a:avLst/>
              <a:gdLst>
                <a:gd name="T0" fmla="*/ 11 w 67"/>
                <a:gd name="T1" fmla="*/ 12 h 67"/>
                <a:gd name="T2" fmla="*/ 11 w 67"/>
                <a:gd name="T3" fmla="*/ 55 h 67"/>
                <a:gd name="T4" fmla="*/ 55 w 67"/>
                <a:gd name="T5" fmla="*/ 55 h 67"/>
                <a:gd name="T6" fmla="*/ 55 w 67"/>
                <a:gd name="T7" fmla="*/ 12 h 67"/>
                <a:gd name="T8" fmla="*/ 11 w 67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11" y="12"/>
                  </a:moveTo>
                  <a:cubicBezTo>
                    <a:pt x="0" y="24"/>
                    <a:pt x="0" y="43"/>
                    <a:pt x="11" y="55"/>
                  </a:cubicBezTo>
                  <a:cubicBezTo>
                    <a:pt x="23" y="67"/>
                    <a:pt x="43" y="67"/>
                    <a:pt x="55" y="55"/>
                  </a:cubicBezTo>
                  <a:cubicBezTo>
                    <a:pt x="67" y="43"/>
                    <a:pt x="67" y="24"/>
                    <a:pt x="55" y="12"/>
                  </a:cubicBezTo>
                  <a:cubicBezTo>
                    <a:pt x="43" y="0"/>
                    <a:pt x="23" y="0"/>
                    <a:pt x="11" y="12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9394135" y="4316857"/>
              <a:ext cx="134836" cy="134836"/>
            </a:xfrm>
            <a:custGeom>
              <a:avLst/>
              <a:gdLst>
                <a:gd name="T0" fmla="*/ 12 w 67"/>
                <a:gd name="T1" fmla="*/ 12 h 67"/>
                <a:gd name="T2" fmla="*/ 12 w 67"/>
                <a:gd name="T3" fmla="*/ 55 h 67"/>
                <a:gd name="T4" fmla="*/ 55 w 67"/>
                <a:gd name="T5" fmla="*/ 55 h 67"/>
                <a:gd name="T6" fmla="*/ 55 w 67"/>
                <a:gd name="T7" fmla="*/ 12 h 67"/>
                <a:gd name="T8" fmla="*/ 12 w 67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12" y="12"/>
                  </a:moveTo>
                  <a:cubicBezTo>
                    <a:pt x="0" y="24"/>
                    <a:pt x="0" y="43"/>
                    <a:pt x="12" y="55"/>
                  </a:cubicBezTo>
                  <a:cubicBezTo>
                    <a:pt x="24" y="67"/>
                    <a:pt x="43" y="67"/>
                    <a:pt x="55" y="55"/>
                  </a:cubicBezTo>
                  <a:cubicBezTo>
                    <a:pt x="67" y="43"/>
                    <a:pt x="67" y="24"/>
                    <a:pt x="55" y="12"/>
                  </a:cubicBezTo>
                  <a:cubicBezTo>
                    <a:pt x="43" y="0"/>
                    <a:pt x="24" y="0"/>
                    <a:pt x="12" y="12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9071875" y="3649416"/>
              <a:ext cx="1128580" cy="826548"/>
            </a:xfrm>
            <a:custGeom>
              <a:avLst/>
              <a:gdLst>
                <a:gd name="T0" fmla="*/ 58 w 560"/>
                <a:gd name="T1" fmla="*/ 410 h 410"/>
                <a:gd name="T2" fmla="*/ 22 w 560"/>
                <a:gd name="T3" fmla="*/ 280 h 410"/>
                <a:gd name="T4" fmla="*/ 280 w 560"/>
                <a:gd name="T5" fmla="*/ 22 h 410"/>
                <a:gd name="T6" fmla="*/ 537 w 560"/>
                <a:gd name="T7" fmla="*/ 280 h 410"/>
                <a:gd name="T8" fmla="*/ 502 w 560"/>
                <a:gd name="T9" fmla="*/ 410 h 410"/>
                <a:gd name="T10" fmla="*/ 528 w 560"/>
                <a:gd name="T11" fmla="*/ 410 h 410"/>
                <a:gd name="T12" fmla="*/ 560 w 560"/>
                <a:gd name="T13" fmla="*/ 280 h 410"/>
                <a:gd name="T14" fmla="*/ 280 w 560"/>
                <a:gd name="T15" fmla="*/ 0 h 410"/>
                <a:gd name="T16" fmla="*/ 0 w 560"/>
                <a:gd name="T17" fmla="*/ 280 h 410"/>
                <a:gd name="T18" fmla="*/ 32 w 560"/>
                <a:gd name="T19" fmla="*/ 410 h 410"/>
                <a:gd name="T20" fmla="*/ 58 w 560"/>
                <a:gd name="T21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410">
                  <a:moveTo>
                    <a:pt x="58" y="410"/>
                  </a:moveTo>
                  <a:cubicBezTo>
                    <a:pt x="35" y="372"/>
                    <a:pt x="22" y="327"/>
                    <a:pt x="22" y="280"/>
                  </a:cubicBezTo>
                  <a:cubicBezTo>
                    <a:pt x="22" y="138"/>
                    <a:pt x="138" y="22"/>
                    <a:pt x="280" y="22"/>
                  </a:cubicBezTo>
                  <a:cubicBezTo>
                    <a:pt x="422" y="22"/>
                    <a:pt x="537" y="138"/>
                    <a:pt x="537" y="280"/>
                  </a:cubicBezTo>
                  <a:cubicBezTo>
                    <a:pt x="537" y="327"/>
                    <a:pt x="525" y="372"/>
                    <a:pt x="502" y="410"/>
                  </a:cubicBezTo>
                  <a:cubicBezTo>
                    <a:pt x="528" y="410"/>
                    <a:pt x="528" y="410"/>
                    <a:pt x="528" y="410"/>
                  </a:cubicBezTo>
                  <a:cubicBezTo>
                    <a:pt x="548" y="371"/>
                    <a:pt x="560" y="327"/>
                    <a:pt x="560" y="280"/>
                  </a:cubicBezTo>
                  <a:cubicBezTo>
                    <a:pt x="560" y="125"/>
                    <a:pt x="435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327"/>
                    <a:pt x="11" y="371"/>
                    <a:pt x="32" y="410"/>
                  </a:cubicBezTo>
                  <a:lnTo>
                    <a:pt x="58" y="4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9271429" y="4645867"/>
              <a:ext cx="728116" cy="133488"/>
            </a:xfrm>
            <a:custGeom>
              <a:avLst/>
              <a:gdLst>
                <a:gd name="T0" fmla="*/ 324 w 361"/>
                <a:gd name="T1" fmla="*/ 0 h 66"/>
                <a:gd name="T2" fmla="*/ 181 w 361"/>
                <a:gd name="T3" fmla="*/ 43 h 66"/>
                <a:gd name="T4" fmla="*/ 38 w 361"/>
                <a:gd name="T5" fmla="*/ 0 h 66"/>
                <a:gd name="T6" fmla="*/ 0 w 361"/>
                <a:gd name="T7" fmla="*/ 0 h 66"/>
                <a:gd name="T8" fmla="*/ 181 w 361"/>
                <a:gd name="T9" fmla="*/ 66 h 66"/>
                <a:gd name="T10" fmla="*/ 361 w 361"/>
                <a:gd name="T11" fmla="*/ 0 h 66"/>
                <a:gd name="T12" fmla="*/ 324 w 361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66">
                  <a:moveTo>
                    <a:pt x="324" y="0"/>
                  </a:moveTo>
                  <a:cubicBezTo>
                    <a:pt x="283" y="27"/>
                    <a:pt x="234" y="43"/>
                    <a:pt x="181" y="43"/>
                  </a:cubicBezTo>
                  <a:cubicBezTo>
                    <a:pt x="128" y="43"/>
                    <a:pt x="79" y="27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41"/>
                    <a:pt x="112" y="66"/>
                    <a:pt x="181" y="66"/>
                  </a:cubicBezTo>
                  <a:cubicBezTo>
                    <a:pt x="250" y="66"/>
                    <a:pt x="313" y="41"/>
                    <a:pt x="361" y="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370461" y="2582891"/>
            <a:ext cx="1926229" cy="1926229"/>
            <a:chOff x="3387538" y="2681976"/>
            <a:chExt cx="1926229" cy="1926229"/>
          </a:xfrm>
        </p:grpSpPr>
        <p:sp>
          <p:nvSpPr>
            <p:cNvPr id="25" name="Oval 24"/>
            <p:cNvSpPr/>
            <p:nvPr/>
          </p:nvSpPr>
          <p:spPr>
            <a:xfrm>
              <a:off x="3387538" y="2681976"/>
              <a:ext cx="1926229" cy="192622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C3D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47957" y="2871702"/>
              <a:ext cx="1605389" cy="1558083"/>
              <a:chOff x="3504611" y="2789364"/>
              <a:chExt cx="1643407" cy="1594981"/>
            </a:xfrm>
          </p:grpSpPr>
          <p:cxnSp>
            <p:nvCxnSpPr>
              <p:cNvPr id="89" name="Straight Connector 88"/>
              <p:cNvCxnSpPr>
                <a:stCxn id="17" idx="6"/>
                <a:endCxn id="26" idx="1"/>
              </p:cNvCxnSpPr>
              <p:nvPr/>
            </p:nvCxnSpPr>
            <p:spPr>
              <a:xfrm>
                <a:off x="3848293" y="3554957"/>
                <a:ext cx="750532" cy="684510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7" idx="6"/>
                <a:endCxn id="28" idx="2"/>
              </p:cNvCxnSpPr>
              <p:nvPr/>
            </p:nvCxnSpPr>
            <p:spPr>
              <a:xfrm>
                <a:off x="4503002" y="3956738"/>
                <a:ext cx="347406" cy="6555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15" idx="6"/>
                <a:endCxn id="20" idx="1"/>
              </p:cNvCxnSpPr>
              <p:nvPr/>
            </p:nvCxnSpPr>
            <p:spPr>
              <a:xfrm>
                <a:off x="3703542" y="3283373"/>
                <a:ext cx="505872" cy="27155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9" idx="4"/>
                <a:endCxn id="20" idx="7"/>
              </p:cNvCxnSpPr>
              <p:nvPr/>
            </p:nvCxnSpPr>
            <p:spPr>
              <a:xfrm flipH="1">
                <a:off x="4318335" y="2999849"/>
                <a:ext cx="274360" cy="55508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endCxn id="26" idx="7"/>
              </p:cNvCxnSpPr>
              <p:nvPr/>
            </p:nvCxnSpPr>
            <p:spPr>
              <a:xfrm flipH="1">
                <a:off x="4720164" y="3392327"/>
                <a:ext cx="333777" cy="847141"/>
              </a:xfrm>
              <a:prstGeom prst="line">
                <a:avLst/>
              </a:prstGeom>
              <a:ln>
                <a:solidFill>
                  <a:srgbClr val="CC3D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endCxn id="19" idx="5"/>
              </p:cNvCxnSpPr>
              <p:nvPr/>
            </p:nvCxnSpPr>
            <p:spPr>
              <a:xfrm>
                <a:off x="4251628" y="3032609"/>
                <a:ext cx="472650" cy="37489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endCxn id="7" idx="2"/>
              </p:cNvCxnSpPr>
              <p:nvPr/>
            </p:nvCxnSpPr>
            <p:spPr>
              <a:xfrm>
                <a:off x="3634940" y="3768279"/>
                <a:ext cx="472549" cy="18845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endCxn id="14" idx="6"/>
              </p:cNvCxnSpPr>
              <p:nvPr/>
            </p:nvCxnSpPr>
            <p:spPr>
              <a:xfrm flipH="1" flipV="1">
                <a:off x="4063386" y="3297924"/>
                <a:ext cx="528805" cy="551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11" idx="4"/>
                <a:endCxn id="7" idx="0"/>
              </p:cNvCxnSpPr>
              <p:nvPr/>
            </p:nvCxnSpPr>
            <p:spPr>
              <a:xfrm>
                <a:off x="4234524" y="3203938"/>
                <a:ext cx="70722" cy="557195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12" idx="2"/>
                <a:endCxn id="18" idx="6"/>
              </p:cNvCxnSpPr>
              <p:nvPr/>
            </p:nvCxnSpPr>
            <p:spPr>
              <a:xfrm flipH="1">
                <a:off x="3799317" y="3626156"/>
                <a:ext cx="618274" cy="157727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Group 1"/>
              <p:cNvGrpSpPr/>
              <p:nvPr/>
            </p:nvGrpSpPr>
            <p:grpSpPr>
              <a:xfrm>
                <a:off x="3504611" y="2789364"/>
                <a:ext cx="1643407" cy="1594981"/>
                <a:chOff x="3896302" y="1482906"/>
                <a:chExt cx="6737686" cy="6539141"/>
              </a:xfrm>
            </p:grpSpPr>
            <p:sp>
              <p:nvSpPr>
                <p:cNvPr id="7" name="Oval 6"/>
                <p:cNvSpPr>
                  <a:spLocks noChangeAspect="1"/>
                </p:cNvSpPr>
                <p:nvPr/>
              </p:nvSpPr>
              <p:spPr>
                <a:xfrm>
                  <a:off x="6367997" y="5466986"/>
                  <a:ext cx="1621538" cy="160388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8" name="Oval 7"/>
                <p:cNvSpPr>
                  <a:spLocks noChangeAspect="1"/>
                </p:cNvSpPr>
                <p:nvPr/>
              </p:nvSpPr>
              <p:spPr>
                <a:xfrm>
                  <a:off x="9166963" y="2183714"/>
                  <a:ext cx="932949" cy="922801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9" name="Oval 8"/>
                <p:cNvSpPr>
                  <a:spLocks noChangeAspect="1"/>
                </p:cNvSpPr>
                <p:nvPr/>
              </p:nvSpPr>
              <p:spPr>
                <a:xfrm>
                  <a:off x="8091984" y="1821072"/>
                  <a:ext cx="530559" cy="52478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1" name="Oval 10"/>
                <p:cNvSpPr>
                  <a:spLocks noChangeAspect="1"/>
                </p:cNvSpPr>
                <p:nvPr/>
              </p:nvSpPr>
              <p:spPr>
                <a:xfrm>
                  <a:off x="6029627" y="1482906"/>
                  <a:ext cx="1718377" cy="169968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2" name="Oval 11"/>
                <p:cNvSpPr>
                  <a:spLocks noChangeAspect="1"/>
                </p:cNvSpPr>
                <p:nvPr/>
              </p:nvSpPr>
              <p:spPr>
                <a:xfrm>
                  <a:off x="7639361" y="4651211"/>
                  <a:ext cx="530558" cy="52478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3" name="Oval 12"/>
                <p:cNvSpPr>
                  <a:spLocks noChangeAspect="1"/>
                </p:cNvSpPr>
                <p:nvPr/>
              </p:nvSpPr>
              <p:spPr>
                <a:xfrm>
                  <a:off x="9693833" y="5154765"/>
                  <a:ext cx="215890" cy="2135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5" name="Oval 14"/>
                <p:cNvSpPr>
                  <a:spLocks noChangeAspect="1"/>
                </p:cNvSpPr>
                <p:nvPr/>
              </p:nvSpPr>
              <p:spPr>
                <a:xfrm>
                  <a:off x="4186976" y="3248661"/>
                  <a:ext cx="524909" cy="519192"/>
                </a:xfrm>
                <a:prstGeom prst="ellipse">
                  <a:avLst/>
                </a:prstGeom>
                <a:solidFill>
                  <a:srgbClr val="CD403E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6" name="Oval 15"/>
                <p:cNvSpPr>
                  <a:spLocks noChangeAspect="1"/>
                </p:cNvSpPr>
                <p:nvPr/>
              </p:nvSpPr>
              <p:spPr>
                <a:xfrm>
                  <a:off x="8514599" y="5695723"/>
                  <a:ext cx="468292" cy="46319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7" name="Oval 16"/>
                <p:cNvSpPr>
                  <a:spLocks noChangeAspect="1"/>
                </p:cNvSpPr>
                <p:nvPr/>
              </p:nvSpPr>
              <p:spPr>
                <a:xfrm>
                  <a:off x="5089448" y="4514933"/>
                  <a:ext cx="215889" cy="213539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8" name="Oval 17"/>
                <p:cNvSpPr>
                  <a:spLocks noChangeAspect="1"/>
                </p:cNvSpPr>
                <p:nvPr/>
              </p:nvSpPr>
              <p:spPr>
                <a:xfrm>
                  <a:off x="3896302" y="4962710"/>
                  <a:ext cx="1208242" cy="1195097"/>
                </a:xfrm>
                <a:prstGeom prst="ellipse">
                  <a:avLst/>
                </a:prstGeom>
                <a:solidFill>
                  <a:srgbClr val="CD403E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9" name="Oval 18"/>
                <p:cNvSpPr>
                  <a:spLocks noChangeAspect="1"/>
                </p:cNvSpPr>
                <p:nvPr/>
              </p:nvSpPr>
              <p:spPr>
                <a:xfrm>
                  <a:off x="8244092" y="3371626"/>
                  <a:ext cx="764610" cy="756291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20" name="Oval 19"/>
                <p:cNvSpPr>
                  <a:spLocks noChangeAspect="1"/>
                </p:cNvSpPr>
                <p:nvPr/>
              </p:nvSpPr>
              <p:spPr>
                <a:xfrm>
                  <a:off x="6693390" y="4530109"/>
                  <a:ext cx="631529" cy="62465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8279358" y="7326165"/>
                  <a:ext cx="703534" cy="695882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9909721" y="3769723"/>
                  <a:ext cx="724267" cy="71638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9413839" y="6042108"/>
                  <a:ext cx="1002072" cy="99116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5408056" y="3182587"/>
                  <a:ext cx="779127" cy="770652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80" name="Straight Connector 79"/>
              <p:cNvCxnSpPr>
                <a:stCxn id="8" idx="4"/>
                <a:endCxn id="28" idx="0"/>
              </p:cNvCxnSpPr>
              <p:nvPr/>
            </p:nvCxnSpPr>
            <p:spPr>
              <a:xfrm>
                <a:off x="4903971" y="3185383"/>
                <a:ext cx="68646" cy="716028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19" idx="4"/>
                <a:endCxn id="16" idx="0"/>
              </p:cNvCxnSpPr>
              <p:nvPr/>
            </p:nvCxnSpPr>
            <p:spPr>
              <a:xfrm>
                <a:off x="4658341" y="3434517"/>
                <a:ext cx="29842" cy="382408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Straight Connector 40"/>
          <p:cNvCxnSpPr/>
          <p:nvPr/>
        </p:nvCxnSpPr>
        <p:spPr>
          <a:xfrm flipV="1">
            <a:off x="5498324" y="3527530"/>
            <a:ext cx="1101732" cy="16733"/>
          </a:xfrm>
          <a:prstGeom prst="line">
            <a:avLst/>
          </a:prstGeom>
          <a:ln w="571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8" descr="Image result for &quot;sustainable development logo&quot;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419" y="3148265"/>
            <a:ext cx="1507875" cy="8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9120336" y="2939599"/>
            <a:ext cx="0" cy="1160479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472223" y="2551307"/>
            <a:ext cx="1950706" cy="1953055"/>
            <a:chOff x="9071875" y="3649416"/>
            <a:chExt cx="1128580" cy="1129939"/>
          </a:xfrm>
        </p:grpSpPr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9071875" y="3649416"/>
              <a:ext cx="1128580" cy="826548"/>
            </a:xfrm>
            <a:custGeom>
              <a:avLst/>
              <a:gdLst>
                <a:gd name="T0" fmla="*/ 58 w 560"/>
                <a:gd name="T1" fmla="*/ 410 h 410"/>
                <a:gd name="T2" fmla="*/ 22 w 560"/>
                <a:gd name="T3" fmla="*/ 280 h 410"/>
                <a:gd name="T4" fmla="*/ 280 w 560"/>
                <a:gd name="T5" fmla="*/ 22 h 410"/>
                <a:gd name="T6" fmla="*/ 537 w 560"/>
                <a:gd name="T7" fmla="*/ 280 h 410"/>
                <a:gd name="T8" fmla="*/ 502 w 560"/>
                <a:gd name="T9" fmla="*/ 410 h 410"/>
                <a:gd name="T10" fmla="*/ 528 w 560"/>
                <a:gd name="T11" fmla="*/ 410 h 410"/>
                <a:gd name="T12" fmla="*/ 560 w 560"/>
                <a:gd name="T13" fmla="*/ 280 h 410"/>
                <a:gd name="T14" fmla="*/ 280 w 560"/>
                <a:gd name="T15" fmla="*/ 0 h 410"/>
                <a:gd name="T16" fmla="*/ 0 w 560"/>
                <a:gd name="T17" fmla="*/ 280 h 410"/>
                <a:gd name="T18" fmla="*/ 32 w 560"/>
                <a:gd name="T19" fmla="*/ 410 h 410"/>
                <a:gd name="T20" fmla="*/ 58 w 560"/>
                <a:gd name="T21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410">
                  <a:moveTo>
                    <a:pt x="58" y="410"/>
                  </a:moveTo>
                  <a:cubicBezTo>
                    <a:pt x="35" y="372"/>
                    <a:pt x="22" y="327"/>
                    <a:pt x="22" y="280"/>
                  </a:cubicBezTo>
                  <a:cubicBezTo>
                    <a:pt x="22" y="138"/>
                    <a:pt x="138" y="22"/>
                    <a:pt x="280" y="22"/>
                  </a:cubicBezTo>
                  <a:cubicBezTo>
                    <a:pt x="422" y="22"/>
                    <a:pt x="537" y="138"/>
                    <a:pt x="537" y="280"/>
                  </a:cubicBezTo>
                  <a:cubicBezTo>
                    <a:pt x="537" y="327"/>
                    <a:pt x="525" y="372"/>
                    <a:pt x="502" y="410"/>
                  </a:cubicBezTo>
                  <a:cubicBezTo>
                    <a:pt x="528" y="410"/>
                    <a:pt x="528" y="410"/>
                    <a:pt x="528" y="410"/>
                  </a:cubicBezTo>
                  <a:cubicBezTo>
                    <a:pt x="548" y="371"/>
                    <a:pt x="560" y="327"/>
                    <a:pt x="560" y="280"/>
                  </a:cubicBezTo>
                  <a:cubicBezTo>
                    <a:pt x="560" y="125"/>
                    <a:pt x="435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327"/>
                    <a:pt x="11" y="371"/>
                    <a:pt x="32" y="410"/>
                  </a:cubicBezTo>
                  <a:lnTo>
                    <a:pt x="58" y="4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25"/>
            <p:cNvSpPr>
              <a:spLocks/>
            </p:cNvSpPr>
            <p:nvPr/>
          </p:nvSpPr>
          <p:spPr bwMode="auto">
            <a:xfrm>
              <a:off x="9271429" y="4645867"/>
              <a:ext cx="728116" cy="133488"/>
            </a:xfrm>
            <a:custGeom>
              <a:avLst/>
              <a:gdLst>
                <a:gd name="T0" fmla="*/ 324 w 361"/>
                <a:gd name="T1" fmla="*/ 0 h 66"/>
                <a:gd name="T2" fmla="*/ 181 w 361"/>
                <a:gd name="T3" fmla="*/ 43 h 66"/>
                <a:gd name="T4" fmla="*/ 38 w 361"/>
                <a:gd name="T5" fmla="*/ 0 h 66"/>
                <a:gd name="T6" fmla="*/ 0 w 361"/>
                <a:gd name="T7" fmla="*/ 0 h 66"/>
                <a:gd name="T8" fmla="*/ 181 w 361"/>
                <a:gd name="T9" fmla="*/ 66 h 66"/>
                <a:gd name="T10" fmla="*/ 361 w 361"/>
                <a:gd name="T11" fmla="*/ 0 h 66"/>
                <a:gd name="T12" fmla="*/ 324 w 361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66">
                  <a:moveTo>
                    <a:pt x="324" y="0"/>
                  </a:moveTo>
                  <a:cubicBezTo>
                    <a:pt x="283" y="27"/>
                    <a:pt x="234" y="43"/>
                    <a:pt x="181" y="43"/>
                  </a:cubicBezTo>
                  <a:cubicBezTo>
                    <a:pt x="128" y="43"/>
                    <a:pt x="79" y="27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41"/>
                    <a:pt x="112" y="66"/>
                    <a:pt x="181" y="66"/>
                  </a:cubicBezTo>
                  <a:cubicBezTo>
                    <a:pt x="250" y="66"/>
                    <a:pt x="313" y="41"/>
                    <a:pt x="361" y="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5600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8871393" y="2238999"/>
            <a:ext cx="1417960" cy="141796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BE5E3-2814-4094-9E96-1EA324CD8A33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4032" y="5423780"/>
            <a:ext cx="21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Wes FY Regular" panose="020B0505030201020104" pitchFamily="34" charset="0"/>
              </a:rPr>
              <a:t>*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903066459"/>
              </p:ext>
            </p:extLst>
          </p:nvPr>
        </p:nvGraphicFramePr>
        <p:xfrm>
          <a:off x="2893870" y="1727779"/>
          <a:ext cx="6980323" cy="465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11923" y="39330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accent2"/>
                </a:solidFill>
                <a:latin typeface="+mj-lt"/>
              </a:rPr>
              <a:t>$350M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1393" y="2388995"/>
            <a:ext cx="1417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3"/>
                </a:solidFill>
                <a:latin typeface="+mj-lt"/>
              </a:rPr>
              <a:t>2 %</a:t>
            </a:r>
          </a:p>
          <a:p>
            <a:pPr algn="ctr"/>
            <a:r>
              <a:rPr lang="de-DE" sz="1500" dirty="0" err="1">
                <a:solidFill>
                  <a:schemeClr val="accent3"/>
                </a:solidFill>
                <a:latin typeface="+mj-lt"/>
              </a:rPr>
              <a:t>of</a:t>
            </a:r>
            <a:r>
              <a:rPr lang="de-DE" sz="15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de-DE" sz="1500" dirty="0" err="1">
                <a:solidFill>
                  <a:schemeClr val="accent3"/>
                </a:solidFill>
                <a:latin typeface="+mj-lt"/>
              </a:rPr>
              <a:t>green</a:t>
            </a:r>
            <a:r>
              <a:rPr lang="de-DE" sz="1500" dirty="0">
                <a:solidFill>
                  <a:schemeClr val="accent3"/>
                </a:solidFill>
                <a:latin typeface="+mj-lt"/>
              </a:rPr>
              <a:t> </a:t>
            </a:r>
            <a:br>
              <a:rPr lang="de-DE" sz="1500" dirty="0">
                <a:solidFill>
                  <a:schemeClr val="accent3"/>
                </a:solidFill>
                <a:latin typeface="+mj-lt"/>
              </a:rPr>
            </a:br>
            <a:r>
              <a:rPr lang="de-DE" sz="1500" dirty="0" err="1">
                <a:solidFill>
                  <a:schemeClr val="accent3"/>
                </a:solidFill>
                <a:latin typeface="+mj-lt"/>
              </a:rPr>
              <a:t>coffee</a:t>
            </a:r>
            <a:r>
              <a:rPr lang="de-DE" sz="15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de-DE" sz="1500" dirty="0" err="1">
                <a:solidFill>
                  <a:schemeClr val="accent3"/>
                </a:solidFill>
                <a:latin typeface="+mj-lt"/>
              </a:rPr>
              <a:t>value</a:t>
            </a:r>
            <a:r>
              <a:rPr lang="de-DE" sz="1500" dirty="0">
                <a:solidFill>
                  <a:schemeClr val="accent3"/>
                </a:solidFill>
                <a:latin typeface="+mj-lt"/>
              </a:rPr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132197" y="3284984"/>
            <a:ext cx="648072" cy="26033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Leverage the annual budget </a:t>
            </a:r>
            <a:br>
              <a:rPr lang="nl-NL" dirty="0"/>
            </a:br>
            <a:r>
              <a:rPr lang="nl-NL" dirty="0"/>
              <a:t>for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6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7</a:t>
            </a:fld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3063237" y="456672"/>
            <a:ext cx="8128000" cy="865188"/>
          </a:xfrm>
        </p:spPr>
        <p:txBody>
          <a:bodyPr/>
          <a:lstStyle/>
          <a:p>
            <a:r>
              <a:rPr lang="en-US" dirty="0"/>
              <a:t>NETWORK WITH 300+ MEMBERS AROUND THE WORLD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4007768" y="1916832"/>
            <a:ext cx="7778099" cy="3924003"/>
            <a:chOff x="2711981" y="1916428"/>
            <a:chExt cx="8992990" cy="4536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1" r="5788"/>
            <a:stretch/>
          </p:blipFill>
          <p:spPr>
            <a:xfrm>
              <a:off x="2711981" y="1916428"/>
              <a:ext cx="8992990" cy="453690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897961" y="2415960"/>
              <a:ext cx="727889" cy="727889"/>
              <a:chOff x="7153565" y="2935677"/>
              <a:chExt cx="776287" cy="77628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153565" y="2935677"/>
                <a:ext cx="776287" cy="776287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267905" y="3109383"/>
                <a:ext cx="536382" cy="417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77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803797" y="3875972"/>
              <a:ext cx="545954" cy="545954"/>
              <a:chOff x="7208476" y="3067854"/>
              <a:chExt cx="582255" cy="58225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7208476" y="3067854"/>
                <a:ext cx="582255" cy="582255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32315" y="3148981"/>
                <a:ext cx="536382" cy="417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45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ardrop 12"/>
            <p:cNvSpPr/>
            <p:nvPr/>
          </p:nvSpPr>
          <p:spPr>
            <a:xfrm rot="8100000">
              <a:off x="9031372" y="3548939"/>
              <a:ext cx="289608" cy="301040"/>
            </a:xfrm>
            <a:prstGeom prst="teardrop">
              <a:avLst>
                <a:gd name="adj" fmla="val 126920"/>
              </a:avLst>
            </a:prstGeom>
            <a:solidFill>
              <a:srgbClr val="CC3D3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714789" y="3710121"/>
              <a:ext cx="625144" cy="625146"/>
              <a:chOff x="7195958" y="3002890"/>
              <a:chExt cx="666710" cy="66671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7195958" y="3002890"/>
                <a:ext cx="666710" cy="666712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261121" y="3127515"/>
                <a:ext cx="536382" cy="417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65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287919" y="3355316"/>
              <a:ext cx="358678" cy="391434"/>
              <a:chOff x="7208476" y="3052340"/>
              <a:chExt cx="582255" cy="635427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208476" y="3067854"/>
                <a:ext cx="582255" cy="582255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232314" y="3052340"/>
                <a:ext cx="536384" cy="63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3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751155" y="4396177"/>
              <a:ext cx="358678" cy="391434"/>
              <a:chOff x="7208472" y="3052340"/>
              <a:chExt cx="582255" cy="63542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208472" y="3067854"/>
                <a:ext cx="582255" cy="582255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232314" y="3052340"/>
                <a:ext cx="536384" cy="63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5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838125" y="4853510"/>
              <a:ext cx="358678" cy="391434"/>
              <a:chOff x="7208472" y="3052340"/>
              <a:chExt cx="582255" cy="63542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208472" y="3067854"/>
                <a:ext cx="582255" cy="582255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232314" y="3052340"/>
                <a:ext cx="536384" cy="63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2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646811" y="5027335"/>
              <a:ext cx="358678" cy="391434"/>
              <a:chOff x="7208472" y="3052340"/>
              <a:chExt cx="582255" cy="63542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208472" y="3067854"/>
                <a:ext cx="582255" cy="582255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232314" y="3052340"/>
                <a:ext cx="536384" cy="63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6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949447" y="4027942"/>
              <a:ext cx="358678" cy="391434"/>
              <a:chOff x="7208476" y="3052340"/>
              <a:chExt cx="582255" cy="635427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208476" y="3067854"/>
                <a:ext cx="582255" cy="582255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232314" y="3052340"/>
                <a:ext cx="536384" cy="63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3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502357" y="4550882"/>
              <a:ext cx="605544" cy="605544"/>
              <a:chOff x="7278137" y="3041580"/>
              <a:chExt cx="645807" cy="645807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278137" y="3041580"/>
                <a:ext cx="645807" cy="645807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332847" y="3165792"/>
                <a:ext cx="536384" cy="417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51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826746" y="4467190"/>
              <a:ext cx="358678" cy="676113"/>
              <a:chOff x="7208472" y="3052340"/>
              <a:chExt cx="582255" cy="1097559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208472" y="3067854"/>
                <a:ext cx="582255" cy="582255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232314" y="3052340"/>
                <a:ext cx="536384" cy="1097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10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425489" y="3712256"/>
              <a:ext cx="545954" cy="545954"/>
              <a:chOff x="7208476" y="3067854"/>
              <a:chExt cx="582255" cy="58225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208476" y="3067854"/>
                <a:ext cx="582255" cy="582255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32320" y="3148984"/>
                <a:ext cx="536384" cy="417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32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947966" y="2998562"/>
              <a:ext cx="358678" cy="391434"/>
              <a:chOff x="7208476" y="3052340"/>
              <a:chExt cx="582255" cy="63542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208476" y="3067854"/>
                <a:ext cx="582255" cy="582255"/>
              </a:xfrm>
              <a:prstGeom prst="ellipse">
                <a:avLst/>
              </a:prstGeom>
              <a:solidFill>
                <a:srgbClr val="CC3D3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232314" y="3052340"/>
                <a:ext cx="536384" cy="63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</a:rPr>
                  <a:t>5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5" name="Title 5"/>
          <p:cNvSpPr txBox="1">
            <a:spLocks/>
          </p:cNvSpPr>
          <p:nvPr/>
        </p:nvSpPr>
        <p:spPr>
          <a:xfrm>
            <a:off x="3067582" y="2198848"/>
            <a:ext cx="2420426" cy="2520280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defPPr>
              <a:defRPr lang="de-DE"/>
            </a:defPPr>
            <a:lvl1pPr indent="0" defTabSz="914249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40000"/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</a:defRPr>
            </a:lvl1pPr>
            <a:lvl2pPr marL="270000" indent="-270000" defTabSz="914249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 typeface="Courier New" panose="02070309020205020404" pitchFamily="49" charset="0"/>
              <a:buChar char="o"/>
              <a:defRPr sz="1500" b="1" baseline="0"/>
            </a:lvl2pPr>
            <a:lvl3pPr marL="540000" marR="0" indent="-270000" defTabSz="914249" fontAlgn="auto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 typeface="Courier New" panose="02070309020205020404" pitchFamily="49" charset="0"/>
              <a:buChar char="o"/>
              <a:tabLst/>
              <a:defRPr sz="1400" b="1"/>
            </a:lvl3pPr>
            <a:lvl4pPr marL="810000" marR="0" indent="-270000" defTabSz="914249" fontAlgn="auto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 typeface="Courier New" panose="02070309020205020404" pitchFamily="49" charset="0"/>
              <a:buChar char="o"/>
              <a:tabLst/>
              <a:defRPr sz="1300" b="1" baseline="0"/>
            </a:lvl4pPr>
            <a:lvl5pPr marL="1080000" marR="0" indent="-270000" defTabSz="914249" fontAlgn="auto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 typeface="Courier New" panose="02070309020205020404" pitchFamily="49" charset="0"/>
              <a:buChar char="o"/>
              <a:tabLst/>
              <a:defRPr sz="1200" b="1"/>
            </a:lvl5pPr>
            <a:lvl6pPr marL="1974185" indent="0" defTabSz="914249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</a:lvl6pPr>
            <a:lvl7pPr marL="2971308" indent="-228562" defTabSz="914249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</a:lvl7pPr>
            <a:lvl8pPr marL="3428432" indent="-228562" defTabSz="914249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</a:lvl8pPr>
            <a:lvl9pPr marL="3885557" indent="-228562" defTabSz="914249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Producers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Trade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Industry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Associate members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Civil Society</a:t>
            </a:r>
          </a:p>
        </p:txBody>
      </p:sp>
    </p:spTree>
    <p:extLst>
      <p:ext uri="{BB962C8B-B14F-4D97-AF65-F5344CB8AC3E}">
        <p14:creationId xmlns:p14="http://schemas.microsoft.com/office/powerpoint/2010/main" val="369214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28909" y="404813"/>
            <a:ext cx="9263091" cy="863600"/>
          </a:xfrm>
        </p:spPr>
        <p:txBody>
          <a:bodyPr/>
          <a:lstStyle/>
          <a:p>
            <a:pPr defTabSz="914249">
              <a:lnSpc>
                <a:spcPts val="3386"/>
              </a:lnSpc>
              <a:defRPr/>
            </a:pPr>
            <a:r>
              <a:rPr lang="es-ES" dirty="0"/>
              <a:t>A COORDINATED </a:t>
            </a:r>
            <a:r>
              <a:rPr lang="es-ES" dirty="0" err="1"/>
              <a:t>farmer-centric</a:t>
            </a:r>
            <a:r>
              <a:rPr lang="es-ES" dirty="0"/>
              <a:t> </a:t>
            </a:r>
            <a:r>
              <a:rPr lang="es-ES" dirty="0" err="1"/>
              <a:t>approach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28909" y="4437112"/>
            <a:ext cx="6263433" cy="1272337"/>
            <a:chOff x="9705793" y="2705752"/>
            <a:chExt cx="2178603" cy="4413882"/>
          </a:xfrm>
          <a:solidFill>
            <a:srgbClr val="CC3D3B"/>
          </a:solidFill>
        </p:grpSpPr>
        <p:sp>
          <p:nvSpPr>
            <p:cNvPr id="24" name="Rounded Rectangle 23"/>
            <p:cNvSpPr/>
            <p:nvPr/>
          </p:nvSpPr>
          <p:spPr>
            <a:xfrm>
              <a:off x="9715639" y="2705752"/>
              <a:ext cx="2168757" cy="4321121"/>
            </a:xfrm>
            <a:prstGeom prst="roundRect">
              <a:avLst>
                <a:gd name="adj" fmla="val 68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05793" y="2955556"/>
              <a:ext cx="2153558" cy="41640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International coffee sector stakeholders:</a:t>
              </a:r>
            </a:p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Roasters, retailers, traders, standards,  NGOs, research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23721" y="1800870"/>
            <a:ext cx="6365011" cy="1277758"/>
            <a:chOff x="9273437" y="1807696"/>
            <a:chExt cx="2213935" cy="4432688"/>
          </a:xfrm>
          <a:solidFill>
            <a:srgbClr val="CC3D3B"/>
          </a:solidFill>
        </p:grpSpPr>
        <p:sp>
          <p:nvSpPr>
            <p:cNvPr id="27" name="Rounded Rectangle 26"/>
            <p:cNvSpPr/>
            <p:nvPr/>
          </p:nvSpPr>
          <p:spPr>
            <a:xfrm>
              <a:off x="9318615" y="1919262"/>
              <a:ext cx="2168757" cy="4321122"/>
            </a:xfrm>
            <a:prstGeom prst="roundRect">
              <a:avLst>
                <a:gd name="adj" fmla="val 6882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273437" y="1807696"/>
              <a:ext cx="2213935" cy="41493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Local/regional coffee sector stakeholders:</a:t>
              </a:r>
            </a:p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Farmers, Farmer Organizations, Traders, NGOs, local banks, extension services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315450" y="1811338"/>
            <a:ext cx="2139950" cy="3921125"/>
            <a:chOff x="9315888" y="1811855"/>
            <a:chExt cx="2139591" cy="3921401"/>
          </a:xfrm>
        </p:grpSpPr>
        <p:sp>
          <p:nvSpPr>
            <p:cNvPr id="21" name="Rounded Rectangle 20"/>
            <p:cNvSpPr/>
            <p:nvPr/>
          </p:nvSpPr>
          <p:spPr>
            <a:xfrm>
              <a:off x="9319062" y="1811855"/>
              <a:ext cx="2136417" cy="3921401"/>
            </a:xfrm>
            <a:prstGeom prst="roundRect">
              <a:avLst>
                <a:gd name="adj" fmla="val 688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/>
            </a:p>
          </p:txBody>
        </p:sp>
        <p:sp>
          <p:nvSpPr>
            <p:cNvPr id="18449" name="TextBox 28"/>
            <p:cNvSpPr txBox="1">
              <a:spLocks noChangeArrowheads="1"/>
            </p:cNvSpPr>
            <p:nvPr/>
          </p:nvSpPr>
          <p:spPr bwMode="auto">
            <a:xfrm>
              <a:off x="9315888" y="2623552"/>
              <a:ext cx="2139590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</a:rPr>
                <a:t>Governments of </a:t>
              </a:r>
            </a:p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</a:rPr>
                <a:t>producing </a:t>
              </a:r>
            </a:p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</a:rPr>
                <a:t>and consuming countries</a:t>
              </a:r>
            </a:p>
            <a:p>
              <a:pPr algn="ctr" eaLnBrk="1" hangingPunct="1"/>
              <a:endParaRPr lang="en-US" altLang="de-DE" sz="2400" dirty="0"/>
            </a:p>
          </p:txBody>
        </p:sp>
      </p:grpSp>
      <p:sp>
        <p:nvSpPr>
          <p:cNvPr id="44" name="Oval 43"/>
          <p:cNvSpPr/>
          <p:nvPr/>
        </p:nvSpPr>
        <p:spPr>
          <a:xfrm>
            <a:off x="4874136" y="2461251"/>
            <a:ext cx="2949880" cy="2873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3284538"/>
            <a:ext cx="406400" cy="365125"/>
          </a:xfrm>
        </p:spPr>
        <p:txBody>
          <a:bodyPr/>
          <a:lstStyle/>
          <a:p>
            <a:fld id="{B68BE5E3-2814-4094-9E96-1EA324CD8A33}" type="slidenum">
              <a:rPr lang="de-DE" smtClean="0"/>
              <a:t>8</a:t>
            </a:fld>
            <a:endParaRPr lang="de-DE" dirty="0"/>
          </a:p>
        </p:txBody>
      </p:sp>
      <p:grpSp>
        <p:nvGrpSpPr>
          <p:cNvPr id="30" name="Group 29"/>
          <p:cNvGrpSpPr/>
          <p:nvPr/>
        </p:nvGrpSpPr>
        <p:grpSpPr>
          <a:xfrm>
            <a:off x="4334819" y="1775046"/>
            <a:ext cx="4028514" cy="4028514"/>
            <a:chOff x="4079776" y="1556792"/>
            <a:chExt cx="4669598" cy="466959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776" y="1556792"/>
              <a:ext cx="4669598" cy="4669598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4212870" y="1695347"/>
              <a:ext cx="4403410" cy="4392488"/>
            </a:xfrm>
            <a:prstGeom prst="ellipse">
              <a:avLst/>
            </a:prstGeom>
            <a:noFill/>
            <a:ln w="3365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97832" y="3332132"/>
            <a:ext cx="3789163" cy="2618790"/>
            <a:chOff x="5697832" y="3332132"/>
            <a:chExt cx="3789163" cy="2618790"/>
          </a:xfrm>
        </p:grpSpPr>
        <p:sp>
          <p:nvSpPr>
            <p:cNvPr id="49" name="Freeform 41"/>
            <p:cNvSpPr>
              <a:spLocks/>
            </p:cNvSpPr>
            <p:nvPr/>
          </p:nvSpPr>
          <p:spPr bwMode="gray">
            <a:xfrm rot="2997346" flipH="1">
              <a:off x="6298638" y="2762565"/>
              <a:ext cx="2587551" cy="3789163"/>
            </a:xfrm>
            <a:custGeom>
              <a:avLst/>
              <a:gdLst>
                <a:gd name="T0" fmla="*/ 9729219 w 106"/>
                <a:gd name="T1" fmla="*/ 0 h 150"/>
                <a:gd name="T2" fmla="*/ 2933251 w 106"/>
                <a:gd name="T3" fmla="*/ 13360548 h 150"/>
                <a:gd name="T4" fmla="*/ 1653726 w 106"/>
                <a:gd name="T5" fmla="*/ 14118420 h 150"/>
                <a:gd name="T6" fmla="*/ 5685436 w 106"/>
                <a:gd name="T7" fmla="*/ 14020630 h 150"/>
                <a:gd name="T8" fmla="*/ 7339163 w 106"/>
                <a:gd name="T9" fmla="*/ 10732442 h 150"/>
                <a:gd name="T10" fmla="*/ 5878572 w 106"/>
                <a:gd name="T11" fmla="*/ 11575880 h 150"/>
                <a:gd name="T12" fmla="*/ 9729219 w 106"/>
                <a:gd name="T13" fmla="*/ 3581556 h 150"/>
                <a:gd name="T14" fmla="*/ 9729219 w 106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50"/>
                <a:gd name="T26" fmla="*/ 106 w 106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50">
                  <a:moveTo>
                    <a:pt x="106" y="0"/>
                  </a:moveTo>
                  <a:cubicBezTo>
                    <a:pt x="28" y="10"/>
                    <a:pt x="0" y="90"/>
                    <a:pt x="32" y="142"/>
                  </a:cubicBezTo>
                  <a:lnTo>
                    <a:pt x="18" y="150"/>
                  </a:lnTo>
                  <a:lnTo>
                    <a:pt x="62" y="149"/>
                  </a:lnTo>
                  <a:lnTo>
                    <a:pt x="80" y="114"/>
                  </a:lnTo>
                  <a:lnTo>
                    <a:pt x="64" y="123"/>
                  </a:lnTo>
                  <a:cubicBezTo>
                    <a:pt x="46" y="93"/>
                    <a:pt x="62" y="44"/>
                    <a:pt x="106" y="38"/>
                  </a:cubicBezTo>
                  <a:lnTo>
                    <a:pt x="106" y="0"/>
                  </a:lnTo>
                </a:path>
              </a:pathLst>
            </a:custGeom>
            <a:solidFill>
              <a:srgbClr val="CC3D3B"/>
            </a:soli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Rectangle 19"/>
            <p:cNvSpPr/>
            <p:nvPr/>
          </p:nvSpPr>
          <p:spPr>
            <a:xfrm rot="6924428">
              <a:off x="6374934" y="4027990"/>
              <a:ext cx="2220631" cy="828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numCol="1">
              <a:prstTxWarp prst="textArchUp">
                <a:avLst>
                  <a:gd name="adj" fmla="val 11524362"/>
                </a:avLst>
              </a:prstTxWarp>
              <a:spAutoFit/>
            </a:bodyPr>
            <a:lstStyle/>
            <a:p>
              <a:pPr algn="ctr"/>
              <a:r>
                <a:rPr lang="en-US" sz="3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</a:rPr>
                <a:t>Joint  action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00005" y="2462432"/>
            <a:ext cx="1911391" cy="4224835"/>
            <a:chOff x="4100005" y="2462432"/>
            <a:chExt cx="1911391" cy="4224835"/>
          </a:xfrm>
        </p:grpSpPr>
        <p:sp>
          <p:nvSpPr>
            <p:cNvPr id="46" name="Freeform 40"/>
            <p:cNvSpPr>
              <a:spLocks/>
            </p:cNvSpPr>
            <p:nvPr/>
          </p:nvSpPr>
          <p:spPr bwMode="gray">
            <a:xfrm rot="2997346" flipH="1">
              <a:off x="2943283" y="3619154"/>
              <a:ext cx="4224835" cy="1911391"/>
            </a:xfrm>
            <a:custGeom>
              <a:avLst/>
              <a:gdLst>
                <a:gd name="T0" fmla="*/ 14611975 w 173"/>
                <a:gd name="T1" fmla="*/ 2928062 h 92"/>
                <a:gd name="T2" fmla="*/ 15892032 w 173"/>
                <a:gd name="T3" fmla="*/ 3687643 h 92"/>
                <a:gd name="T4" fmla="*/ 13959870 w 173"/>
                <a:gd name="T5" fmla="*/ 0 h 92"/>
                <a:gd name="T6" fmla="*/ 10107621 w 173"/>
                <a:gd name="T7" fmla="*/ 281780 h 92"/>
                <a:gd name="T8" fmla="*/ 11484286 w 173"/>
                <a:gd name="T9" fmla="*/ 1139371 h 92"/>
                <a:gd name="T10" fmla="*/ 3031079 w 173"/>
                <a:gd name="T11" fmla="*/ 1702931 h 92"/>
                <a:gd name="T12" fmla="*/ 0 w 173"/>
                <a:gd name="T13" fmla="*/ 3405863 h 92"/>
                <a:gd name="T14" fmla="*/ 14611975 w 173"/>
                <a:gd name="T15" fmla="*/ 29280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"/>
                <a:gd name="T25" fmla="*/ 0 h 92"/>
                <a:gd name="T26" fmla="*/ 173 w 173"/>
                <a:gd name="T27" fmla="*/ 92 h 92"/>
                <a:gd name="connsiteX0" fmla="*/ 9191 w 10000"/>
                <a:gd name="connsiteY0" fmla="*/ 3370 h 8206"/>
                <a:gd name="connsiteX1" fmla="*/ 10000 w 10000"/>
                <a:gd name="connsiteY1" fmla="*/ 4239 h 8206"/>
                <a:gd name="connsiteX2" fmla="*/ 8786 w 10000"/>
                <a:gd name="connsiteY2" fmla="*/ 0 h 8206"/>
                <a:gd name="connsiteX3" fmla="*/ 6358 w 10000"/>
                <a:gd name="connsiteY3" fmla="*/ 326 h 8206"/>
                <a:gd name="connsiteX4" fmla="*/ 7225 w 10000"/>
                <a:gd name="connsiteY4" fmla="*/ 1304 h 8206"/>
                <a:gd name="connsiteX5" fmla="*/ 1908 w 10000"/>
                <a:gd name="connsiteY5" fmla="*/ 1957 h 8206"/>
                <a:gd name="connsiteX6" fmla="*/ 0 w 10000"/>
                <a:gd name="connsiteY6" fmla="*/ 3913 h 8206"/>
                <a:gd name="connsiteX7" fmla="*/ 9191 w 10000"/>
                <a:gd name="connsiteY7" fmla="*/ 3202 h 8206"/>
                <a:gd name="connsiteX0" fmla="*/ 9191 w 10000"/>
                <a:gd name="connsiteY0" fmla="*/ 4107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  <a:gd name="connsiteX0" fmla="*/ 9166 w 10000"/>
                <a:gd name="connsiteY0" fmla="*/ 4067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  <a:gd name="connsiteX0" fmla="*/ 9053 w 10000"/>
                <a:gd name="connsiteY0" fmla="*/ 3927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  <a:gd name="connsiteX0" fmla="*/ 9053 w 10000"/>
                <a:gd name="connsiteY0" fmla="*/ 3927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  <a:gd name="connsiteX0" fmla="*/ 9053 w 10000"/>
                <a:gd name="connsiteY0" fmla="*/ 3927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  <a:gd name="connsiteX0" fmla="*/ 9104 w 10000"/>
                <a:gd name="connsiteY0" fmla="*/ 4008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9104" y="4008"/>
                  </a:moveTo>
                  <a:cubicBezTo>
                    <a:pt x="9276" y="4235"/>
                    <a:pt x="9730" y="4813"/>
                    <a:pt x="10000" y="5166"/>
                  </a:cubicBezTo>
                  <a:lnTo>
                    <a:pt x="8786" y="0"/>
                  </a:lnTo>
                  <a:lnTo>
                    <a:pt x="6358" y="397"/>
                  </a:lnTo>
                  <a:lnTo>
                    <a:pt x="7225" y="1589"/>
                  </a:lnTo>
                  <a:cubicBezTo>
                    <a:pt x="5954" y="6093"/>
                    <a:pt x="3295" y="6358"/>
                    <a:pt x="1908" y="2385"/>
                  </a:cubicBezTo>
                  <a:lnTo>
                    <a:pt x="0" y="4768"/>
                  </a:lnTo>
                  <a:cubicBezTo>
                    <a:pt x="2081" y="11789"/>
                    <a:pt x="6936" y="11981"/>
                    <a:pt x="9191" y="3902"/>
                  </a:cubicBezTo>
                </a:path>
              </a:pathLst>
            </a:custGeom>
            <a:solidFill>
              <a:srgbClr val="CC3D3B"/>
            </a:soli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Rectangle 19"/>
            <p:cNvSpPr/>
            <p:nvPr/>
          </p:nvSpPr>
          <p:spPr>
            <a:xfrm rot="14203548">
              <a:off x="4043743" y="3788105"/>
              <a:ext cx="2531778" cy="1384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numCol="1">
              <a:prstTxWarp prst="textArchUp">
                <a:avLst>
                  <a:gd name="adj" fmla="val 12121275"/>
                </a:avLst>
              </a:prstTxWarp>
              <a:spAutoFit/>
            </a:bodyPr>
            <a:lstStyle/>
            <a:p>
              <a:pPr algn="ctr"/>
              <a:r>
                <a:rPr lang="en-US" sz="3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</a:rPr>
                <a:t>Share &amp; learn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45762" y="753677"/>
            <a:ext cx="3851496" cy="3271357"/>
            <a:chOff x="4345762" y="753677"/>
            <a:chExt cx="3851496" cy="3271357"/>
          </a:xfrm>
        </p:grpSpPr>
        <p:sp>
          <p:nvSpPr>
            <p:cNvPr id="52" name="Freeform 42"/>
            <p:cNvSpPr>
              <a:spLocks/>
            </p:cNvSpPr>
            <p:nvPr/>
          </p:nvSpPr>
          <p:spPr bwMode="gray">
            <a:xfrm rot="2997346" flipH="1">
              <a:off x="4635831" y="463608"/>
              <a:ext cx="3271357" cy="3851496"/>
            </a:xfrm>
            <a:custGeom>
              <a:avLst/>
              <a:gdLst>
                <a:gd name="T0" fmla="*/ 1283784 w 1032"/>
                <a:gd name="T1" fmla="*/ 1863724 h 1174"/>
                <a:gd name="T2" fmla="*/ 1148979 w 1032"/>
                <a:gd name="T3" fmla="*/ 1609724 h 1174"/>
                <a:gd name="T4" fmla="*/ 882504 w 1032"/>
                <a:gd name="T5" fmla="*/ 1619249 h 1174"/>
                <a:gd name="T6" fmla="*/ 286853 w 1032"/>
                <a:gd name="T7" fmla="*/ 696912 h 1174"/>
                <a:gd name="T8" fmla="*/ 286853 w 1032"/>
                <a:gd name="T9" fmla="*/ 928687 h 1174"/>
                <a:gd name="T10" fmla="*/ 0 w 1032"/>
                <a:gd name="T11" fmla="*/ 465137 h 1174"/>
                <a:gd name="T12" fmla="*/ 286853 w 1032"/>
                <a:gd name="T13" fmla="*/ 0 h 1174"/>
                <a:gd name="T14" fmla="*/ 286853 w 1032"/>
                <a:gd name="T15" fmla="*/ 231775 h 1174"/>
                <a:gd name="T16" fmla="*/ 1288486 w 1032"/>
                <a:gd name="T17" fmla="*/ 1857374 h 1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2"/>
                <a:gd name="T28" fmla="*/ 0 h 1174"/>
                <a:gd name="T29" fmla="*/ 1032 w 1032"/>
                <a:gd name="T30" fmla="*/ 1174 h 1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2" h="1174">
                  <a:moveTo>
                    <a:pt x="829" y="1174"/>
                  </a:moveTo>
                  <a:lnTo>
                    <a:pt x="742" y="1014"/>
                  </a:lnTo>
                  <a:lnTo>
                    <a:pt x="570" y="1020"/>
                  </a:lnTo>
                  <a:cubicBezTo>
                    <a:pt x="662" y="758"/>
                    <a:pt x="508" y="462"/>
                    <a:pt x="185" y="439"/>
                  </a:cubicBezTo>
                  <a:lnTo>
                    <a:pt x="185" y="585"/>
                  </a:lnTo>
                  <a:lnTo>
                    <a:pt x="0" y="293"/>
                  </a:lnTo>
                  <a:lnTo>
                    <a:pt x="185" y="0"/>
                  </a:lnTo>
                  <a:lnTo>
                    <a:pt x="185" y="146"/>
                  </a:lnTo>
                  <a:cubicBezTo>
                    <a:pt x="739" y="162"/>
                    <a:pt x="1032" y="731"/>
                    <a:pt x="832" y="1170"/>
                  </a:cubicBezTo>
                </a:path>
              </a:pathLst>
            </a:custGeom>
            <a:solidFill>
              <a:srgbClr val="CC3D3B"/>
            </a:soli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Rectangle 19"/>
            <p:cNvSpPr/>
            <p:nvPr/>
          </p:nvSpPr>
          <p:spPr>
            <a:xfrm>
              <a:off x="4933336" y="1976679"/>
              <a:ext cx="2847066" cy="178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>
              <a:prstTxWarp prst="textArchUp">
                <a:avLst>
                  <a:gd name="adj" fmla="val 12201224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cs typeface="+mn-cs"/>
                </a:rPr>
                <a:t>Vision  &amp;  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51584" y="548680"/>
            <a:ext cx="9649072" cy="864096"/>
          </a:xfrm>
        </p:spPr>
        <p:txBody>
          <a:bodyPr>
            <a:noAutofit/>
          </a:bodyPr>
          <a:lstStyle/>
          <a:p>
            <a:r>
              <a:rPr lang="en-US" sz="2600" dirty="0"/>
              <a:t>local stakeholders determining their futures</a:t>
            </a:r>
            <a:endParaRPr lang="en-US" sz="26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556792"/>
            <a:ext cx="8844545" cy="5051636"/>
            <a:chOff x="2713218" y="1320487"/>
            <a:chExt cx="9167710" cy="5236215"/>
          </a:xfrm>
        </p:grpSpPr>
        <p:pic>
          <p:nvPicPr>
            <p:cNvPr id="6" name="Grafik 5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608" y="1320487"/>
              <a:ext cx="8725535" cy="396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bgerundetes Rechteck 9"/>
            <p:cNvSpPr/>
            <p:nvPr/>
          </p:nvSpPr>
          <p:spPr>
            <a:xfrm>
              <a:off x="3472737" y="4635203"/>
              <a:ext cx="1612021" cy="1352653"/>
            </a:xfrm>
            <a:prstGeom prst="wedgeRectCallout">
              <a:avLst>
                <a:gd name="adj1" fmla="val 45635"/>
                <a:gd name="adj2" fmla="val -124595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Colombia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More efficient cooperation for extension delivery</a:t>
              </a:r>
              <a:endParaRPr lang="en-US" sz="1600" dirty="0"/>
            </a:p>
          </p:txBody>
        </p:sp>
        <p:sp>
          <p:nvSpPr>
            <p:cNvPr id="8" name="Abgerundetes Rechteck 10"/>
            <p:cNvSpPr/>
            <p:nvPr/>
          </p:nvSpPr>
          <p:spPr>
            <a:xfrm>
              <a:off x="10002689" y="1557583"/>
              <a:ext cx="1878239" cy="1703520"/>
            </a:xfrm>
            <a:prstGeom prst="wedgeRectCallout">
              <a:avLst>
                <a:gd name="adj1" fmla="val -64392"/>
                <a:gd name="adj2" fmla="val 53616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Vietnam</a:t>
              </a:r>
            </a:p>
            <a:p>
              <a:pPr>
                <a:defRPr/>
              </a:pPr>
              <a:r>
                <a:rPr lang="en-US" sz="1600" b="1" dirty="0">
                  <a:ln w="0"/>
                  <a:solidFill>
                    <a:schemeClr val="tx1"/>
                  </a:solidFill>
                </a:rPr>
                <a:t>What do you think is a priority for the Vietnamese coffee sector?</a:t>
              </a:r>
              <a:endParaRPr lang="en-US" sz="1600" b="1" dirty="0"/>
            </a:p>
          </p:txBody>
        </p:sp>
        <p:sp>
          <p:nvSpPr>
            <p:cNvPr id="9" name="Abgerundetes Rechteck 11"/>
            <p:cNvSpPr/>
            <p:nvPr/>
          </p:nvSpPr>
          <p:spPr>
            <a:xfrm>
              <a:off x="7267374" y="5201718"/>
              <a:ext cx="1573934" cy="1354984"/>
            </a:xfrm>
            <a:prstGeom prst="wedgeRectCallout">
              <a:avLst>
                <a:gd name="adj1" fmla="val -13564"/>
                <a:gd name="adj2" fmla="val -239358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Tanzania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Increasing income from coffee for small holder farmers</a:t>
              </a:r>
              <a:endParaRPr lang="en-US" sz="1600" dirty="0"/>
            </a:p>
          </p:txBody>
        </p:sp>
        <p:sp>
          <p:nvSpPr>
            <p:cNvPr id="11" name="Abgerundetes Rechteck 13"/>
            <p:cNvSpPr/>
            <p:nvPr/>
          </p:nvSpPr>
          <p:spPr>
            <a:xfrm>
              <a:off x="7995494" y="3517712"/>
              <a:ext cx="1605233" cy="1405197"/>
            </a:xfrm>
            <a:prstGeom prst="wedgeRectCallout">
              <a:avLst>
                <a:gd name="adj1" fmla="val -64322"/>
                <a:gd name="adj2" fmla="val -44654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Uganda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Increasing income from coffee for small holder farmers</a:t>
              </a:r>
              <a:endParaRPr lang="en-US" sz="1600" dirty="0"/>
            </a:p>
          </p:txBody>
        </p:sp>
        <p:sp>
          <p:nvSpPr>
            <p:cNvPr id="12" name="Abgerundetes Rechteck 14"/>
            <p:cNvSpPr/>
            <p:nvPr/>
          </p:nvSpPr>
          <p:spPr>
            <a:xfrm>
              <a:off x="9723146" y="4922909"/>
              <a:ext cx="1492842" cy="1633793"/>
            </a:xfrm>
            <a:prstGeom prst="wedgeRectCallout">
              <a:avLst>
                <a:gd name="adj1" fmla="val -36291"/>
                <a:gd name="adj2" fmla="val -126132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Indonesia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Increasing income from coffee for small holder farmers</a:t>
              </a:r>
              <a:endParaRPr lang="en-US" sz="1600" dirty="0"/>
            </a:p>
          </p:txBody>
        </p:sp>
        <p:sp>
          <p:nvSpPr>
            <p:cNvPr id="13" name="Abgerundetes Rechteck 15"/>
            <p:cNvSpPr/>
            <p:nvPr/>
          </p:nvSpPr>
          <p:spPr>
            <a:xfrm>
              <a:off x="5534105" y="4453596"/>
              <a:ext cx="1482484" cy="1980069"/>
            </a:xfrm>
            <a:prstGeom prst="wedgeRectCallout">
              <a:avLst>
                <a:gd name="adj1" fmla="val -44643"/>
                <a:gd name="adj2" fmla="val -79263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Brazil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Enabling access to </a:t>
              </a:r>
              <a:br>
                <a:rPr lang="en-US" sz="1600" dirty="0">
                  <a:ln w="0"/>
                  <a:solidFill>
                    <a:schemeClr val="tx1"/>
                  </a:solidFill>
                </a:rPr>
              </a:br>
              <a:r>
                <a:rPr lang="en-US" sz="1600" dirty="0">
                  <a:ln w="0"/>
                  <a:solidFill>
                    <a:schemeClr val="tx1"/>
                  </a:solidFill>
                </a:rPr>
                <a:t>Brazilian resources for coffee farmer support </a:t>
              </a:r>
              <a:endParaRPr lang="en-US" sz="1600" dirty="0"/>
            </a:p>
          </p:txBody>
        </p:sp>
        <p:sp>
          <p:nvSpPr>
            <p:cNvPr id="14" name="Abgerundetes Rechteck 16"/>
            <p:cNvSpPr/>
            <p:nvPr/>
          </p:nvSpPr>
          <p:spPr>
            <a:xfrm>
              <a:off x="2725498" y="3099949"/>
              <a:ext cx="1492843" cy="1146266"/>
            </a:xfrm>
            <a:prstGeom prst="wedgeRectCallout">
              <a:avLst>
                <a:gd name="adj1" fmla="val 93335"/>
                <a:gd name="adj2" fmla="val 8766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600" dirty="0"/>
            </a:p>
          </p:txBody>
        </p:sp>
        <p:sp>
          <p:nvSpPr>
            <p:cNvPr id="15" name="Abgerundetes Rechteck 16"/>
            <p:cNvSpPr/>
            <p:nvPr/>
          </p:nvSpPr>
          <p:spPr>
            <a:xfrm>
              <a:off x="2713218" y="3107354"/>
              <a:ext cx="1492843" cy="1346242"/>
            </a:xfrm>
            <a:prstGeom prst="wedgeRectCallout">
              <a:avLst>
                <a:gd name="adj1" fmla="val 76507"/>
                <a:gd name="adj2" fmla="val -41201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Honduras &amp; Peru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Climate smart agriculture strategies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0684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CP_Red">
  <a:themeElements>
    <a:clrScheme name="Custom 3">
      <a:dk1>
        <a:srgbClr val="000000"/>
      </a:dk1>
      <a:lt1>
        <a:srgbClr val="FFFFFF"/>
      </a:lt1>
      <a:dk2>
        <a:srgbClr val="3F261D"/>
      </a:dk2>
      <a:lt2>
        <a:srgbClr val="FFFFFF"/>
      </a:lt2>
      <a:accent1>
        <a:srgbClr val="72D54A"/>
      </a:accent1>
      <a:accent2>
        <a:srgbClr val="814C3A"/>
      </a:accent2>
      <a:accent3>
        <a:srgbClr val="CC3D3B"/>
      </a:accent3>
      <a:accent4>
        <a:srgbClr val="B8EAA4"/>
      </a:accent4>
      <a:accent5>
        <a:srgbClr val="C28B78"/>
      </a:accent5>
      <a:accent6>
        <a:srgbClr val="F59593"/>
      </a:accent6>
      <a:hlink>
        <a:srgbClr val="72D54A"/>
      </a:hlink>
      <a:folHlink>
        <a:srgbClr val="469C24"/>
      </a:folHlink>
    </a:clrScheme>
    <a:fontScheme name="GCP Fonts">
      <a:majorFont>
        <a:latin typeface="Wes FY Medium"/>
        <a:ea typeface=""/>
        <a:cs typeface=""/>
      </a:majorFont>
      <a:minorFont>
        <a:latin typeface="Wes F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CP_Green">
  <a:themeElements>
    <a:clrScheme name="GCP Colors">
      <a:dk1>
        <a:srgbClr val="000000"/>
      </a:dk1>
      <a:lt1>
        <a:srgbClr val="FFFFFF"/>
      </a:lt1>
      <a:dk2>
        <a:srgbClr val="3F261D"/>
      </a:dk2>
      <a:lt2>
        <a:srgbClr val="FFFFFF"/>
      </a:lt2>
      <a:accent1>
        <a:srgbClr val="78D64B"/>
      </a:accent1>
      <a:accent2>
        <a:srgbClr val="7C4D3A"/>
      </a:accent2>
      <a:accent3>
        <a:srgbClr val="CC3D3B"/>
      </a:accent3>
      <a:accent4>
        <a:srgbClr val="B8EAA4"/>
      </a:accent4>
      <a:accent5>
        <a:srgbClr val="C28B78"/>
      </a:accent5>
      <a:accent6>
        <a:srgbClr val="F59593"/>
      </a:accent6>
      <a:hlink>
        <a:srgbClr val="72D54A"/>
      </a:hlink>
      <a:folHlink>
        <a:srgbClr val="469C24"/>
      </a:folHlink>
    </a:clrScheme>
    <a:fontScheme name="GCP Fonts">
      <a:majorFont>
        <a:latin typeface="Wes FY Medium"/>
        <a:ea typeface=""/>
        <a:cs typeface=""/>
      </a:majorFont>
      <a:minorFont>
        <a:latin typeface="Wes F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P_Brown">
  <a:themeElements>
    <a:clrScheme name="GCP Colors">
      <a:dk1>
        <a:srgbClr val="000000"/>
      </a:dk1>
      <a:lt1>
        <a:srgbClr val="FFFFFF"/>
      </a:lt1>
      <a:dk2>
        <a:srgbClr val="3F261D"/>
      </a:dk2>
      <a:lt2>
        <a:srgbClr val="FFFFFF"/>
      </a:lt2>
      <a:accent1>
        <a:srgbClr val="78D64B"/>
      </a:accent1>
      <a:accent2>
        <a:srgbClr val="7C4D3A"/>
      </a:accent2>
      <a:accent3>
        <a:srgbClr val="CC3D3B"/>
      </a:accent3>
      <a:accent4>
        <a:srgbClr val="B8EAA4"/>
      </a:accent4>
      <a:accent5>
        <a:srgbClr val="C28B78"/>
      </a:accent5>
      <a:accent6>
        <a:srgbClr val="F59593"/>
      </a:accent6>
      <a:hlink>
        <a:srgbClr val="72D54A"/>
      </a:hlink>
      <a:folHlink>
        <a:srgbClr val="469C24"/>
      </a:folHlink>
    </a:clrScheme>
    <a:fontScheme name="GCP Fonts">
      <a:majorFont>
        <a:latin typeface="Wes FY Medium"/>
        <a:ea typeface=""/>
        <a:cs typeface=""/>
      </a:majorFont>
      <a:minorFont>
        <a:latin typeface="Wes F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GCP_Red">
  <a:themeElements>
    <a:clrScheme name="Custom 3">
      <a:dk1>
        <a:srgbClr val="000000"/>
      </a:dk1>
      <a:lt1>
        <a:srgbClr val="FFFFFF"/>
      </a:lt1>
      <a:dk2>
        <a:srgbClr val="3F261D"/>
      </a:dk2>
      <a:lt2>
        <a:srgbClr val="FFFFFF"/>
      </a:lt2>
      <a:accent1>
        <a:srgbClr val="72D54A"/>
      </a:accent1>
      <a:accent2>
        <a:srgbClr val="814C3A"/>
      </a:accent2>
      <a:accent3>
        <a:srgbClr val="CC3D3B"/>
      </a:accent3>
      <a:accent4>
        <a:srgbClr val="B8EAA4"/>
      </a:accent4>
      <a:accent5>
        <a:srgbClr val="C28B78"/>
      </a:accent5>
      <a:accent6>
        <a:srgbClr val="F59593"/>
      </a:accent6>
      <a:hlink>
        <a:srgbClr val="72D54A"/>
      </a:hlink>
      <a:folHlink>
        <a:srgbClr val="469C24"/>
      </a:folHlink>
    </a:clrScheme>
    <a:fontScheme name="GCP Fonts">
      <a:majorFont>
        <a:latin typeface="Wes FY Medium"/>
        <a:ea typeface=""/>
        <a:cs typeface=""/>
      </a:majorFont>
      <a:minorFont>
        <a:latin typeface="Wes F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490</Words>
  <Application>Microsoft Office PowerPoint</Application>
  <PresentationFormat>Custom</PresentationFormat>
  <Paragraphs>157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Wes FY Medium</vt:lpstr>
      <vt:lpstr>Courier New</vt:lpstr>
      <vt:lpstr>Ubuntu</vt:lpstr>
      <vt:lpstr>Calibri</vt:lpstr>
      <vt:lpstr>Wes FY Regular</vt:lpstr>
      <vt:lpstr>GCP_Red</vt:lpstr>
      <vt:lpstr>GCP_Green</vt:lpstr>
      <vt:lpstr>GCP_Brown</vt:lpstr>
      <vt:lpstr>1_GCP_Red</vt:lpstr>
      <vt:lpstr>think-cell Slide</vt:lpstr>
      <vt:lpstr> Achieving impact at scale through collective action in the coffee sector</vt:lpstr>
      <vt:lpstr>PowerPoint Presentation</vt:lpstr>
      <vt:lpstr>Progress towards sustainability  but systemic challenges REmain</vt:lpstr>
      <vt:lpstr>Progress but also Fragmentation, overlap &amp; limited impact</vt:lpstr>
      <vt:lpstr>An aligned coffee sector working towards Key sdgs</vt:lpstr>
      <vt:lpstr>Leverage the annual budget  for sustainability</vt:lpstr>
      <vt:lpstr>NETWORK WITH 300+ MEMBERS AROUND THE WORLD</vt:lpstr>
      <vt:lpstr>A COORDINATED farmer-centric approach</vt:lpstr>
      <vt:lpstr>local stakeholders determining their futures</vt:lpstr>
      <vt:lpstr>The Coffee sector’s  contribution to the SDGs</vt:lpstr>
      <vt:lpstr>PowerPoint Presentation</vt:lpstr>
      <vt:lpstr>GCP supported 2017 Activities in viet nam</vt:lpstr>
      <vt:lpstr>Tools for an enabling environment</vt:lpstr>
      <vt:lpstr>Collective action at a Global level!</vt:lpstr>
      <vt:lpstr>become a member and work with us towards a thriving and sustainable coffee sector.</vt:lpstr>
      <vt:lpstr>Trân trọng!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Hung</cp:lastModifiedBy>
  <cp:revision>148</cp:revision>
  <cp:lastPrinted>2017-01-03T02:12:16Z</cp:lastPrinted>
  <dcterms:created xsi:type="dcterms:W3CDTF">2016-02-16T12:39:45Z</dcterms:created>
  <dcterms:modified xsi:type="dcterms:W3CDTF">2017-01-03T02:12:58Z</dcterms:modified>
</cp:coreProperties>
</file>