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427" r:id="rId2"/>
    <p:sldId id="264" r:id="rId3"/>
    <p:sldId id="411" r:id="rId4"/>
    <p:sldId id="421" r:id="rId5"/>
    <p:sldId id="422" r:id="rId6"/>
    <p:sldId id="414" r:id="rId7"/>
    <p:sldId id="417" r:id="rId8"/>
    <p:sldId id="436" r:id="rId9"/>
    <p:sldId id="416" r:id="rId10"/>
    <p:sldId id="418" r:id="rId11"/>
    <p:sldId id="423" r:id="rId12"/>
    <p:sldId id="419" r:id="rId13"/>
    <p:sldId id="424" r:id="rId14"/>
    <p:sldId id="437" r:id="rId15"/>
    <p:sldId id="430" r:id="rId16"/>
    <p:sldId id="431" r:id="rId17"/>
    <p:sldId id="432" r:id="rId18"/>
    <p:sldId id="434" r:id="rId19"/>
    <p:sldId id="438" r:id="rId20"/>
    <p:sldId id="433" r:id="rId21"/>
    <p:sldId id="435" r:id="rId22"/>
  </p:sldIdLst>
  <p:sldSz cx="9144000" cy="6858000" type="screen4x3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FF"/>
    <a:srgbClr val="FFFF00"/>
    <a:srgbClr val="00CCFF"/>
    <a:srgbClr val="CC0066"/>
    <a:srgbClr val="FF00FF"/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8D421-C79E-4DE2-89E7-A30CBB9106DA}" type="doc">
      <dgm:prSet loTypeId="urn:microsoft.com/office/officeart/2005/8/layout/vList3#1" loCatId="list" qsTypeId="urn:microsoft.com/office/officeart/2005/8/quickstyle/simple5" qsCatId="simple" csTypeId="urn:microsoft.com/office/officeart/2005/8/colors/colorful4" csCatId="colorful" phldr="1"/>
      <dgm:spPr/>
    </dgm:pt>
    <dgm:pt modelId="{9B38D957-D62C-4784-8850-0B00E8FE942D}">
      <dgm:prSet phldrT="[Văn bản]" custT="1"/>
      <dgm:spPr>
        <a:solidFill>
          <a:srgbClr val="0000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Good varieties</a:t>
          </a:r>
          <a:endParaRPr lang="vi-VN" sz="2800" dirty="0">
            <a:solidFill>
              <a:schemeClr val="bg1"/>
            </a:solidFill>
          </a:endParaRPr>
        </a:p>
      </dgm:t>
    </dgm:pt>
    <dgm:pt modelId="{5CDA82F2-C33E-4848-82DC-F94FCBC2A170}" type="parTrans" cxnId="{7302DE45-0752-48B4-90BB-C9D6BB1C0896}">
      <dgm:prSet/>
      <dgm:spPr/>
      <dgm:t>
        <a:bodyPr/>
        <a:lstStyle/>
        <a:p>
          <a:endParaRPr lang="vi-VN" sz="3600"/>
        </a:p>
      </dgm:t>
    </dgm:pt>
    <dgm:pt modelId="{A3187657-88DE-4E4B-8A35-BEB6F7078F7D}" type="sibTrans" cxnId="{7302DE45-0752-48B4-90BB-C9D6BB1C0896}">
      <dgm:prSet/>
      <dgm:spPr/>
      <dgm:t>
        <a:bodyPr/>
        <a:lstStyle/>
        <a:p>
          <a:endParaRPr lang="vi-VN" sz="3600"/>
        </a:p>
      </dgm:t>
    </dgm:pt>
    <dgm:pt modelId="{173BF438-1489-4453-A791-CFAEE3728B90}">
      <dgm:prSet phldrT="[Văn bản]" custT="1"/>
      <dgm:spPr>
        <a:solidFill>
          <a:srgbClr val="00FF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Fertilization balance</a:t>
          </a:r>
          <a:endParaRPr lang="vi-VN" sz="2800" dirty="0">
            <a:solidFill>
              <a:schemeClr val="tx1"/>
            </a:solidFill>
          </a:endParaRPr>
        </a:p>
      </dgm:t>
    </dgm:pt>
    <dgm:pt modelId="{7B19FF6B-0A94-4075-A226-29AE2EDD6809}" type="parTrans" cxnId="{F93042EB-D6A9-4D9E-8B6C-067F969F209A}">
      <dgm:prSet/>
      <dgm:spPr/>
      <dgm:t>
        <a:bodyPr/>
        <a:lstStyle/>
        <a:p>
          <a:endParaRPr lang="vi-VN" sz="3600"/>
        </a:p>
      </dgm:t>
    </dgm:pt>
    <dgm:pt modelId="{E3AD5129-E938-4629-9DBE-EBE02CFE72FB}" type="sibTrans" cxnId="{F93042EB-D6A9-4D9E-8B6C-067F969F209A}">
      <dgm:prSet/>
      <dgm:spPr/>
      <dgm:t>
        <a:bodyPr/>
        <a:lstStyle/>
        <a:p>
          <a:endParaRPr lang="vi-VN" sz="3600"/>
        </a:p>
      </dgm:t>
    </dgm:pt>
    <dgm:pt modelId="{397A3964-19B7-4130-8108-7507E21C9378}">
      <dgm:prSet phldrT="[Văn bản]" custT="1"/>
      <dgm:spPr>
        <a:solidFill>
          <a:srgbClr val="00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Efficient pruning methods</a:t>
          </a:r>
          <a:endParaRPr lang="vi-VN" sz="2800" dirty="0">
            <a:solidFill>
              <a:schemeClr val="tx1"/>
            </a:solidFill>
          </a:endParaRPr>
        </a:p>
      </dgm:t>
    </dgm:pt>
    <dgm:pt modelId="{8F05220F-9945-48DA-81C4-5B20F2C8D320}" type="parTrans" cxnId="{F2211220-1267-46CE-86D0-DE0DB08E9E9B}">
      <dgm:prSet/>
      <dgm:spPr/>
      <dgm:t>
        <a:bodyPr/>
        <a:lstStyle/>
        <a:p>
          <a:endParaRPr lang="vi-VN" sz="3600"/>
        </a:p>
      </dgm:t>
    </dgm:pt>
    <dgm:pt modelId="{065CD390-42A7-4DDD-9635-93C7DF791858}" type="sibTrans" cxnId="{F2211220-1267-46CE-86D0-DE0DB08E9E9B}">
      <dgm:prSet/>
      <dgm:spPr/>
      <dgm:t>
        <a:bodyPr/>
        <a:lstStyle/>
        <a:p>
          <a:endParaRPr lang="vi-VN" sz="3600"/>
        </a:p>
      </dgm:t>
    </dgm:pt>
    <dgm:pt modelId="{C8B9A0B4-EB79-44D9-9933-EF14588260D6}">
      <dgm:prSet phldrT="[Văn bản]" custT="1"/>
      <dgm:spPr>
        <a:solidFill>
          <a:srgbClr val="FF99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Compost</a:t>
          </a:r>
          <a:endParaRPr lang="vi-VN" sz="2800" dirty="0">
            <a:solidFill>
              <a:schemeClr val="tx1"/>
            </a:solidFill>
          </a:endParaRPr>
        </a:p>
      </dgm:t>
    </dgm:pt>
    <dgm:pt modelId="{AA35812A-F6A7-4DAD-B121-FF7A3EE716C2}" type="parTrans" cxnId="{5453765C-DAC5-441A-A552-9E417E5055EA}">
      <dgm:prSet/>
      <dgm:spPr/>
      <dgm:t>
        <a:bodyPr/>
        <a:lstStyle/>
        <a:p>
          <a:endParaRPr lang="vi-VN" sz="3600"/>
        </a:p>
      </dgm:t>
    </dgm:pt>
    <dgm:pt modelId="{47DA667E-9C87-4B1E-B21C-C643508661B0}" type="sibTrans" cxnId="{5453765C-DAC5-441A-A552-9E417E5055EA}">
      <dgm:prSet/>
      <dgm:spPr/>
      <dgm:t>
        <a:bodyPr/>
        <a:lstStyle/>
        <a:p>
          <a:endParaRPr lang="vi-VN" sz="3600"/>
        </a:p>
      </dgm:t>
    </dgm:pt>
    <dgm:pt modelId="{21091C71-0E73-493A-AA1E-5D1E8E705B03}">
      <dgm:prSet phldrT="[Văn bản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dirty="0" smtClean="0">
              <a:solidFill>
                <a:schemeClr val="bg1"/>
              </a:solidFill>
            </a:rPr>
            <a:t>Water saving irrigation</a:t>
          </a:r>
          <a:endParaRPr lang="vi-VN" sz="2800" dirty="0">
            <a:solidFill>
              <a:schemeClr val="bg1"/>
            </a:solidFill>
          </a:endParaRPr>
        </a:p>
      </dgm:t>
    </dgm:pt>
    <dgm:pt modelId="{2FA525C0-B635-4054-A716-2204236DE94E}" type="sibTrans" cxnId="{69BA392D-E149-4EFA-9241-287A66B8E13C}">
      <dgm:prSet/>
      <dgm:spPr/>
      <dgm:t>
        <a:bodyPr/>
        <a:lstStyle/>
        <a:p>
          <a:endParaRPr lang="vi-VN" sz="3600"/>
        </a:p>
      </dgm:t>
    </dgm:pt>
    <dgm:pt modelId="{E7A2F3D4-0674-4BA6-978F-866685B7D775}" type="parTrans" cxnId="{69BA392D-E149-4EFA-9241-287A66B8E13C}">
      <dgm:prSet/>
      <dgm:spPr/>
      <dgm:t>
        <a:bodyPr/>
        <a:lstStyle/>
        <a:p>
          <a:endParaRPr lang="vi-VN" sz="3600"/>
        </a:p>
      </dgm:t>
    </dgm:pt>
    <dgm:pt modelId="{FF772683-2212-4916-88B2-6712269A7450}">
      <dgm:prSet phldrT="[Văn bản]" custT="1"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Managing yellow leaf diseases</a:t>
          </a:r>
          <a:endParaRPr lang="vi-VN" sz="2800" dirty="0">
            <a:solidFill>
              <a:schemeClr val="tx1"/>
            </a:solidFill>
          </a:endParaRPr>
        </a:p>
      </dgm:t>
    </dgm:pt>
    <dgm:pt modelId="{3E0D6529-EF87-41B4-BF22-D6D18CFBFA77}" type="sibTrans" cxnId="{C8B353AD-76F4-48A2-9FEE-8494EE02F63D}">
      <dgm:prSet/>
      <dgm:spPr/>
      <dgm:t>
        <a:bodyPr/>
        <a:lstStyle/>
        <a:p>
          <a:endParaRPr lang="vi-VN" sz="3600"/>
        </a:p>
      </dgm:t>
    </dgm:pt>
    <dgm:pt modelId="{16ACC3F1-435E-4A4F-8DF9-A9E51B2D0496}" type="parTrans" cxnId="{C8B353AD-76F4-48A2-9FEE-8494EE02F63D}">
      <dgm:prSet/>
      <dgm:spPr/>
      <dgm:t>
        <a:bodyPr/>
        <a:lstStyle/>
        <a:p>
          <a:endParaRPr lang="vi-VN" sz="3600"/>
        </a:p>
      </dgm:t>
    </dgm:pt>
    <dgm:pt modelId="{FD760F01-D032-4588-8BC3-180D99DC900B}" type="pres">
      <dgm:prSet presAssocID="{E2F8D421-C79E-4DE2-89E7-A30CBB9106DA}" presName="linearFlow" presStyleCnt="0">
        <dgm:presLayoutVars>
          <dgm:dir/>
          <dgm:resizeHandles val="exact"/>
        </dgm:presLayoutVars>
      </dgm:prSet>
      <dgm:spPr/>
    </dgm:pt>
    <dgm:pt modelId="{4AD9BB06-1F58-4654-8681-5C20D34919ED}" type="pres">
      <dgm:prSet presAssocID="{9B38D957-D62C-4784-8850-0B00E8FE942D}" presName="composite" presStyleCnt="0"/>
      <dgm:spPr/>
    </dgm:pt>
    <dgm:pt modelId="{2810FBEE-E7AB-4DBF-A470-BB22133F535B}" type="pres">
      <dgm:prSet presAssocID="{9B38D957-D62C-4784-8850-0B00E8FE942D}" presName="imgShp" presStyleLbl="fgImgPlace1" presStyleIdx="0" presStyleCnt="6" custLinFactNeighborX="-98746"/>
      <dgm:spPr>
        <a:solidFill>
          <a:srgbClr val="0000CC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79F09C2B-F552-492B-80CB-2E8C2ECEE2C2}" type="pres">
      <dgm:prSet presAssocID="{9B38D957-D62C-4784-8850-0B00E8FE942D}" presName="txShp" presStyleLbl="node1" presStyleIdx="0" presStyleCnt="6" custScaleX="131909" custLinFactNeighborX="7914" custLinFactNeighborY="-12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73B04-253F-418F-9C3D-81AD1ED17859}" type="pres">
      <dgm:prSet presAssocID="{A3187657-88DE-4E4B-8A35-BEB6F7078F7D}" presName="spacing" presStyleCnt="0"/>
      <dgm:spPr/>
    </dgm:pt>
    <dgm:pt modelId="{D293772C-3D13-4374-9545-DE6E6ABC41FE}" type="pres">
      <dgm:prSet presAssocID="{173BF438-1489-4453-A791-CFAEE3728B90}" presName="composite" presStyleCnt="0"/>
      <dgm:spPr/>
    </dgm:pt>
    <dgm:pt modelId="{4901A33C-DA54-425D-81C1-477FC656CCE0}" type="pres">
      <dgm:prSet presAssocID="{173BF438-1489-4453-A791-CFAEE3728B90}" presName="imgShp" presStyleLbl="fgImgPlace1" presStyleIdx="1" presStyleCnt="6" custLinFactNeighborX="-98746"/>
      <dgm:spPr>
        <a:solidFill>
          <a:srgbClr val="00FF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35A9AA0C-E79D-4CCE-9C8F-0298186DDD50}" type="pres">
      <dgm:prSet presAssocID="{173BF438-1489-4453-A791-CFAEE3728B90}" presName="txShp" presStyleLbl="node1" presStyleIdx="1" presStyleCnt="6" custScaleX="131909" custLinFactNeighborX="7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F9DC52-EF54-422A-BCD4-531BEB58F706}" type="pres">
      <dgm:prSet presAssocID="{E3AD5129-E938-4629-9DBE-EBE02CFE72FB}" presName="spacing" presStyleCnt="0"/>
      <dgm:spPr/>
    </dgm:pt>
    <dgm:pt modelId="{E2D41434-D090-4900-A4FC-330C0E8FD11B}" type="pres">
      <dgm:prSet presAssocID="{397A3964-19B7-4130-8108-7507E21C9378}" presName="composite" presStyleCnt="0"/>
      <dgm:spPr/>
    </dgm:pt>
    <dgm:pt modelId="{2BFD81E9-5CCB-43C1-9482-ADC1918EF777}" type="pres">
      <dgm:prSet presAssocID="{397A3964-19B7-4130-8108-7507E21C9378}" presName="imgShp" presStyleLbl="fgImgPlace1" presStyleIdx="2" presStyleCnt="6" custLinFactNeighborX="-98746"/>
      <dgm:spPr>
        <a:solidFill>
          <a:srgbClr val="00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4A17504-4CC2-4909-832E-07D47719D229}" type="pres">
      <dgm:prSet presAssocID="{397A3964-19B7-4130-8108-7507E21C9378}" presName="txShp" presStyleLbl="node1" presStyleIdx="2" presStyleCnt="6" custScaleX="131909" custLinFactNeighborX="7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E5E6FB-6D45-4375-9AA4-3C82A39D7DBA}" type="pres">
      <dgm:prSet presAssocID="{065CD390-42A7-4DDD-9635-93C7DF791858}" presName="spacing" presStyleCnt="0"/>
      <dgm:spPr/>
    </dgm:pt>
    <dgm:pt modelId="{F8AB9E9C-822E-4536-B6AF-E1D91692A253}" type="pres">
      <dgm:prSet presAssocID="{FF772683-2212-4916-88B2-6712269A7450}" presName="composite" presStyleCnt="0"/>
      <dgm:spPr/>
    </dgm:pt>
    <dgm:pt modelId="{39F2DC00-8B24-46DC-9DE3-E3FFD7EA10B3}" type="pres">
      <dgm:prSet presAssocID="{FF772683-2212-4916-88B2-6712269A7450}" presName="imgShp" presStyleLbl="fgImgPlace1" presStyleIdx="3" presStyleCnt="6" custLinFactNeighborX="-98746"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18A8B382-2FFE-4C76-897F-7B9E5E2EB2B5}" type="pres">
      <dgm:prSet presAssocID="{FF772683-2212-4916-88B2-6712269A7450}" presName="txShp" presStyleLbl="node1" presStyleIdx="3" presStyleCnt="6" custScaleX="131909" custLinFactNeighborX="7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59B85-6CAF-488A-B557-E55D85317876}" type="pres">
      <dgm:prSet presAssocID="{3E0D6529-EF87-41B4-BF22-D6D18CFBFA77}" presName="spacing" presStyleCnt="0"/>
      <dgm:spPr/>
    </dgm:pt>
    <dgm:pt modelId="{192D8F2A-74E9-4BFB-8E0A-9920E0CBA559}" type="pres">
      <dgm:prSet presAssocID="{C8B9A0B4-EB79-44D9-9933-EF14588260D6}" presName="composite" presStyleCnt="0"/>
      <dgm:spPr/>
    </dgm:pt>
    <dgm:pt modelId="{553B7931-6F11-42F5-B00C-D4411EEE852E}" type="pres">
      <dgm:prSet presAssocID="{C8B9A0B4-EB79-44D9-9933-EF14588260D6}" presName="imgShp" presStyleLbl="fgImgPlace1" presStyleIdx="4" presStyleCnt="6" custLinFactNeighborX="-98746"/>
      <dgm:spPr>
        <a:solidFill>
          <a:srgbClr val="FF99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9727421E-171D-4EB3-A05C-DFA6C1B80DEA}" type="pres">
      <dgm:prSet presAssocID="{C8B9A0B4-EB79-44D9-9933-EF14588260D6}" presName="txShp" presStyleLbl="node1" presStyleIdx="4" presStyleCnt="6" custScaleX="131909" custLinFactNeighborX="7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C8FC9-D7A7-453F-90A4-1D0C090C2EBA}" type="pres">
      <dgm:prSet presAssocID="{47DA667E-9C87-4B1E-B21C-C643508661B0}" presName="spacing" presStyleCnt="0"/>
      <dgm:spPr/>
    </dgm:pt>
    <dgm:pt modelId="{DAA9504E-FA63-4435-9CA7-648C6874E592}" type="pres">
      <dgm:prSet presAssocID="{21091C71-0E73-493A-AA1E-5D1E8E705B03}" presName="composite" presStyleCnt="0"/>
      <dgm:spPr/>
    </dgm:pt>
    <dgm:pt modelId="{55102978-B62C-4B1F-B505-96EB924C8DF2}" type="pres">
      <dgm:prSet presAssocID="{21091C71-0E73-493A-AA1E-5D1E8E705B03}" presName="imgShp" presStyleLbl="fgImgPlace1" presStyleIdx="5" presStyleCnt="6" custLinFactNeighborX="-98746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01274B16-8E7D-4275-A478-C9E412258AD8}" type="pres">
      <dgm:prSet presAssocID="{21091C71-0E73-493A-AA1E-5D1E8E705B03}" presName="txShp" presStyleLbl="node1" presStyleIdx="5" presStyleCnt="6" custScaleX="131909" custLinFactNeighborX="7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02DE45-0752-48B4-90BB-C9D6BB1C0896}" srcId="{E2F8D421-C79E-4DE2-89E7-A30CBB9106DA}" destId="{9B38D957-D62C-4784-8850-0B00E8FE942D}" srcOrd="0" destOrd="0" parTransId="{5CDA82F2-C33E-4848-82DC-F94FCBC2A170}" sibTransId="{A3187657-88DE-4E4B-8A35-BEB6F7078F7D}"/>
    <dgm:cxn modelId="{69BA392D-E149-4EFA-9241-287A66B8E13C}" srcId="{E2F8D421-C79E-4DE2-89E7-A30CBB9106DA}" destId="{21091C71-0E73-493A-AA1E-5D1E8E705B03}" srcOrd="5" destOrd="0" parTransId="{E7A2F3D4-0674-4BA6-978F-866685B7D775}" sibTransId="{2FA525C0-B635-4054-A716-2204236DE94E}"/>
    <dgm:cxn modelId="{E8FCDD34-C1F2-4306-BA88-D045BBECE27E}" type="presOf" srcId="{173BF438-1489-4453-A791-CFAEE3728B90}" destId="{35A9AA0C-E79D-4CCE-9C8F-0298186DDD50}" srcOrd="0" destOrd="0" presId="urn:microsoft.com/office/officeart/2005/8/layout/vList3#1"/>
    <dgm:cxn modelId="{C1C219BA-67EF-477C-9F36-7D17FE807BE1}" type="presOf" srcId="{C8B9A0B4-EB79-44D9-9933-EF14588260D6}" destId="{9727421E-171D-4EB3-A05C-DFA6C1B80DEA}" srcOrd="0" destOrd="0" presId="urn:microsoft.com/office/officeart/2005/8/layout/vList3#1"/>
    <dgm:cxn modelId="{A6A108C8-27D1-446E-88E1-7BCE1C9F7607}" type="presOf" srcId="{E2F8D421-C79E-4DE2-89E7-A30CBB9106DA}" destId="{FD760F01-D032-4588-8BC3-180D99DC900B}" srcOrd="0" destOrd="0" presId="urn:microsoft.com/office/officeart/2005/8/layout/vList3#1"/>
    <dgm:cxn modelId="{FE8D737E-9E54-4DD6-A9D0-A0AC6E3BDBE4}" type="presOf" srcId="{397A3964-19B7-4130-8108-7507E21C9378}" destId="{14A17504-4CC2-4909-832E-07D47719D229}" srcOrd="0" destOrd="0" presId="urn:microsoft.com/office/officeart/2005/8/layout/vList3#1"/>
    <dgm:cxn modelId="{F93042EB-D6A9-4D9E-8B6C-067F969F209A}" srcId="{E2F8D421-C79E-4DE2-89E7-A30CBB9106DA}" destId="{173BF438-1489-4453-A791-CFAEE3728B90}" srcOrd="1" destOrd="0" parTransId="{7B19FF6B-0A94-4075-A226-29AE2EDD6809}" sibTransId="{E3AD5129-E938-4629-9DBE-EBE02CFE72FB}"/>
    <dgm:cxn modelId="{2FC988FF-67F3-4F27-9F5D-52270254316F}" type="presOf" srcId="{9B38D957-D62C-4784-8850-0B00E8FE942D}" destId="{79F09C2B-F552-492B-80CB-2E8C2ECEE2C2}" srcOrd="0" destOrd="0" presId="urn:microsoft.com/office/officeart/2005/8/layout/vList3#1"/>
    <dgm:cxn modelId="{91FD7D25-39D7-42C5-9446-0B4EE3C82F94}" type="presOf" srcId="{FF772683-2212-4916-88B2-6712269A7450}" destId="{18A8B382-2FFE-4C76-897F-7B9E5E2EB2B5}" srcOrd="0" destOrd="0" presId="urn:microsoft.com/office/officeart/2005/8/layout/vList3#1"/>
    <dgm:cxn modelId="{C8B353AD-76F4-48A2-9FEE-8494EE02F63D}" srcId="{E2F8D421-C79E-4DE2-89E7-A30CBB9106DA}" destId="{FF772683-2212-4916-88B2-6712269A7450}" srcOrd="3" destOrd="0" parTransId="{16ACC3F1-435E-4A4F-8DF9-A9E51B2D0496}" sibTransId="{3E0D6529-EF87-41B4-BF22-D6D18CFBFA77}"/>
    <dgm:cxn modelId="{5453765C-DAC5-441A-A552-9E417E5055EA}" srcId="{E2F8D421-C79E-4DE2-89E7-A30CBB9106DA}" destId="{C8B9A0B4-EB79-44D9-9933-EF14588260D6}" srcOrd="4" destOrd="0" parTransId="{AA35812A-F6A7-4DAD-B121-FF7A3EE716C2}" sibTransId="{47DA667E-9C87-4B1E-B21C-C643508661B0}"/>
    <dgm:cxn modelId="{F2211220-1267-46CE-86D0-DE0DB08E9E9B}" srcId="{E2F8D421-C79E-4DE2-89E7-A30CBB9106DA}" destId="{397A3964-19B7-4130-8108-7507E21C9378}" srcOrd="2" destOrd="0" parTransId="{8F05220F-9945-48DA-81C4-5B20F2C8D320}" sibTransId="{065CD390-42A7-4DDD-9635-93C7DF791858}"/>
    <dgm:cxn modelId="{349729C2-CCB8-466B-BF61-3E6E4A6530CB}" type="presOf" srcId="{21091C71-0E73-493A-AA1E-5D1E8E705B03}" destId="{01274B16-8E7D-4275-A478-C9E412258AD8}" srcOrd="0" destOrd="0" presId="urn:microsoft.com/office/officeart/2005/8/layout/vList3#1"/>
    <dgm:cxn modelId="{3149B74F-C467-4085-9DA9-9AE8B6897C7A}" type="presParOf" srcId="{FD760F01-D032-4588-8BC3-180D99DC900B}" destId="{4AD9BB06-1F58-4654-8681-5C20D34919ED}" srcOrd="0" destOrd="0" presId="urn:microsoft.com/office/officeart/2005/8/layout/vList3#1"/>
    <dgm:cxn modelId="{0A5BFA64-7144-4762-BA66-C8A4E416CBC2}" type="presParOf" srcId="{4AD9BB06-1F58-4654-8681-5C20D34919ED}" destId="{2810FBEE-E7AB-4DBF-A470-BB22133F535B}" srcOrd="0" destOrd="0" presId="urn:microsoft.com/office/officeart/2005/8/layout/vList3#1"/>
    <dgm:cxn modelId="{0B82EC33-9B71-493A-A28B-9554E8663896}" type="presParOf" srcId="{4AD9BB06-1F58-4654-8681-5C20D34919ED}" destId="{79F09C2B-F552-492B-80CB-2E8C2ECEE2C2}" srcOrd="1" destOrd="0" presId="urn:microsoft.com/office/officeart/2005/8/layout/vList3#1"/>
    <dgm:cxn modelId="{F168B151-345E-43C5-AA94-D08215C99886}" type="presParOf" srcId="{FD760F01-D032-4588-8BC3-180D99DC900B}" destId="{2D173B04-253F-418F-9C3D-81AD1ED17859}" srcOrd="1" destOrd="0" presId="urn:microsoft.com/office/officeart/2005/8/layout/vList3#1"/>
    <dgm:cxn modelId="{B2044ADB-0C13-4BD5-A1CA-1FFC818E6763}" type="presParOf" srcId="{FD760F01-D032-4588-8BC3-180D99DC900B}" destId="{D293772C-3D13-4374-9545-DE6E6ABC41FE}" srcOrd="2" destOrd="0" presId="urn:microsoft.com/office/officeart/2005/8/layout/vList3#1"/>
    <dgm:cxn modelId="{2E1FDA07-3DBF-4D71-AD9A-DFB034C7D014}" type="presParOf" srcId="{D293772C-3D13-4374-9545-DE6E6ABC41FE}" destId="{4901A33C-DA54-425D-81C1-477FC656CCE0}" srcOrd="0" destOrd="0" presId="urn:microsoft.com/office/officeart/2005/8/layout/vList3#1"/>
    <dgm:cxn modelId="{84DE91A4-07C5-4530-8570-B84C17BBED23}" type="presParOf" srcId="{D293772C-3D13-4374-9545-DE6E6ABC41FE}" destId="{35A9AA0C-E79D-4CCE-9C8F-0298186DDD50}" srcOrd="1" destOrd="0" presId="urn:microsoft.com/office/officeart/2005/8/layout/vList3#1"/>
    <dgm:cxn modelId="{4C07F861-602C-49B4-AD25-477014F8D221}" type="presParOf" srcId="{FD760F01-D032-4588-8BC3-180D99DC900B}" destId="{2CF9DC52-EF54-422A-BCD4-531BEB58F706}" srcOrd="3" destOrd="0" presId="urn:microsoft.com/office/officeart/2005/8/layout/vList3#1"/>
    <dgm:cxn modelId="{CF001236-1989-4E30-B538-12D3C0894ED5}" type="presParOf" srcId="{FD760F01-D032-4588-8BC3-180D99DC900B}" destId="{E2D41434-D090-4900-A4FC-330C0E8FD11B}" srcOrd="4" destOrd="0" presId="urn:microsoft.com/office/officeart/2005/8/layout/vList3#1"/>
    <dgm:cxn modelId="{83CB4A62-CD87-4075-A2BA-3541599363A5}" type="presParOf" srcId="{E2D41434-D090-4900-A4FC-330C0E8FD11B}" destId="{2BFD81E9-5CCB-43C1-9482-ADC1918EF777}" srcOrd="0" destOrd="0" presId="urn:microsoft.com/office/officeart/2005/8/layout/vList3#1"/>
    <dgm:cxn modelId="{2485A986-1C32-47E4-BBFD-D9775FD88F50}" type="presParOf" srcId="{E2D41434-D090-4900-A4FC-330C0E8FD11B}" destId="{14A17504-4CC2-4909-832E-07D47719D229}" srcOrd="1" destOrd="0" presId="urn:microsoft.com/office/officeart/2005/8/layout/vList3#1"/>
    <dgm:cxn modelId="{8B9590F3-D408-4C64-B58F-8BA5887D85BE}" type="presParOf" srcId="{FD760F01-D032-4588-8BC3-180D99DC900B}" destId="{99E5E6FB-6D45-4375-9AA4-3C82A39D7DBA}" srcOrd="5" destOrd="0" presId="urn:microsoft.com/office/officeart/2005/8/layout/vList3#1"/>
    <dgm:cxn modelId="{72D57BEA-37DE-49ED-BA28-1E5240F4687D}" type="presParOf" srcId="{FD760F01-D032-4588-8BC3-180D99DC900B}" destId="{F8AB9E9C-822E-4536-B6AF-E1D91692A253}" srcOrd="6" destOrd="0" presId="urn:microsoft.com/office/officeart/2005/8/layout/vList3#1"/>
    <dgm:cxn modelId="{1C9AD5A5-18CE-4BBF-8BE5-3B1610FED6ED}" type="presParOf" srcId="{F8AB9E9C-822E-4536-B6AF-E1D91692A253}" destId="{39F2DC00-8B24-46DC-9DE3-E3FFD7EA10B3}" srcOrd="0" destOrd="0" presId="urn:microsoft.com/office/officeart/2005/8/layout/vList3#1"/>
    <dgm:cxn modelId="{0A1905BC-1387-4DF2-8FE2-32D081A21F9D}" type="presParOf" srcId="{F8AB9E9C-822E-4536-B6AF-E1D91692A253}" destId="{18A8B382-2FFE-4C76-897F-7B9E5E2EB2B5}" srcOrd="1" destOrd="0" presId="urn:microsoft.com/office/officeart/2005/8/layout/vList3#1"/>
    <dgm:cxn modelId="{9C3179C1-46BA-444C-BBF4-6163173074B8}" type="presParOf" srcId="{FD760F01-D032-4588-8BC3-180D99DC900B}" destId="{80059B85-6CAF-488A-B557-E55D85317876}" srcOrd="7" destOrd="0" presId="urn:microsoft.com/office/officeart/2005/8/layout/vList3#1"/>
    <dgm:cxn modelId="{5C578E45-ECF9-46CB-9EC7-67D73F206388}" type="presParOf" srcId="{FD760F01-D032-4588-8BC3-180D99DC900B}" destId="{192D8F2A-74E9-4BFB-8E0A-9920E0CBA559}" srcOrd="8" destOrd="0" presId="urn:microsoft.com/office/officeart/2005/8/layout/vList3#1"/>
    <dgm:cxn modelId="{8F4907D1-9B38-41EC-A514-3D72195B6436}" type="presParOf" srcId="{192D8F2A-74E9-4BFB-8E0A-9920E0CBA559}" destId="{553B7931-6F11-42F5-B00C-D4411EEE852E}" srcOrd="0" destOrd="0" presId="urn:microsoft.com/office/officeart/2005/8/layout/vList3#1"/>
    <dgm:cxn modelId="{504FA694-5852-4DEB-B876-BF380DDE1D19}" type="presParOf" srcId="{192D8F2A-74E9-4BFB-8E0A-9920E0CBA559}" destId="{9727421E-171D-4EB3-A05C-DFA6C1B80DEA}" srcOrd="1" destOrd="0" presId="urn:microsoft.com/office/officeart/2005/8/layout/vList3#1"/>
    <dgm:cxn modelId="{624F4B8A-B0C4-4865-9874-E498D14AECFA}" type="presParOf" srcId="{FD760F01-D032-4588-8BC3-180D99DC900B}" destId="{184C8FC9-D7A7-453F-90A4-1D0C090C2EBA}" srcOrd="9" destOrd="0" presId="urn:microsoft.com/office/officeart/2005/8/layout/vList3#1"/>
    <dgm:cxn modelId="{1D75CB23-0403-459A-B0DF-1048889A0B20}" type="presParOf" srcId="{FD760F01-D032-4588-8BC3-180D99DC900B}" destId="{DAA9504E-FA63-4435-9CA7-648C6874E592}" srcOrd="10" destOrd="0" presId="urn:microsoft.com/office/officeart/2005/8/layout/vList3#1"/>
    <dgm:cxn modelId="{3C6FA032-52BE-4376-A9BB-8E8213DCA730}" type="presParOf" srcId="{DAA9504E-FA63-4435-9CA7-648C6874E592}" destId="{55102978-B62C-4B1F-B505-96EB924C8DF2}" srcOrd="0" destOrd="0" presId="urn:microsoft.com/office/officeart/2005/8/layout/vList3#1"/>
    <dgm:cxn modelId="{7A856D08-8A73-4F05-B29E-1457B52A1A7E}" type="presParOf" srcId="{DAA9504E-FA63-4435-9CA7-648C6874E592}" destId="{01274B16-8E7D-4275-A478-C9E412258AD8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EE1C9-E6D3-4A4F-990D-3AEBE2864952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8EE35F5B-7496-4BF7-84B8-CCBAA2380B22}">
      <dgm:prSet phldrT="[Văn bản]" custT="1"/>
      <dgm:spPr>
        <a:solidFill>
          <a:srgbClr val="00CC99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Many</a:t>
          </a:r>
          <a:endParaRPr lang="vi-VN" sz="2000" b="1" dirty="0">
            <a:solidFill>
              <a:schemeClr val="bg1"/>
            </a:solidFill>
          </a:endParaRPr>
        </a:p>
      </dgm:t>
    </dgm:pt>
    <dgm:pt modelId="{CF42D26C-C138-4432-A94B-64043A56732C}" type="parTrans" cxnId="{655595B8-06AA-4FFA-853C-345E5CCEE602}">
      <dgm:prSet/>
      <dgm:spPr/>
      <dgm:t>
        <a:bodyPr/>
        <a:lstStyle/>
        <a:p>
          <a:endParaRPr lang="vi-VN" sz="2000" b="1">
            <a:solidFill>
              <a:schemeClr val="bg1"/>
            </a:solidFill>
          </a:endParaRPr>
        </a:p>
      </dgm:t>
    </dgm:pt>
    <dgm:pt modelId="{8A784D0C-D32C-43F4-B8C9-5EAAB9AEEA9D}" type="sibTrans" cxnId="{655595B8-06AA-4FFA-853C-345E5CCEE602}">
      <dgm:prSet/>
      <dgm:spPr/>
      <dgm:t>
        <a:bodyPr/>
        <a:lstStyle/>
        <a:p>
          <a:endParaRPr lang="vi-VN" sz="2000" b="1">
            <a:solidFill>
              <a:schemeClr val="bg1"/>
            </a:solidFill>
          </a:endParaRPr>
        </a:p>
      </dgm:t>
    </dgm:pt>
    <dgm:pt modelId="{A7470567-C0BC-4981-B93D-221C3E6FA41E}">
      <dgm:prSet phldrT="[Văn bản]" custT="1"/>
      <dgm:spPr>
        <a:solidFill>
          <a:srgbClr val="CC3300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other</a:t>
          </a:r>
          <a:endParaRPr lang="vi-VN" sz="2000" b="1" dirty="0">
            <a:solidFill>
              <a:schemeClr val="bg1"/>
            </a:solidFill>
          </a:endParaRPr>
        </a:p>
      </dgm:t>
    </dgm:pt>
    <dgm:pt modelId="{A426D6C1-9B2D-46EB-8C7A-CFB4FBFC69D0}" type="parTrans" cxnId="{EA33F83C-A3F2-434C-A71B-EE8CC005DCE1}">
      <dgm:prSet/>
      <dgm:spPr/>
      <dgm:t>
        <a:bodyPr/>
        <a:lstStyle/>
        <a:p>
          <a:endParaRPr lang="vi-VN" sz="2000" b="1">
            <a:solidFill>
              <a:schemeClr val="bg1"/>
            </a:solidFill>
          </a:endParaRPr>
        </a:p>
      </dgm:t>
    </dgm:pt>
    <dgm:pt modelId="{F559750B-97CF-45C6-9578-DC84921EC235}" type="sibTrans" cxnId="{EA33F83C-A3F2-434C-A71B-EE8CC005DCE1}">
      <dgm:prSet/>
      <dgm:spPr/>
      <dgm:t>
        <a:bodyPr/>
        <a:lstStyle/>
        <a:p>
          <a:endParaRPr lang="vi-VN" sz="2000" b="1">
            <a:solidFill>
              <a:schemeClr val="bg1"/>
            </a:solidFill>
          </a:endParaRPr>
        </a:p>
      </dgm:t>
    </dgm:pt>
    <dgm:pt modelId="{4DB789C1-F7FE-4295-8732-9DA9C9C6030A}">
      <dgm:prSet phldrT="[Văn bản]" custT="1"/>
      <dgm:spPr>
        <a:solidFill>
          <a:srgbClr val="CC00CC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causes</a:t>
          </a:r>
          <a:endParaRPr lang="vi-VN" sz="2000" b="1" dirty="0">
            <a:solidFill>
              <a:schemeClr val="bg1"/>
            </a:solidFill>
          </a:endParaRPr>
        </a:p>
      </dgm:t>
    </dgm:pt>
    <dgm:pt modelId="{BA2BC2F0-9CE4-4269-85CB-AF4F60AF1224}" type="parTrans" cxnId="{9769B1ED-89C6-474D-A809-8A30C41D9CB2}">
      <dgm:prSet/>
      <dgm:spPr/>
      <dgm:t>
        <a:bodyPr/>
        <a:lstStyle/>
        <a:p>
          <a:endParaRPr lang="vi-VN" sz="2000" b="1">
            <a:solidFill>
              <a:schemeClr val="bg1"/>
            </a:solidFill>
          </a:endParaRPr>
        </a:p>
      </dgm:t>
    </dgm:pt>
    <dgm:pt modelId="{3FA58946-6EB1-44E3-896E-D8224A40480C}" type="sibTrans" cxnId="{9769B1ED-89C6-474D-A809-8A30C41D9CB2}">
      <dgm:prSet/>
      <dgm:spPr/>
      <dgm:t>
        <a:bodyPr/>
        <a:lstStyle/>
        <a:p>
          <a:endParaRPr lang="vi-VN" sz="2000" b="1">
            <a:solidFill>
              <a:schemeClr val="bg1"/>
            </a:solidFill>
          </a:endParaRPr>
        </a:p>
      </dgm:t>
    </dgm:pt>
    <dgm:pt modelId="{6C7B700B-E01E-4955-86FC-A01251372389}" type="pres">
      <dgm:prSet presAssocID="{04DEE1C9-E6D3-4A4F-990D-3AEBE2864952}" presName="Name0" presStyleCnt="0">
        <dgm:presLayoutVars>
          <dgm:dir/>
          <dgm:animLvl val="lvl"/>
          <dgm:resizeHandles val="exact"/>
        </dgm:presLayoutVars>
      </dgm:prSet>
      <dgm:spPr/>
    </dgm:pt>
    <dgm:pt modelId="{8DECA550-89AF-4F29-A86F-EF58A06E8AB8}" type="pres">
      <dgm:prSet presAssocID="{8EE35F5B-7496-4BF7-84B8-CCBAA2380B22}" presName="parTxOnly" presStyleLbl="node1" presStyleIdx="0" presStyleCnt="3" custLinFactNeighborX="8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CF6BE-0258-4B1E-9B8B-195FF3327583}" type="pres">
      <dgm:prSet presAssocID="{8A784D0C-D32C-43F4-B8C9-5EAAB9AEEA9D}" presName="parTxOnlySpace" presStyleCnt="0"/>
      <dgm:spPr/>
    </dgm:pt>
    <dgm:pt modelId="{15A79E58-1933-4C50-8E45-04F2EB9E393F}" type="pres">
      <dgm:prSet presAssocID="{A7470567-C0BC-4981-B93D-221C3E6FA41E}" presName="parTxOnly" presStyleLbl="node1" presStyleIdx="1" presStyleCnt="3" custLinFactNeighborX="8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0243A-9A2D-42DB-9113-EDF6C14C34E3}" type="pres">
      <dgm:prSet presAssocID="{F559750B-97CF-45C6-9578-DC84921EC235}" presName="parTxOnlySpace" presStyleCnt="0"/>
      <dgm:spPr/>
    </dgm:pt>
    <dgm:pt modelId="{72758987-11D1-40FA-B45B-84764B7F73A0}" type="pres">
      <dgm:prSet presAssocID="{4DB789C1-F7FE-4295-8732-9DA9C9C6030A}" presName="parTxOnly" presStyleLbl="node1" presStyleIdx="2" presStyleCnt="3" custLinFactNeighborX="4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5595B8-06AA-4FFA-853C-345E5CCEE602}" srcId="{04DEE1C9-E6D3-4A4F-990D-3AEBE2864952}" destId="{8EE35F5B-7496-4BF7-84B8-CCBAA2380B22}" srcOrd="0" destOrd="0" parTransId="{CF42D26C-C138-4432-A94B-64043A56732C}" sibTransId="{8A784D0C-D32C-43F4-B8C9-5EAAB9AEEA9D}"/>
    <dgm:cxn modelId="{1D4D2928-5C05-49A4-BB0E-845759325C62}" type="presOf" srcId="{8EE35F5B-7496-4BF7-84B8-CCBAA2380B22}" destId="{8DECA550-89AF-4F29-A86F-EF58A06E8AB8}" srcOrd="0" destOrd="0" presId="urn:microsoft.com/office/officeart/2005/8/layout/chevron1"/>
    <dgm:cxn modelId="{EA33F83C-A3F2-434C-A71B-EE8CC005DCE1}" srcId="{04DEE1C9-E6D3-4A4F-990D-3AEBE2864952}" destId="{A7470567-C0BC-4981-B93D-221C3E6FA41E}" srcOrd="1" destOrd="0" parTransId="{A426D6C1-9B2D-46EB-8C7A-CFB4FBFC69D0}" sibTransId="{F559750B-97CF-45C6-9578-DC84921EC235}"/>
    <dgm:cxn modelId="{DEC6D2B8-F083-4985-8EBA-6C2FDF836358}" type="presOf" srcId="{4DB789C1-F7FE-4295-8732-9DA9C9C6030A}" destId="{72758987-11D1-40FA-B45B-84764B7F73A0}" srcOrd="0" destOrd="0" presId="urn:microsoft.com/office/officeart/2005/8/layout/chevron1"/>
    <dgm:cxn modelId="{9769B1ED-89C6-474D-A809-8A30C41D9CB2}" srcId="{04DEE1C9-E6D3-4A4F-990D-3AEBE2864952}" destId="{4DB789C1-F7FE-4295-8732-9DA9C9C6030A}" srcOrd="2" destOrd="0" parTransId="{BA2BC2F0-9CE4-4269-85CB-AF4F60AF1224}" sibTransId="{3FA58946-6EB1-44E3-896E-D8224A40480C}"/>
    <dgm:cxn modelId="{701CAFD0-0C82-4D35-B614-F2535D436EEE}" type="presOf" srcId="{A7470567-C0BC-4981-B93D-221C3E6FA41E}" destId="{15A79E58-1933-4C50-8E45-04F2EB9E393F}" srcOrd="0" destOrd="0" presId="urn:microsoft.com/office/officeart/2005/8/layout/chevron1"/>
    <dgm:cxn modelId="{1CBF471A-E96B-4882-BE16-7E768B5BD432}" type="presOf" srcId="{04DEE1C9-E6D3-4A4F-990D-3AEBE2864952}" destId="{6C7B700B-E01E-4955-86FC-A01251372389}" srcOrd="0" destOrd="0" presId="urn:microsoft.com/office/officeart/2005/8/layout/chevron1"/>
    <dgm:cxn modelId="{FF0A6952-DEB8-4720-90C4-B4463FC10D7C}" type="presParOf" srcId="{6C7B700B-E01E-4955-86FC-A01251372389}" destId="{8DECA550-89AF-4F29-A86F-EF58A06E8AB8}" srcOrd="0" destOrd="0" presId="urn:microsoft.com/office/officeart/2005/8/layout/chevron1"/>
    <dgm:cxn modelId="{ADD105DC-E8F8-46A8-92F5-E9B49CA26778}" type="presParOf" srcId="{6C7B700B-E01E-4955-86FC-A01251372389}" destId="{5B4CF6BE-0258-4B1E-9B8B-195FF3327583}" srcOrd="1" destOrd="0" presId="urn:microsoft.com/office/officeart/2005/8/layout/chevron1"/>
    <dgm:cxn modelId="{3F523CEA-BE70-4B7B-A0D8-2E72EC285B1A}" type="presParOf" srcId="{6C7B700B-E01E-4955-86FC-A01251372389}" destId="{15A79E58-1933-4C50-8E45-04F2EB9E393F}" srcOrd="2" destOrd="0" presId="urn:microsoft.com/office/officeart/2005/8/layout/chevron1"/>
    <dgm:cxn modelId="{D2896574-2D72-4278-938D-CE61047CBB40}" type="presParOf" srcId="{6C7B700B-E01E-4955-86FC-A01251372389}" destId="{C650243A-9A2D-42DB-9113-EDF6C14C34E3}" srcOrd="3" destOrd="0" presId="urn:microsoft.com/office/officeart/2005/8/layout/chevron1"/>
    <dgm:cxn modelId="{BCC685CB-C1CA-4FCE-9725-21A7E7280DC0}" type="presParOf" srcId="{6C7B700B-E01E-4955-86FC-A01251372389}" destId="{72758987-11D1-40FA-B45B-84764B7F73A0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70D5A-3D67-467F-8BE9-FA70E7B5E6D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84C1E39-D3F9-408A-971B-ABCF202AF65F}">
      <dgm:prSet phldrT="[Text]" custT="1"/>
      <dgm:spPr>
        <a:solidFill>
          <a:srgbClr val="00FF00"/>
        </a:solidFill>
      </dgm:spPr>
      <dgm:t>
        <a:bodyPr/>
        <a:lstStyle/>
        <a:p>
          <a:pPr algn="ctr"/>
          <a:r>
            <a:rPr lang="en-US" sz="3000" b="1" dirty="0" smtClean="0">
              <a:latin typeface="Times New Roman" pitchFamily="18" charset="0"/>
              <a:cs typeface="Times New Roman" pitchFamily="18" charset="0"/>
            </a:rPr>
            <a:t>SOLUTIONS TO YELLOW LEAF DISEASE</a:t>
          </a:r>
          <a:endParaRPr lang="en-US" sz="3000" b="1" dirty="0">
            <a:latin typeface="Times New Roman" pitchFamily="18" charset="0"/>
            <a:cs typeface="Times New Roman" pitchFamily="18" charset="0"/>
          </a:endParaRPr>
        </a:p>
      </dgm:t>
    </dgm:pt>
    <dgm:pt modelId="{B2A2B3C1-732E-4975-8EBC-2063A9C21EFB}" type="sibTrans" cxnId="{8E9CBAB4-109A-4298-B65C-3EC2F1E06AD8}">
      <dgm:prSet/>
      <dgm:spPr/>
      <dgm:t>
        <a:bodyPr/>
        <a:lstStyle/>
        <a:p>
          <a:pPr algn="ctr"/>
          <a:endParaRPr lang="en-US" sz="3000"/>
        </a:p>
      </dgm:t>
    </dgm:pt>
    <dgm:pt modelId="{1CE25B37-E2E8-4DF6-B27B-A4E38E8107DE}" type="parTrans" cxnId="{8E9CBAB4-109A-4298-B65C-3EC2F1E06AD8}">
      <dgm:prSet/>
      <dgm:spPr/>
      <dgm:t>
        <a:bodyPr/>
        <a:lstStyle/>
        <a:p>
          <a:pPr algn="ctr"/>
          <a:endParaRPr lang="en-US" sz="3000"/>
        </a:p>
      </dgm:t>
    </dgm:pt>
    <dgm:pt modelId="{17A91E98-7BC3-4A32-8138-C06651740FB3}" type="pres">
      <dgm:prSet presAssocID="{3C670D5A-3D67-467F-8BE9-FA70E7B5E6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B61F1-9F5A-43AA-B2BE-A861B9C907D5}" type="pres">
      <dgm:prSet presAssocID="{984C1E39-D3F9-408A-971B-ABCF202AF65F}" presName="parentText" presStyleLbl="node1" presStyleIdx="0" presStyleCnt="1" custScaleY="322736" custLinFactNeighborX="151" custLinFactNeighborY="1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5C6133-C379-4B70-A8E4-E302E67B48DD}" type="presOf" srcId="{3C670D5A-3D67-467F-8BE9-FA70E7B5E6DF}" destId="{17A91E98-7BC3-4A32-8138-C06651740FB3}" srcOrd="0" destOrd="0" presId="urn:microsoft.com/office/officeart/2005/8/layout/vList2"/>
    <dgm:cxn modelId="{8E9CBAB4-109A-4298-B65C-3EC2F1E06AD8}" srcId="{3C670D5A-3D67-467F-8BE9-FA70E7B5E6DF}" destId="{984C1E39-D3F9-408A-971B-ABCF202AF65F}" srcOrd="0" destOrd="0" parTransId="{1CE25B37-E2E8-4DF6-B27B-A4E38E8107DE}" sibTransId="{B2A2B3C1-732E-4975-8EBC-2063A9C21EFB}"/>
    <dgm:cxn modelId="{243A3FB0-6EC5-4560-9645-433678CDBBBC}" type="presOf" srcId="{984C1E39-D3F9-408A-971B-ABCF202AF65F}" destId="{F4FB61F1-9F5A-43AA-B2BE-A861B9C907D5}" srcOrd="0" destOrd="0" presId="urn:microsoft.com/office/officeart/2005/8/layout/vList2"/>
    <dgm:cxn modelId="{EA201DDC-5B4E-4B8B-AB0A-535C15CB83E9}" type="presParOf" srcId="{17A91E98-7BC3-4A32-8138-C06651740FB3}" destId="{F4FB61F1-9F5A-43AA-B2BE-A861B9C907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09C2B-F552-492B-80CB-2E8C2ECEE2C2}">
      <dsp:nvSpPr>
        <dsp:cNvPr id="0" name=""/>
        <dsp:cNvSpPr/>
      </dsp:nvSpPr>
      <dsp:spPr>
        <a:xfrm rot="10800000">
          <a:off x="618017" y="0"/>
          <a:ext cx="4754175" cy="701246"/>
        </a:xfrm>
        <a:prstGeom prst="homePlate">
          <a:avLst/>
        </a:prstGeom>
        <a:solidFill>
          <a:srgbClr val="0000C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2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Good varieties</a:t>
          </a:r>
          <a:endParaRPr lang="vi-VN" sz="2800" kern="1200" dirty="0">
            <a:solidFill>
              <a:schemeClr val="bg1"/>
            </a:solidFill>
          </a:endParaRPr>
        </a:p>
      </dsp:txBody>
      <dsp:txXfrm rot="10800000">
        <a:off x="793328" y="0"/>
        <a:ext cx="4578864" cy="701246"/>
      </dsp:txXfrm>
    </dsp:sp>
    <dsp:sp modelId="{2810FBEE-E7AB-4DBF-A470-BB22133F535B}">
      <dsp:nvSpPr>
        <dsp:cNvPr id="0" name=""/>
        <dsp:cNvSpPr/>
      </dsp:nvSpPr>
      <dsp:spPr>
        <a:xfrm>
          <a:off x="0" y="1843"/>
          <a:ext cx="701246" cy="701246"/>
        </a:xfrm>
        <a:prstGeom prst="ellipse">
          <a:avLst/>
        </a:prstGeom>
        <a:solidFill>
          <a:srgbClr val="0000CC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A9AA0C-E79D-4CCE-9C8F-0298186DDD50}">
      <dsp:nvSpPr>
        <dsp:cNvPr id="0" name=""/>
        <dsp:cNvSpPr/>
      </dsp:nvSpPr>
      <dsp:spPr>
        <a:xfrm rot="10800000">
          <a:off x="618017" y="912417"/>
          <a:ext cx="4754175" cy="701246"/>
        </a:xfrm>
        <a:prstGeom prst="homePlate">
          <a:avLst/>
        </a:prstGeom>
        <a:solidFill>
          <a:srgbClr val="00FF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2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Fertilization balance</a:t>
          </a:r>
          <a:endParaRPr lang="vi-VN" sz="2800" kern="1200" dirty="0">
            <a:solidFill>
              <a:schemeClr val="tx1"/>
            </a:solidFill>
          </a:endParaRPr>
        </a:p>
      </dsp:txBody>
      <dsp:txXfrm rot="10800000">
        <a:off x="793328" y="912417"/>
        <a:ext cx="4578864" cy="701246"/>
      </dsp:txXfrm>
    </dsp:sp>
    <dsp:sp modelId="{4901A33C-DA54-425D-81C1-477FC656CCE0}">
      <dsp:nvSpPr>
        <dsp:cNvPr id="0" name=""/>
        <dsp:cNvSpPr/>
      </dsp:nvSpPr>
      <dsp:spPr>
        <a:xfrm>
          <a:off x="0" y="912417"/>
          <a:ext cx="701246" cy="701246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A17504-4CC2-4909-832E-07D47719D229}">
      <dsp:nvSpPr>
        <dsp:cNvPr id="0" name=""/>
        <dsp:cNvSpPr/>
      </dsp:nvSpPr>
      <dsp:spPr>
        <a:xfrm rot="10800000">
          <a:off x="618017" y="1822990"/>
          <a:ext cx="4754175" cy="701246"/>
        </a:xfrm>
        <a:prstGeom prst="homePlate">
          <a:avLst/>
        </a:prstGeom>
        <a:solidFill>
          <a:srgbClr val="00FF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2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Efficient pruning methods</a:t>
          </a:r>
          <a:endParaRPr lang="vi-VN" sz="2800" kern="1200" dirty="0">
            <a:solidFill>
              <a:schemeClr val="tx1"/>
            </a:solidFill>
          </a:endParaRPr>
        </a:p>
      </dsp:txBody>
      <dsp:txXfrm rot="10800000">
        <a:off x="793328" y="1822990"/>
        <a:ext cx="4578864" cy="701246"/>
      </dsp:txXfrm>
    </dsp:sp>
    <dsp:sp modelId="{2BFD81E9-5CCB-43C1-9482-ADC1918EF777}">
      <dsp:nvSpPr>
        <dsp:cNvPr id="0" name=""/>
        <dsp:cNvSpPr/>
      </dsp:nvSpPr>
      <dsp:spPr>
        <a:xfrm>
          <a:off x="0" y="1822990"/>
          <a:ext cx="701246" cy="701246"/>
        </a:xfrm>
        <a:prstGeom prst="ellipse">
          <a:avLst/>
        </a:prstGeom>
        <a:solidFill>
          <a:srgbClr val="00FF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8A8B382-2FFE-4C76-897F-7B9E5E2EB2B5}">
      <dsp:nvSpPr>
        <dsp:cNvPr id="0" name=""/>
        <dsp:cNvSpPr/>
      </dsp:nvSpPr>
      <dsp:spPr>
        <a:xfrm rot="10800000">
          <a:off x="618017" y="2733563"/>
          <a:ext cx="4754175" cy="701246"/>
        </a:xfrm>
        <a:prstGeom prst="homePlate">
          <a:avLst/>
        </a:prstGeom>
        <a:solidFill>
          <a:srgbClr val="FFFF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2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Managing yellow leaf diseases</a:t>
          </a:r>
          <a:endParaRPr lang="vi-VN" sz="2800" kern="1200" dirty="0">
            <a:solidFill>
              <a:schemeClr val="tx1"/>
            </a:solidFill>
          </a:endParaRPr>
        </a:p>
      </dsp:txBody>
      <dsp:txXfrm rot="10800000">
        <a:off x="793328" y="2733563"/>
        <a:ext cx="4578864" cy="701246"/>
      </dsp:txXfrm>
    </dsp:sp>
    <dsp:sp modelId="{39F2DC00-8B24-46DC-9DE3-E3FFD7EA10B3}">
      <dsp:nvSpPr>
        <dsp:cNvPr id="0" name=""/>
        <dsp:cNvSpPr/>
      </dsp:nvSpPr>
      <dsp:spPr>
        <a:xfrm>
          <a:off x="0" y="2733563"/>
          <a:ext cx="701246" cy="7012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27421E-171D-4EB3-A05C-DFA6C1B80DEA}">
      <dsp:nvSpPr>
        <dsp:cNvPr id="0" name=""/>
        <dsp:cNvSpPr/>
      </dsp:nvSpPr>
      <dsp:spPr>
        <a:xfrm rot="10800000">
          <a:off x="618017" y="3644136"/>
          <a:ext cx="4754175" cy="701246"/>
        </a:xfrm>
        <a:prstGeom prst="homePlate">
          <a:avLst/>
        </a:prstGeom>
        <a:solidFill>
          <a:srgbClr val="FF99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2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Compost</a:t>
          </a:r>
          <a:endParaRPr lang="vi-VN" sz="2800" kern="1200" dirty="0">
            <a:solidFill>
              <a:schemeClr val="tx1"/>
            </a:solidFill>
          </a:endParaRPr>
        </a:p>
      </dsp:txBody>
      <dsp:txXfrm rot="10800000">
        <a:off x="793328" y="3644136"/>
        <a:ext cx="4578864" cy="701246"/>
      </dsp:txXfrm>
    </dsp:sp>
    <dsp:sp modelId="{553B7931-6F11-42F5-B00C-D4411EEE852E}">
      <dsp:nvSpPr>
        <dsp:cNvPr id="0" name=""/>
        <dsp:cNvSpPr/>
      </dsp:nvSpPr>
      <dsp:spPr>
        <a:xfrm>
          <a:off x="0" y="3644136"/>
          <a:ext cx="701246" cy="701246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1274B16-8E7D-4275-A478-C9E412258AD8}">
      <dsp:nvSpPr>
        <dsp:cNvPr id="0" name=""/>
        <dsp:cNvSpPr/>
      </dsp:nvSpPr>
      <dsp:spPr>
        <a:xfrm rot="10800000">
          <a:off x="618017" y="4554710"/>
          <a:ext cx="4754175" cy="701246"/>
        </a:xfrm>
        <a:prstGeom prst="homePlate">
          <a:avLst/>
        </a:prstGeom>
        <a:solidFill>
          <a:srgbClr val="FF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923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Water saving irrigation</a:t>
          </a:r>
          <a:endParaRPr lang="vi-VN" sz="2800" kern="1200" dirty="0">
            <a:solidFill>
              <a:schemeClr val="bg1"/>
            </a:solidFill>
          </a:endParaRPr>
        </a:p>
      </dsp:txBody>
      <dsp:txXfrm rot="10800000">
        <a:off x="793328" y="4554710"/>
        <a:ext cx="4578864" cy="701246"/>
      </dsp:txXfrm>
    </dsp:sp>
    <dsp:sp modelId="{55102978-B62C-4B1F-B505-96EB924C8DF2}">
      <dsp:nvSpPr>
        <dsp:cNvPr id="0" name=""/>
        <dsp:cNvSpPr/>
      </dsp:nvSpPr>
      <dsp:spPr>
        <a:xfrm>
          <a:off x="0" y="4554710"/>
          <a:ext cx="701246" cy="701246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CA550-89AF-4F29-A86F-EF58A06E8AB8}">
      <dsp:nvSpPr>
        <dsp:cNvPr id="0" name=""/>
        <dsp:cNvSpPr/>
      </dsp:nvSpPr>
      <dsp:spPr>
        <a:xfrm>
          <a:off x="28581" y="0"/>
          <a:ext cx="3071047" cy="432974"/>
        </a:xfrm>
        <a:prstGeom prst="chevron">
          <a:avLst/>
        </a:prstGeom>
        <a:solidFill>
          <a:srgbClr val="00CC9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Many</a:t>
          </a:r>
          <a:endParaRPr lang="vi-VN" sz="2000" b="1" kern="1200" dirty="0">
            <a:solidFill>
              <a:schemeClr val="bg1"/>
            </a:solidFill>
          </a:endParaRPr>
        </a:p>
      </dsp:txBody>
      <dsp:txXfrm>
        <a:off x="28581" y="0"/>
        <a:ext cx="3071047" cy="432974"/>
      </dsp:txXfrm>
    </dsp:sp>
    <dsp:sp modelId="{15A79E58-1933-4C50-8E45-04F2EB9E393F}">
      <dsp:nvSpPr>
        <dsp:cNvPr id="0" name=""/>
        <dsp:cNvSpPr/>
      </dsp:nvSpPr>
      <dsp:spPr>
        <a:xfrm>
          <a:off x="2792524" y="0"/>
          <a:ext cx="3071047" cy="432974"/>
        </a:xfrm>
        <a:prstGeom prst="chevron">
          <a:avLst/>
        </a:prstGeom>
        <a:solidFill>
          <a:srgbClr val="CC33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other</a:t>
          </a:r>
          <a:endParaRPr lang="vi-VN" sz="2000" b="1" kern="1200" dirty="0">
            <a:solidFill>
              <a:schemeClr val="bg1"/>
            </a:solidFill>
          </a:endParaRPr>
        </a:p>
      </dsp:txBody>
      <dsp:txXfrm>
        <a:off x="2792524" y="0"/>
        <a:ext cx="3071047" cy="432974"/>
      </dsp:txXfrm>
    </dsp:sp>
    <dsp:sp modelId="{72758987-11D1-40FA-B45B-84764B7F73A0}">
      <dsp:nvSpPr>
        <dsp:cNvPr id="0" name=""/>
        <dsp:cNvSpPr/>
      </dsp:nvSpPr>
      <dsp:spPr>
        <a:xfrm>
          <a:off x="5532927" y="0"/>
          <a:ext cx="3071047" cy="432974"/>
        </a:xfrm>
        <a:prstGeom prst="chevron">
          <a:avLst/>
        </a:prstGeom>
        <a:solidFill>
          <a:srgbClr val="CC00CC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causes</a:t>
          </a:r>
          <a:endParaRPr lang="vi-VN" sz="2000" b="1" kern="1200" dirty="0">
            <a:solidFill>
              <a:schemeClr val="bg1"/>
            </a:solidFill>
          </a:endParaRPr>
        </a:p>
      </dsp:txBody>
      <dsp:txXfrm>
        <a:off x="5532927" y="0"/>
        <a:ext cx="3071047" cy="432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B61F1-9F5A-43AA-B2BE-A861B9C907D5}">
      <dsp:nvSpPr>
        <dsp:cNvPr id="0" name=""/>
        <dsp:cNvSpPr/>
      </dsp:nvSpPr>
      <dsp:spPr>
        <a:xfrm>
          <a:off x="0" y="685"/>
          <a:ext cx="8744472" cy="701610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latin typeface="Times New Roman" pitchFamily="18" charset="0"/>
              <a:cs typeface="Times New Roman" pitchFamily="18" charset="0"/>
            </a:rPr>
            <a:t>SOLUTIONS TO YELLOW LEAF DISEASE</a:t>
          </a:r>
          <a:endParaRPr lang="en-US" sz="3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250" y="34935"/>
        <a:ext cx="8675972" cy="633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6CF16-D531-46B1-8E93-65292468D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AFDD34-426D-4836-A6B7-3A5815CAC79C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/>
              <a:t>Chỉnh sửa kiểu văn bản của Bản cái</a:t>
            </a:r>
          </a:p>
          <a:p>
            <a:pPr lvl="1"/>
            <a:r>
              <a:rPr lang="vi-VN" noProof="0"/>
              <a:t>Mức hai</a:t>
            </a:r>
          </a:p>
          <a:p>
            <a:pPr lvl="2"/>
            <a:r>
              <a:rPr lang="vi-VN" noProof="0"/>
              <a:t>Mức ba</a:t>
            </a:r>
          </a:p>
          <a:p>
            <a:pPr lvl="3"/>
            <a:r>
              <a:rPr lang="vi-VN" noProof="0"/>
              <a:t>Mức bốn</a:t>
            </a:r>
          </a:p>
          <a:p>
            <a:pPr lvl="4"/>
            <a:r>
              <a:rPr lang="vi-VN" noProof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EF4873FD-5FD2-4BE4-80DF-FFEA647B09E1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cs typeface="Arial" pitchFamily="34" charset="0"/>
            </a:endParaRPr>
          </a:p>
        </p:txBody>
      </p:sp>
      <p:sp>
        <p:nvSpPr>
          <p:cNvPr id="7172" name="Chỗ dành sẵn cho Đầu trang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Quản lý nước tưới cà phê vối</a:t>
            </a:r>
          </a:p>
        </p:txBody>
      </p:sp>
      <p:sp>
        <p:nvSpPr>
          <p:cNvPr id="7173" name="Chỗ dành sẵn cho Ngày tháng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15/08/2014</a:t>
            </a:r>
          </a:p>
        </p:txBody>
      </p:sp>
      <p:sp>
        <p:nvSpPr>
          <p:cNvPr id="7174" name="Chỗ dành sẵn cho Chân trang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ThS. Phạm Công Trí &amp; ctv</a:t>
            </a:r>
          </a:p>
        </p:txBody>
      </p:sp>
      <p:sp>
        <p:nvSpPr>
          <p:cNvPr id="7175" name="Chỗ dành sẵn cho Số hiệu Bản chiếu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3262C0-4848-4A6A-8300-B4A939E932AB}" type="slidenum">
              <a:rPr lang="vi-VN" altLang="vi-VN">
                <a:cs typeface="Arial" pitchFamily="34" charset="0"/>
              </a:rPr>
              <a:pPr/>
              <a:t>3</a:t>
            </a:fld>
            <a:endParaRPr lang="vi-VN" altLang="vi-VN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35844" name="Chỗ dành sẵn cho Đầu trang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Quản lý nước tưới cà phê vối</a:t>
            </a:r>
          </a:p>
        </p:txBody>
      </p:sp>
      <p:sp>
        <p:nvSpPr>
          <p:cNvPr id="35845" name="Chỗ dành sẵn cho Ngày tháng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15/08/2014</a:t>
            </a:r>
          </a:p>
        </p:txBody>
      </p:sp>
      <p:sp>
        <p:nvSpPr>
          <p:cNvPr id="35846" name="Chỗ dành sẵn cho Chân trang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ThS. Phạm Công Trí &amp; ctv</a:t>
            </a:r>
          </a:p>
        </p:txBody>
      </p:sp>
      <p:sp>
        <p:nvSpPr>
          <p:cNvPr id="35847" name="Chỗ dành sẵn cho Số hiệu Bản chiếu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AE415C-15A2-44CA-9A13-59539F1F1EF8}" type="slidenum">
              <a:rPr lang="vi-VN" altLang="vi-VN"/>
              <a:pPr/>
              <a:t>21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E59E4-935B-4368-9D03-9A7B4ECB2800}" type="slidenum">
              <a:rPr lang="en-US" altLang="vi-VN">
                <a:cs typeface="Arial" pitchFamily="34" charset="0"/>
              </a:rPr>
              <a:pPr/>
              <a:t>11</a:t>
            </a:fld>
            <a:endParaRPr lang="en-US" altLang="vi-VN">
              <a:cs typeface="Arial" pitchFamily="34" charset="0"/>
            </a:endParaRPr>
          </a:p>
        </p:txBody>
      </p:sp>
      <p:sp>
        <p:nvSpPr>
          <p:cNvPr id="16389" name="Nơi giữ chỗ cho Ngày tháng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45AD6B-CE88-4591-BEE5-98AFB8918E44}" type="datetime1">
              <a:rPr lang="vi-VN" altLang="vi-VN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16/08/2016</a:t>
            </a:fld>
            <a:endParaRPr lang="en-US" altLang="vi-VN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Nơi giữ chỗ cho Chân trang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mtClean="0">
                <a:latin typeface="Arial" pitchFamily="34" charset="0"/>
                <a:cs typeface="Arial" pitchFamily="34" charset="0"/>
              </a:rPr>
              <a:t>ThS. Phạm Công Trí</a:t>
            </a:r>
          </a:p>
        </p:txBody>
      </p:sp>
      <p:sp>
        <p:nvSpPr>
          <p:cNvPr id="16391" name="Nơi giữ chỗ cho Đầu trang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QUẢN LÝ DINH DƯỠNG</a:t>
            </a:r>
            <a:endParaRPr lang="en-US" altLang="vi-V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21508" name="Chỗ dành sẵn cho Đầu trang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Quản lý nước tưới cà phê vối</a:t>
            </a:r>
          </a:p>
        </p:txBody>
      </p:sp>
      <p:sp>
        <p:nvSpPr>
          <p:cNvPr id="21509" name="Chỗ dành sẵn cho Ngày tháng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15/08/2014</a:t>
            </a:r>
          </a:p>
        </p:txBody>
      </p:sp>
      <p:sp>
        <p:nvSpPr>
          <p:cNvPr id="21510" name="Chỗ dành sẵn cho Chân trang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ThS. Phạm Công Trí &amp; ctv</a:t>
            </a:r>
          </a:p>
        </p:txBody>
      </p:sp>
      <p:sp>
        <p:nvSpPr>
          <p:cNvPr id="21511" name="Chỗ dành sẵn cho Số hiệu Bản chiếu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334D55B-61D5-470A-A4BD-2E174438140C}" type="slidenum">
              <a:rPr lang="vi-VN" altLang="vi-VN"/>
              <a:pPr/>
              <a:t>14</a:t>
            </a:fld>
            <a:endParaRPr lang="vi-VN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23556" name="Chỗ dành sẵn cho Ngày tháng 1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15/08/2014</a:t>
            </a:r>
          </a:p>
        </p:txBody>
      </p:sp>
      <p:sp>
        <p:nvSpPr>
          <p:cNvPr id="23557" name="Chỗ dành sẵn cho Chân trang 2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ThS. Phạm Công Trí &amp; ctv</a:t>
            </a:r>
          </a:p>
        </p:txBody>
      </p:sp>
      <p:sp>
        <p:nvSpPr>
          <p:cNvPr id="23558" name="Chỗ dành sẵn cho Đầu trang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Quản lý nước tưới cà phê vối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  <p:sp>
        <p:nvSpPr>
          <p:cNvPr id="25604" name="Chỗ dành sẵn cho Ngày tháng 1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15/08/2014</a:t>
            </a:r>
          </a:p>
        </p:txBody>
      </p:sp>
      <p:sp>
        <p:nvSpPr>
          <p:cNvPr id="25605" name="Chỗ dành sẵn cho Chân trang 2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ThS. Phạm Công Trí &amp; ctv</a:t>
            </a:r>
          </a:p>
        </p:txBody>
      </p:sp>
      <p:sp>
        <p:nvSpPr>
          <p:cNvPr id="25606" name="Chỗ dành sẵn cho Đầu trang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Quản lý nước tưới cà phê vối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cs typeface="Arial" pitchFamily="34" charset="0"/>
            </a:endParaRPr>
          </a:p>
        </p:txBody>
      </p:sp>
      <p:sp>
        <p:nvSpPr>
          <p:cNvPr id="27652" name="Chỗ dành sẵn cho Ngày tháng 1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15/08/2014</a:t>
            </a:r>
          </a:p>
        </p:txBody>
      </p:sp>
      <p:sp>
        <p:nvSpPr>
          <p:cNvPr id="27653" name="Chỗ dành sẵn cho Chân trang 2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ThS. Phạm Công Trí &amp; ctv</a:t>
            </a:r>
          </a:p>
        </p:txBody>
      </p:sp>
      <p:sp>
        <p:nvSpPr>
          <p:cNvPr id="27654" name="Chỗ dành sẵn cho Đầu trang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Quản lý nước tưới cà phê vối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8BA932-4A5E-48DF-AF3F-72E50D083198}" type="slidenum">
              <a:rPr lang="en-US" altLang="vi-VN">
                <a:cs typeface="Arial" pitchFamily="34" charset="0"/>
              </a:rPr>
              <a:pPr/>
              <a:t>18</a:t>
            </a:fld>
            <a:endParaRPr lang="en-US" altLang="vi-VN"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vi-VN" smtClean="0">
              <a:cs typeface="Arial" pitchFamily="34" charset="0"/>
            </a:endParaRPr>
          </a:p>
        </p:txBody>
      </p:sp>
      <p:sp>
        <p:nvSpPr>
          <p:cNvPr id="29701" name="Chỗ dành sẵn cho Ngày tháng 1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15/08/2014</a:t>
            </a:r>
          </a:p>
        </p:txBody>
      </p:sp>
      <p:sp>
        <p:nvSpPr>
          <p:cNvPr id="29702" name="Chỗ dành sẵn cho Chân trang 2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ThS. Phạm Công Trí &amp; ctv</a:t>
            </a:r>
          </a:p>
        </p:txBody>
      </p:sp>
      <p:sp>
        <p:nvSpPr>
          <p:cNvPr id="29703" name="Chỗ dành sẵn cho Đầu trang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/>
              <a:t>Quản lý nước tưới cà phê vối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525570-43AA-480D-9A22-2479B2D05062}" type="slidenum">
              <a:rPr lang="en-US" altLang="vi-VN" sz="1300">
                <a:cs typeface="Arial" pitchFamily="34" charset="0"/>
              </a:rPr>
              <a:pPr/>
              <a:t>19</a:t>
            </a:fld>
            <a:endParaRPr lang="en-US" altLang="vi-VN" sz="1300"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vi-V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cs typeface="Arial" pitchFamily="34" charset="0"/>
            </a:endParaRPr>
          </a:p>
        </p:txBody>
      </p:sp>
      <p:sp>
        <p:nvSpPr>
          <p:cNvPr id="33796" name="Chỗ dành sẵn cho Đầu trang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Quản lý nước tưới cà phê vối</a:t>
            </a:r>
          </a:p>
        </p:txBody>
      </p:sp>
      <p:sp>
        <p:nvSpPr>
          <p:cNvPr id="33797" name="Chỗ dành sẵn cho Ngày tháng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15/08/2014</a:t>
            </a:r>
          </a:p>
        </p:txBody>
      </p:sp>
      <p:sp>
        <p:nvSpPr>
          <p:cNvPr id="33798" name="Chỗ dành sẵn cho Chân trang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mtClean="0">
                <a:cs typeface="Arial" pitchFamily="34" charset="0"/>
              </a:rPr>
              <a:t>ThS. Phạm Công Trí &amp; ctv</a:t>
            </a:r>
          </a:p>
        </p:txBody>
      </p:sp>
      <p:sp>
        <p:nvSpPr>
          <p:cNvPr id="33799" name="Chỗ dành sẵn cho Số hiệu Bản chiếu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4A9F3E-3FB3-4E90-9F61-92F2A6352161}" type="slidenum">
              <a:rPr lang="vi-VN" altLang="vi-VN">
                <a:cs typeface="Arial" pitchFamily="34" charset="0"/>
              </a:rPr>
              <a:pPr/>
              <a:t>20</a:t>
            </a:fld>
            <a:endParaRPr lang="vi-VN" altLang="vi-VN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9A6D-D8C4-4450-B1AE-3FF221117EBC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7F58F-9879-49ED-BB24-575D62D24DEB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9562-B0B4-4C0F-BE2E-8917606F5CA6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B5D88-FCDC-4D80-9007-1B5C2407F68E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3C08-6449-4B2A-A0F9-F5753C227DB9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62E58-049D-435F-A515-F34AF480CC71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76213" y="187325"/>
            <a:ext cx="8763000" cy="6213475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133600" y="5133975"/>
            <a:ext cx="6386946" cy="1219200"/>
          </a:xfrm>
        </p:spPr>
        <p:txBody>
          <a:bodyPr tIns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6318D7-DA32-40D8-AB48-CD9A6FF71009}" type="datetime1">
              <a:rPr lang="en-US"/>
              <a:pPr>
                <a:defRPr/>
              </a:pPr>
              <a:t>8/16/2016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50BB7F46-5000-420D-AFF1-3A2A30D0D573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Trung t©m NC TN Thñy lîi N«ng l©m nghiÖp Gia Lai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4149-ADE5-459D-B281-2AA0F1E1221C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3C645-7349-4997-A32C-528480E7D6EC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0380-86C8-4C1E-BEA6-E4B0EDCD3B36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8E443-F047-4FB9-809D-17BC750499B1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039E2-2156-4749-B3F7-D6EFB5AF8B7B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D156A-C8A8-49F7-B090-4802FF7B70D2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EE3B3-AF69-45CA-8A1D-2D7450C571B1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7DF37-8443-4D36-B357-4422BB36971C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D3B76-062B-49C3-BDD7-37C4F70C2D42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70F12-B6DD-481F-8181-AF2D40DF191A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F8B60-8047-4F3B-869D-86893DFE6F56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0E7C6-B2DA-4D18-9C97-75F3FAC7FCDF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F4E4D-2396-4ACF-BE80-9E382430725A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4B7D0-019E-4A90-9796-9B7D8C173593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43D4-9B4A-43D4-8444-08A1701800B0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09B70-F614-420A-A07C-1206D844FBC7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để sửa kiểu tiêu đề Bản cái</a:t>
            </a:r>
            <a:endParaRPr lang="en-US" alt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Chỉnh sửa kiểu văn bản của Bản cái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  <a:endParaRPr lang="en-US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348343-D232-4462-8269-FF5FE9537051}" type="datetimeFigureOut">
              <a:rPr lang="vi-VN"/>
              <a:pPr>
                <a:defRPr/>
              </a:pPr>
              <a:t>16/08/2016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C400860D-F1EE-42DD-8702-AAA124DD9491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Hình ảnh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Lưu đồ: Chuẩn bị 29"/>
          <p:cNvSpPr/>
          <p:nvPr/>
        </p:nvSpPr>
        <p:spPr>
          <a:xfrm>
            <a:off x="4572000" y="5170488"/>
            <a:ext cx="1435100" cy="1184275"/>
          </a:xfrm>
          <a:prstGeom prst="flowChartPreparation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1" name="Lưu đồ: Chuẩn bị 30"/>
          <p:cNvSpPr/>
          <p:nvPr/>
        </p:nvSpPr>
        <p:spPr>
          <a:xfrm>
            <a:off x="6096000" y="5170488"/>
            <a:ext cx="1435100" cy="1184275"/>
          </a:xfrm>
          <a:prstGeom prst="flowChartPreparation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2" name="Lưu đồ: Chuẩn bị 31"/>
          <p:cNvSpPr/>
          <p:nvPr/>
        </p:nvSpPr>
        <p:spPr>
          <a:xfrm>
            <a:off x="7620000" y="5170488"/>
            <a:ext cx="1435100" cy="1184275"/>
          </a:xfrm>
          <a:prstGeom prst="flowChartPreparation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3" name="Lưu đồ: Chuẩn bị 32"/>
          <p:cNvSpPr/>
          <p:nvPr/>
        </p:nvSpPr>
        <p:spPr>
          <a:xfrm>
            <a:off x="3048000" y="5170488"/>
            <a:ext cx="1435100" cy="1184275"/>
          </a:xfrm>
          <a:prstGeom prst="flowChartPreparation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4" name="Lưu đồ: Chuẩn bị 33"/>
          <p:cNvSpPr/>
          <p:nvPr/>
        </p:nvSpPr>
        <p:spPr>
          <a:xfrm>
            <a:off x="1524000" y="5168900"/>
            <a:ext cx="1435100" cy="1184275"/>
          </a:xfrm>
          <a:prstGeom prst="flowChartPreparation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5" name="Lưu đồ: Chuẩn bị 34"/>
          <p:cNvSpPr/>
          <p:nvPr/>
        </p:nvSpPr>
        <p:spPr>
          <a:xfrm>
            <a:off x="0" y="5168900"/>
            <a:ext cx="1435100" cy="1184275"/>
          </a:xfrm>
          <a:prstGeom prst="flowChartPreparation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36" name="Hình chữ nhật 35"/>
          <p:cNvSpPr/>
          <p:nvPr/>
        </p:nvSpPr>
        <p:spPr>
          <a:xfrm>
            <a:off x="0" y="316346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WATER SAVING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COPING WITH WATER SCARCITY UNNDER CHANGING CLIMATE CONDITIONS</a:t>
            </a:r>
            <a:endParaRPr lang="en-US" sz="2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7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86" y="53008"/>
            <a:ext cx="2880000" cy="1737436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786" y="53008"/>
            <a:ext cx="2880000" cy="1737436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Hình ảnh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1552993"/>
            <a:ext cx="2880000" cy="173743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" y="1527784"/>
            <a:ext cx="2880000" cy="1738165"/>
          </a:xfrm>
          <a:prstGeom prst="ellipse">
            <a:avLst/>
          </a:prstGeom>
          <a:ln w="317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3" descr="Simexco Logo_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73500" y="1630363"/>
            <a:ext cx="1203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ình Bầu dục 15"/>
          <p:cNvSpPr/>
          <p:nvPr/>
        </p:nvSpPr>
        <p:spPr>
          <a:xfrm>
            <a:off x="228601" y="894518"/>
            <a:ext cx="8686801" cy="3878812"/>
          </a:xfrm>
          <a:prstGeom prst="ellipse">
            <a:avLst/>
          </a:prstGeom>
          <a:solidFill>
            <a:schemeClr val="tx1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Nhóm 14"/>
          <p:cNvGrpSpPr/>
          <p:nvPr/>
        </p:nvGrpSpPr>
        <p:grpSpPr>
          <a:xfrm>
            <a:off x="3192192" y="3882887"/>
            <a:ext cx="1385668" cy="1305667"/>
            <a:chOff x="67733" y="1391783"/>
            <a:chExt cx="2438400" cy="2438400"/>
          </a:xfrm>
          <a:solidFill>
            <a:srgbClr val="FFFF00"/>
          </a:solidFill>
          <a:scene3d>
            <a:camera prst="orthographicFront"/>
            <a:lightRig rig="flat" dir="t"/>
          </a:scene3d>
        </p:grpSpPr>
        <p:sp>
          <p:nvSpPr>
            <p:cNvPr id="19" name="Hình Bầu dục 18"/>
            <p:cNvSpPr/>
            <p:nvPr/>
          </p:nvSpPr>
          <p:spPr>
            <a:xfrm>
              <a:off x="67733" y="1391783"/>
              <a:ext cx="2438400" cy="24384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Hình Bầu dục 4"/>
            <p:cNvSpPr/>
            <p:nvPr/>
          </p:nvSpPr>
          <p:spPr>
            <a:xfrm>
              <a:off x="67733" y="2380324"/>
              <a:ext cx="2427476" cy="40256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4480" tIns="284480" rIns="284480" bIns="28448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</a:rPr>
                <a:t>water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Nhóm 14"/>
          <p:cNvGrpSpPr/>
          <p:nvPr/>
        </p:nvGrpSpPr>
        <p:grpSpPr>
          <a:xfrm>
            <a:off x="6026008" y="3882887"/>
            <a:ext cx="1746392" cy="1305667"/>
            <a:chOff x="-200450" y="1391783"/>
            <a:chExt cx="3073177" cy="2438400"/>
          </a:xfrm>
          <a:solidFill>
            <a:srgbClr val="FF99FF"/>
          </a:solidFill>
          <a:scene3d>
            <a:camera prst="orthographicFront"/>
            <a:lightRig rig="flat" dir="t"/>
          </a:scene3d>
        </p:grpSpPr>
        <p:sp>
          <p:nvSpPr>
            <p:cNvPr id="22" name="Hình Bầu dục 21"/>
            <p:cNvSpPr/>
            <p:nvPr/>
          </p:nvSpPr>
          <p:spPr>
            <a:xfrm>
              <a:off x="67733" y="1391783"/>
              <a:ext cx="2438400" cy="24384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ình Bầu dục 4"/>
            <p:cNvSpPr/>
            <p:nvPr/>
          </p:nvSpPr>
          <p:spPr>
            <a:xfrm>
              <a:off x="-200450" y="2380323"/>
              <a:ext cx="3073177" cy="39409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4480" tIns="284480" rIns="284480" bIns="28448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tx1"/>
                  </a:solidFill>
                </a:rPr>
                <a:t>Pesticide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Nhóm 14"/>
          <p:cNvGrpSpPr/>
          <p:nvPr/>
        </p:nvGrpSpPr>
        <p:grpSpPr>
          <a:xfrm>
            <a:off x="7682132" y="3882887"/>
            <a:ext cx="1385668" cy="1305667"/>
            <a:chOff x="67733" y="1391783"/>
            <a:chExt cx="2438400" cy="2438400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25" name="Hình Bầu dục 24"/>
            <p:cNvSpPr/>
            <p:nvPr/>
          </p:nvSpPr>
          <p:spPr>
            <a:xfrm>
              <a:off x="67733" y="1391783"/>
              <a:ext cx="2438400" cy="24384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ình Bầu dục 4"/>
            <p:cNvSpPr/>
            <p:nvPr/>
          </p:nvSpPr>
          <p:spPr>
            <a:xfrm>
              <a:off x="67733" y="2380324"/>
              <a:ext cx="2427476" cy="40256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4480" tIns="284480" rIns="284480" bIns="28448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Agent factor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Nhóm 14"/>
          <p:cNvGrpSpPr/>
          <p:nvPr/>
        </p:nvGrpSpPr>
        <p:grpSpPr>
          <a:xfrm>
            <a:off x="4710332" y="3882887"/>
            <a:ext cx="1385668" cy="1305667"/>
            <a:chOff x="67733" y="1391783"/>
            <a:chExt cx="2438400" cy="2438400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15" name="Hình Bầu dục 14"/>
            <p:cNvSpPr/>
            <p:nvPr/>
          </p:nvSpPr>
          <p:spPr>
            <a:xfrm>
              <a:off x="67733" y="1391783"/>
              <a:ext cx="2438400" cy="24384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ình Bầu dục 4"/>
            <p:cNvSpPr/>
            <p:nvPr/>
          </p:nvSpPr>
          <p:spPr>
            <a:xfrm>
              <a:off x="67733" y="2380324"/>
              <a:ext cx="2427476" cy="402566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4480" tIns="284480" rIns="284480" bIns="28448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</a:rPr>
                <a:t>Fertilization</a:t>
              </a:r>
              <a:endParaRPr lang="en-US" sz="2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1" name="Nhóm 14"/>
          <p:cNvGrpSpPr/>
          <p:nvPr/>
        </p:nvGrpSpPr>
        <p:grpSpPr>
          <a:xfrm>
            <a:off x="1572064" y="3882887"/>
            <a:ext cx="1613920" cy="1305667"/>
            <a:chOff x="-115870" y="1391783"/>
            <a:chExt cx="2840061" cy="2438400"/>
          </a:xfrm>
          <a:solidFill>
            <a:srgbClr val="00FF00"/>
          </a:solidFill>
          <a:scene3d>
            <a:camera prst="orthographicFront"/>
            <a:lightRig rig="flat" dir="t"/>
          </a:scene3d>
        </p:grpSpPr>
        <p:sp>
          <p:nvSpPr>
            <p:cNvPr id="24" name="Hình Bầu dục 23"/>
            <p:cNvSpPr/>
            <p:nvPr/>
          </p:nvSpPr>
          <p:spPr>
            <a:xfrm>
              <a:off x="67733" y="1391783"/>
              <a:ext cx="2438400" cy="2438400"/>
            </a:xfrm>
            <a:prstGeom prst="ellipse">
              <a:avLst/>
            </a:prstGeom>
            <a:solidFill>
              <a:srgbClr val="0000FF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ình Bầu dục 4"/>
            <p:cNvSpPr/>
            <p:nvPr/>
          </p:nvSpPr>
          <p:spPr>
            <a:xfrm>
              <a:off x="-115870" y="2380323"/>
              <a:ext cx="2840061" cy="394091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4480" tIns="284480" rIns="284480" bIns="28448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Varieties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Sơ đồ 7"/>
          <p:cNvGraphicFramePr/>
          <p:nvPr/>
        </p:nvGraphicFramePr>
        <p:xfrm>
          <a:off x="311427" y="5278712"/>
          <a:ext cx="8603975" cy="432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" name="Nhóm 14"/>
          <p:cNvGrpSpPr/>
          <p:nvPr/>
        </p:nvGrpSpPr>
        <p:grpSpPr>
          <a:xfrm>
            <a:off x="33996" y="3861989"/>
            <a:ext cx="1676400" cy="1305667"/>
            <a:chOff x="-200450" y="1391783"/>
            <a:chExt cx="2950010" cy="2438400"/>
          </a:xfrm>
          <a:solidFill>
            <a:srgbClr val="996633"/>
          </a:solidFill>
          <a:scene3d>
            <a:camera prst="orthographicFront"/>
            <a:lightRig rig="flat" dir="t"/>
          </a:scene3d>
        </p:grpSpPr>
        <p:sp>
          <p:nvSpPr>
            <p:cNvPr id="30" name="Hình Bầu dục 23"/>
            <p:cNvSpPr/>
            <p:nvPr/>
          </p:nvSpPr>
          <p:spPr>
            <a:xfrm>
              <a:off x="67733" y="1391783"/>
              <a:ext cx="2438400" cy="2438400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ình Bầu dục 4"/>
            <p:cNvSpPr/>
            <p:nvPr/>
          </p:nvSpPr>
          <p:spPr>
            <a:xfrm>
              <a:off x="-200450" y="2385147"/>
              <a:ext cx="2950010" cy="423740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84480" tIns="284480" rIns="284480" bIns="28448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</a:rPr>
                <a:t>Soil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Nhóm 27"/>
          <p:cNvGrpSpPr/>
          <p:nvPr/>
        </p:nvGrpSpPr>
        <p:grpSpPr>
          <a:xfrm>
            <a:off x="4333265" y="5854186"/>
            <a:ext cx="4582137" cy="738769"/>
            <a:chOff x="0" y="0"/>
            <a:chExt cx="4979096" cy="1059586"/>
          </a:xfrm>
          <a:solidFill>
            <a:srgbClr val="008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Hình V 31"/>
            <p:cNvSpPr/>
            <p:nvPr/>
          </p:nvSpPr>
          <p:spPr>
            <a:xfrm>
              <a:off x="0" y="0"/>
              <a:ext cx="4979096" cy="105958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ình V 4"/>
            <p:cNvSpPr txBox="1"/>
            <p:nvPr/>
          </p:nvSpPr>
          <p:spPr>
            <a:xfrm>
              <a:off x="529793" y="0"/>
              <a:ext cx="3919510" cy="10595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0" tIns="41275" rIns="0" bIns="41275" spcCol="1270" anchor="ctr"/>
            <a:lstStyle/>
            <a:p>
              <a:pPr algn="ctr" defTabSz="2889250"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FFFF00"/>
                  </a:solidFill>
                </a:rPr>
                <a:t>INTEGRATED PREVENTION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 defTabSz="2889250">
                <a:spcAft>
                  <a:spcPts val="0"/>
                </a:spcAft>
                <a:defRPr/>
              </a:pPr>
              <a:r>
                <a:rPr lang="en-US" sz="2000" dirty="0" smtClean="0">
                  <a:solidFill>
                    <a:schemeClr val="bg1"/>
                  </a:solidFill>
                </a:rPr>
                <a:t>Effective and sustainable</a:t>
              </a:r>
              <a:endParaRPr lang="vi-VN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Nhóm 33"/>
          <p:cNvGrpSpPr/>
          <p:nvPr/>
        </p:nvGrpSpPr>
        <p:grpSpPr>
          <a:xfrm>
            <a:off x="364436" y="5854186"/>
            <a:ext cx="4582137" cy="738769"/>
            <a:chOff x="0" y="0"/>
            <a:chExt cx="4979096" cy="1059586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" name="Hình V 34"/>
            <p:cNvSpPr/>
            <p:nvPr/>
          </p:nvSpPr>
          <p:spPr>
            <a:xfrm>
              <a:off x="0" y="0"/>
              <a:ext cx="4979096" cy="1059586"/>
            </a:xfrm>
            <a:prstGeom prst="chevron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ình V 4"/>
            <p:cNvSpPr txBox="1"/>
            <p:nvPr/>
          </p:nvSpPr>
          <p:spPr>
            <a:xfrm>
              <a:off x="529793" y="0"/>
              <a:ext cx="3919510" cy="1059586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0" tIns="41275" rIns="0" bIns="41275" spcCol="1270" anchor="ctr"/>
            <a:lstStyle/>
            <a:p>
              <a:pPr algn="ctr" defTabSz="2889250"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rgbClr val="FFFF00"/>
                  </a:solidFill>
                </a:rPr>
                <a:t>AGROCHEMICAL PREVENTION</a:t>
              </a:r>
              <a:endParaRPr lang="en-US" sz="2000" b="1" dirty="0">
                <a:solidFill>
                  <a:srgbClr val="FFFF00"/>
                </a:solidFill>
              </a:endParaRPr>
            </a:p>
            <a:p>
              <a:pPr algn="ctr" defTabSz="2889250">
                <a:spcAft>
                  <a:spcPts val="0"/>
                </a:spcAft>
                <a:defRPr/>
              </a:pPr>
              <a:r>
                <a:rPr lang="en-US" sz="2000" dirty="0" smtClean="0"/>
                <a:t>Not thoroughly and unsustainable</a:t>
              </a:r>
              <a:endParaRPr lang="vi-VN" sz="2000" dirty="0"/>
            </a:p>
          </p:txBody>
        </p:sp>
      </p:grpSp>
      <p:sp>
        <p:nvSpPr>
          <p:cNvPr id="37" name="Hình Bầu dục 4"/>
          <p:cNvSpPr/>
          <p:nvPr/>
        </p:nvSpPr>
        <p:spPr>
          <a:xfrm>
            <a:off x="228600" y="1172813"/>
            <a:ext cx="8647883" cy="2742206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4480" tIns="284480" rIns="284480" bIns="284480" spcCol="1270" anchor="ctr"/>
          <a:lstStyle/>
          <a:p>
            <a:pPr algn="ctr" defTabSz="1778000" eaLnBrk="1" fontAlgn="auto" hangingPunct="1"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LEAF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POPULAR and DANGEROUS DISEASE </a:t>
            </a:r>
            <a:r>
              <a:rPr lang="en-US" sz="3600" b="1" dirty="0" smtClean="0">
                <a:solidFill>
                  <a:schemeClr val="bg1"/>
                </a:solidFill>
              </a:rPr>
              <a:t>Various causes of yellow leaf disease in coffee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8" name="Hình Chữ nhật 9"/>
          <p:cNvSpPr/>
          <p:nvPr/>
        </p:nvSpPr>
        <p:spPr>
          <a:xfrm>
            <a:off x="344557" y="0"/>
            <a:ext cx="6149008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4. </a:t>
            </a:r>
            <a:r>
              <a:rPr lang="en-US" sz="36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Managing yellow leaf diseases</a:t>
            </a:r>
            <a:endParaRPr lang="en-US" sz="36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4354" name="Hình chữ nhật 38"/>
          <p:cNvSpPr>
            <a:spLocks noChangeArrowheads="1"/>
          </p:cNvSpPr>
          <p:nvPr/>
        </p:nvSpPr>
        <p:spPr bwMode="auto">
          <a:xfrm>
            <a:off x="5260975" y="211138"/>
            <a:ext cx="3845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Increasing drought resistance</a:t>
            </a:r>
            <a:endParaRPr lang="vi-VN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236538" y="3025775"/>
            <a:ext cx="87725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latin typeface="+mj-lt"/>
                <a:cs typeface="Arial" charset="0"/>
              </a:rPr>
              <a:t>Limps on the root                Root rot           </a:t>
            </a:r>
            <a:r>
              <a:rPr lang="en-US" sz="1050" dirty="0" smtClean="0">
                <a:latin typeface="Arial" charset="0"/>
                <a:cs typeface="Arial" charset="0"/>
              </a:rPr>
              <a:t>Male M. </a:t>
            </a:r>
            <a:r>
              <a:rPr lang="en-US" sz="1050" dirty="0">
                <a:latin typeface="Arial" charset="0"/>
                <a:cs typeface="Arial" charset="0"/>
              </a:rPr>
              <a:t>incognita </a:t>
            </a:r>
            <a:r>
              <a:rPr lang="en-US" sz="1050" dirty="0" smtClean="0">
                <a:latin typeface="Arial" charset="0"/>
                <a:cs typeface="Arial" charset="0"/>
              </a:rPr>
              <a:t>  Female M</a:t>
            </a:r>
            <a:r>
              <a:rPr lang="en-US" sz="1050" dirty="0">
                <a:latin typeface="Arial" charset="0"/>
                <a:cs typeface="Arial" charset="0"/>
              </a:rPr>
              <a:t>. incognita </a:t>
            </a:r>
            <a:r>
              <a:rPr lang="en-US" sz="1050" dirty="0" smtClean="0">
                <a:latin typeface="Arial" charset="0"/>
                <a:cs typeface="Arial" charset="0"/>
              </a:rPr>
              <a:t>  </a:t>
            </a:r>
            <a:r>
              <a:rPr lang="en-US" sz="1050" dirty="0" err="1" smtClean="0">
                <a:latin typeface="Arial" charset="0"/>
                <a:cs typeface="Arial" charset="0"/>
              </a:rPr>
              <a:t>Mealybug</a:t>
            </a:r>
            <a:r>
              <a:rPr lang="en-US" sz="1050" dirty="0" smtClean="0">
                <a:latin typeface="Arial" charset="0"/>
                <a:cs typeface="Arial" charset="0"/>
              </a:rPr>
              <a:t>                Termite</a:t>
            </a:r>
            <a:r>
              <a:rPr lang="en-US" sz="1050" dirty="0">
                <a:latin typeface="Arial" charset="0"/>
                <a:cs typeface="Arial" charset="0"/>
              </a:rPr>
              <a:t>	               </a:t>
            </a:r>
            <a:r>
              <a:rPr lang="en-US" sz="1050" dirty="0" smtClean="0">
                <a:latin typeface="Arial" charset="0"/>
                <a:cs typeface="Arial" charset="0"/>
              </a:rPr>
              <a:t>       Rotten stem and root</a:t>
            </a:r>
            <a:endParaRPr lang="en-US" sz="1050" dirty="0">
              <a:latin typeface="Arial" charset="0"/>
              <a:cs typeface="Arial" charset="0"/>
            </a:endParaRPr>
          </a:p>
        </p:txBody>
      </p:sp>
      <p:pic>
        <p:nvPicPr>
          <p:cNvPr id="1536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8863" y="2214563"/>
            <a:ext cx="9461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Ảnh 31" descr="00 t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5663" y="2214563"/>
            <a:ext cx="9461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 descr="N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263" y="2214563"/>
            <a:ext cx="9461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 descr="re tieu bi tt na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2063" y="2214563"/>
            <a:ext cx="9461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 descr="hoatieu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3725" y="2201863"/>
            <a:ext cx="9461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 descr="N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0525" y="2201863"/>
            <a:ext cx="9461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 descr="hoatieu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35488" y="2214563"/>
            <a:ext cx="9461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 descr="moi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02288" y="2214563"/>
            <a:ext cx="946150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Ảnh 17" descr="100_9657.JPG"/>
          <p:cNvPicPr>
            <a:picLocks noChangeAspect="1"/>
          </p:cNvPicPr>
          <p:nvPr/>
        </p:nvPicPr>
        <p:blipFill>
          <a:blip r:embed="rId11" cstate="print"/>
          <a:srcRect t="20712" b="6075"/>
          <a:stretch>
            <a:fillRect/>
          </a:stretch>
        </p:blipFill>
        <p:spPr bwMode="auto">
          <a:xfrm>
            <a:off x="195263" y="66675"/>
            <a:ext cx="4319587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3"/>
          <p:cNvPicPr>
            <a:picLocks noChangeAspect="1" noChangeArrowheads="1"/>
          </p:cNvPicPr>
          <p:nvPr/>
        </p:nvPicPr>
        <p:blipFill>
          <a:blip r:embed="rId12" cstate="print"/>
          <a:srcRect t="13087" b="13699"/>
          <a:stretch>
            <a:fillRect/>
          </a:stretch>
        </p:blipFill>
        <p:spPr bwMode="auto">
          <a:xfrm>
            <a:off x="4691063" y="66675"/>
            <a:ext cx="4318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Hình chữ nhật 17"/>
          <p:cNvSpPr/>
          <p:nvPr/>
        </p:nvSpPr>
        <p:spPr>
          <a:xfrm>
            <a:off x="160338" y="3279775"/>
            <a:ext cx="8983662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 smtClean="0">
                <a:latin typeface="Arial" charset="0"/>
                <a:cs typeface="Arial" charset="0"/>
              </a:rPr>
              <a:t>Different causes of yellow leaf diseases:</a:t>
            </a:r>
            <a:endParaRPr lang="en-US" sz="2000" b="1" dirty="0">
              <a:latin typeface="Arial" charset="0"/>
              <a:cs typeface="Arial" charset="0"/>
            </a:endParaRPr>
          </a:p>
          <a:p>
            <a:pPr marL="1620000" indent="-4572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Nematode and fungal </a:t>
            </a:r>
            <a:r>
              <a:rPr lang="en-US" sz="2000" b="1" dirty="0" err="1" smtClean="0">
                <a:solidFill>
                  <a:srgbClr val="FF3300"/>
                </a:solidFill>
                <a:latin typeface="Arial" charset="0"/>
                <a:cs typeface="Arial" charset="0"/>
              </a:rPr>
              <a:t>superinfection</a:t>
            </a:r>
            <a:endParaRPr lang="en-US" sz="2000" b="1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1620000" indent="-4572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Root fungi, sore root</a:t>
            </a:r>
            <a:endParaRPr lang="en-US" sz="2000" b="1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1620000" indent="-4572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Pink disease, rust disease, leaf blight</a:t>
            </a:r>
            <a:endParaRPr lang="en-US" sz="2000" b="1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1620000" indent="-4572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Root mealy, cicadas</a:t>
            </a:r>
            <a:endParaRPr lang="en-US" sz="2000" b="1" dirty="0">
              <a:solidFill>
                <a:srgbClr val="990099"/>
              </a:solidFill>
              <a:latin typeface="Arial" charset="0"/>
              <a:cs typeface="Arial" charset="0"/>
            </a:endParaRPr>
          </a:p>
          <a:p>
            <a:pPr marL="1620000" indent="-4572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990099"/>
                </a:solidFill>
                <a:latin typeface="Arial" charset="0"/>
                <a:cs typeface="Arial" charset="0"/>
              </a:rPr>
              <a:t>Borer, weevil</a:t>
            </a:r>
            <a:endParaRPr lang="en-US" sz="2000" b="1" dirty="0">
              <a:solidFill>
                <a:srgbClr val="990099"/>
              </a:solidFill>
              <a:latin typeface="Arial" charset="0"/>
              <a:cs typeface="Arial" charset="0"/>
            </a:endParaRPr>
          </a:p>
          <a:p>
            <a:pPr marL="1620000" indent="-4572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Weak root system and nutrition disorders</a:t>
            </a:r>
            <a:endParaRPr lang="en-US" sz="2000" b="1" dirty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1620000" indent="-457200"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Organic raw material poisoning, aluminum poisoning</a:t>
            </a:r>
            <a:endParaRPr lang="en-US" sz="2000" b="1" dirty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charset="0"/>
                <a:cs typeface="Arial" charset="0"/>
              </a:rPr>
              <a:t>Depending on causes of disease, prevention method will be applied. Paying special attention to ICM </a:t>
            </a:r>
            <a:endParaRPr lang="en-US" sz="16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-4763"/>
            <a:ext cx="92011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Nhóm 7"/>
          <p:cNvGrpSpPr>
            <a:grpSpLocks/>
          </p:cNvGrpSpPr>
          <p:nvPr/>
        </p:nvGrpSpPr>
        <p:grpSpPr bwMode="auto">
          <a:xfrm>
            <a:off x="-146050" y="-96838"/>
            <a:ext cx="9290050" cy="6954838"/>
            <a:chOff x="-57150" y="-97528"/>
            <a:chExt cx="9188450" cy="6955528"/>
          </a:xfrm>
        </p:grpSpPr>
        <p:sp>
          <p:nvSpPr>
            <p:cNvPr id="9" name="Hình chữ nhật 8"/>
            <p:cNvSpPr/>
            <p:nvPr/>
          </p:nvSpPr>
          <p:spPr>
            <a:xfrm>
              <a:off x="-57150" y="-97528"/>
              <a:ext cx="9188450" cy="6955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424883" y="1599678"/>
              <a:ext cx="8414371" cy="47248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just" defTabSz="1422400" eaLnBrk="1" fontAlgn="auto" hangingPunct="1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1: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Clean farm, destroy source of disease</a:t>
              </a:r>
              <a:endPara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defTabSz="1422400" eaLnBrk="1" fontAlgn="auto" hangingPunct="1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</a:t>
              </a:r>
              <a:r>
                <a:rPr 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2: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 density of pests with chemicals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422400" eaLnBrk="1" fontAlgn="auto" hangingPunct="1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3: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Biological control, preventing root rot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1422400" eaLnBrk="1" fontAlgn="auto" hangingPunct="1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800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</a:t>
              </a:r>
              <a:r>
                <a:rPr lang="en-US" sz="2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4: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Recovering the root system, improving soil fertility, plant care</a:t>
              </a:r>
              <a:endPara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422400" eaLnBrk="1" fontAlgn="auto" hangingPunct="1"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During treatment process, foliar fertilizer should be applied to promote growth and recovery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Diagram 16"/>
            <p:cNvGraphicFramePr/>
            <p:nvPr/>
          </p:nvGraphicFramePr>
          <p:xfrm>
            <a:off x="256209" y="715617"/>
            <a:ext cx="8648839" cy="7023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IMG_0406"/>
          <p:cNvPicPr>
            <a:picLocks noChangeAspect="1" noChangeArrowheads="1"/>
          </p:cNvPicPr>
          <p:nvPr/>
        </p:nvPicPr>
        <p:blipFill>
          <a:blip r:embed="rId2" cstate="print"/>
          <a:srcRect t="1782" b="10434"/>
          <a:stretch>
            <a:fillRect/>
          </a:stretch>
        </p:blipFill>
        <p:spPr bwMode="auto">
          <a:xfrm>
            <a:off x="357188" y="822325"/>
            <a:ext cx="4138612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344488" y="3183280"/>
            <a:ext cx="41386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vi-VN" sz="1500" b="1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Mass production of compost (by company)</a:t>
            </a:r>
            <a:endParaRPr lang="en-US" altLang="vi-VN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Ảnh 7" descr="IMG_0469.jpg"/>
          <p:cNvPicPr>
            <a:picLocks noChangeAspect="1"/>
          </p:cNvPicPr>
          <p:nvPr/>
        </p:nvPicPr>
        <p:blipFill>
          <a:blip r:embed="rId3" cstate="print"/>
          <a:srcRect t="10817"/>
          <a:stretch>
            <a:fillRect/>
          </a:stretch>
        </p:blipFill>
        <p:spPr bwMode="auto">
          <a:xfrm>
            <a:off x="357188" y="3870325"/>
            <a:ext cx="4138612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357188" y="6295574"/>
            <a:ext cx="413861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vi-VN" sz="1500" b="1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Production of compost at household</a:t>
            </a:r>
            <a:endParaRPr lang="en-US" altLang="vi-VN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Ảnh 29" descr="Tricho 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238" y="795338"/>
            <a:ext cx="3959225" cy="5843587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4" name="Ảnh 30" descr="Trichomix-DT.png"/>
          <p:cNvPicPr>
            <a:picLocks noChangeAspect="1"/>
          </p:cNvPicPr>
          <p:nvPr/>
        </p:nvPicPr>
        <p:blipFill>
          <a:blip r:embed="rId5" cstate="print"/>
          <a:srcRect l="6110" t="4395" r="5527" b="2419"/>
          <a:stretch>
            <a:fillRect/>
          </a:stretch>
        </p:blipFill>
        <p:spPr bwMode="auto">
          <a:xfrm>
            <a:off x="4948238" y="795338"/>
            <a:ext cx="3956050" cy="58801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5" name="Ảnh 33" descr="tricho-nema.jpg"/>
          <p:cNvPicPr>
            <a:picLocks noChangeAspect="1"/>
          </p:cNvPicPr>
          <p:nvPr/>
        </p:nvPicPr>
        <p:blipFill>
          <a:blip r:embed="rId6" cstate="print"/>
          <a:srcRect l="4187" t="1801" r="2760" b="5103"/>
          <a:stretch>
            <a:fillRect/>
          </a:stretch>
        </p:blipFill>
        <p:spPr bwMode="auto">
          <a:xfrm>
            <a:off x="4945063" y="814388"/>
            <a:ext cx="3959225" cy="5861050"/>
          </a:xfrm>
          <a:prstGeom prst="rect">
            <a:avLst/>
          </a:prstGeom>
          <a:noFill/>
          <a:ln w="31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6" name="Ảnh 34" descr="Tricho-Meta.jpg"/>
          <p:cNvPicPr>
            <a:picLocks noChangeAspect="1"/>
          </p:cNvPicPr>
          <p:nvPr/>
        </p:nvPicPr>
        <p:blipFill>
          <a:blip r:embed="rId7" cstate="print"/>
          <a:srcRect l="1624" t="2" b="1344"/>
          <a:stretch>
            <a:fillRect/>
          </a:stretch>
        </p:blipFill>
        <p:spPr bwMode="auto">
          <a:xfrm>
            <a:off x="4948238" y="798513"/>
            <a:ext cx="3962400" cy="5876925"/>
          </a:xfrm>
          <a:prstGeom prst="rect">
            <a:avLst/>
          </a:prstGeom>
          <a:noFill/>
          <a:ln w="317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7" name="Ảnh 35" descr="tricho-bt 100g.png"/>
          <p:cNvPicPr>
            <a:picLocks noChangeAspect="1"/>
          </p:cNvPicPr>
          <p:nvPr/>
        </p:nvPicPr>
        <p:blipFill>
          <a:blip r:embed="rId8" cstate="print"/>
          <a:srcRect l="3685" t="2248" r="2930" b="1569"/>
          <a:stretch>
            <a:fillRect/>
          </a:stretch>
        </p:blipFill>
        <p:spPr bwMode="auto">
          <a:xfrm>
            <a:off x="4938713" y="795338"/>
            <a:ext cx="3965575" cy="58801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grpSp>
        <p:nvGrpSpPr>
          <p:cNvPr id="4" name="Nhóm 3"/>
          <p:cNvGrpSpPr>
            <a:grpSpLocks/>
          </p:cNvGrpSpPr>
          <p:nvPr/>
        </p:nvGrpSpPr>
        <p:grpSpPr bwMode="auto">
          <a:xfrm>
            <a:off x="4932363" y="728663"/>
            <a:ext cx="3971925" cy="5946775"/>
            <a:chOff x="4932362" y="729456"/>
            <a:chExt cx="3971925" cy="5945584"/>
          </a:xfrm>
        </p:grpSpPr>
        <p:sp>
          <p:nvSpPr>
            <p:cNvPr id="18" name="Hình Chữ nhật 27"/>
            <p:cNvSpPr/>
            <p:nvPr/>
          </p:nvSpPr>
          <p:spPr>
            <a:xfrm>
              <a:off x="4932362" y="729456"/>
              <a:ext cx="3971925" cy="5945584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Biological products</a:t>
              </a:r>
              <a:endParaRPr lang="en-US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- </a:t>
              </a: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Producing compost from byproducts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 </a:t>
              </a: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Pest management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18446" name="Hình ảnh 1"/>
            <p:cNvPicPr>
              <a:picLocks noChangeAspect="1"/>
            </p:cNvPicPr>
            <p:nvPr/>
          </p:nvPicPr>
          <p:blipFill>
            <a:blip r:embed="rId9" cstate="print"/>
            <a:srcRect l="12852" r="13171"/>
            <a:stretch>
              <a:fillRect/>
            </a:stretch>
          </p:blipFill>
          <p:spPr bwMode="auto">
            <a:xfrm>
              <a:off x="5388324" y="813766"/>
              <a:ext cx="3060000" cy="2325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Hình ảnh 2"/>
            <p:cNvPicPr>
              <a:picLocks noChangeAspect="1"/>
            </p:cNvPicPr>
            <p:nvPr/>
          </p:nvPicPr>
          <p:blipFill>
            <a:blip r:embed="rId10" cstate="print"/>
            <a:srcRect l="12656" r="12839"/>
            <a:stretch>
              <a:fillRect/>
            </a:stretch>
          </p:blipFill>
          <p:spPr bwMode="auto">
            <a:xfrm>
              <a:off x="5388324" y="4281859"/>
              <a:ext cx="3053298" cy="233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Hình Chữ nhật 9"/>
          <p:cNvSpPr/>
          <p:nvPr/>
        </p:nvSpPr>
        <p:spPr>
          <a:xfrm>
            <a:off x="344557" y="0"/>
            <a:ext cx="855973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5. </a:t>
            </a:r>
            <a:r>
              <a:rPr lang="en-US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Organic and biological solutions</a:t>
            </a:r>
            <a:endParaRPr lang="en-US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9"/>
          <p:cNvSpPr/>
          <p:nvPr/>
        </p:nvSpPr>
        <p:spPr>
          <a:xfrm>
            <a:off x="344556" y="53008"/>
            <a:ext cx="5671931" cy="76944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6. </a:t>
            </a:r>
            <a:r>
              <a:rPr lang="en-US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Saving irrigation</a:t>
            </a:r>
            <a:endParaRPr lang="en-US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20483" name="Picture 2" descr="HN 02"/>
          <p:cNvPicPr>
            <a:picLocks noChangeArrowheads="1"/>
          </p:cNvPicPr>
          <p:nvPr/>
        </p:nvPicPr>
        <p:blipFill>
          <a:blip r:embed="rId3" cstate="print"/>
          <a:srcRect l="616" t="3877"/>
          <a:stretch>
            <a:fillRect/>
          </a:stretch>
        </p:blipFill>
        <p:spPr bwMode="auto">
          <a:xfrm>
            <a:off x="158750" y="1008063"/>
            <a:ext cx="21605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Tuoi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0775" y="1008063"/>
            <a:ext cx="2159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KH 0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1688" y="1008063"/>
            <a:ext cx="2159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KH 04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6413" y="1008063"/>
            <a:ext cx="21590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Hình chữ nhật 1"/>
          <p:cNvSpPr>
            <a:spLocks noChangeArrowheads="1"/>
          </p:cNvSpPr>
          <p:nvPr/>
        </p:nvSpPr>
        <p:spPr bwMode="auto">
          <a:xfrm>
            <a:off x="1" y="2436813"/>
            <a:ext cx="9023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1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Coffee bloom when receiving            Coffee farmers transporting equipment                                  Dry lake with cracked bottom </a:t>
            </a:r>
          </a:p>
          <a:p>
            <a:r>
              <a:rPr lang="en-US" sz="1000" b="1" i="1" dirty="0" smtClean="0">
                <a:latin typeface="Arial" pitchFamily="34" charset="0"/>
                <a:cs typeface="Arial" pitchFamily="34" charset="0"/>
              </a:rPr>
              <a:t>                 enough water                                    to water their farm</a:t>
            </a:r>
            <a:endParaRPr lang="vi-VN" sz="1000" dirty="0"/>
          </a:p>
        </p:txBody>
      </p:sp>
      <p:sp>
        <p:nvSpPr>
          <p:cNvPr id="20488" name="Hình chữ nhật 3"/>
          <p:cNvSpPr>
            <a:spLocks noChangeArrowheads="1"/>
          </p:cNvSpPr>
          <p:nvPr/>
        </p:nvSpPr>
        <p:spPr bwMode="auto">
          <a:xfrm>
            <a:off x="173038" y="742950"/>
            <a:ext cx="87582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Water  decides blooming and coffee yield</a:t>
            </a:r>
            <a:r>
              <a:rPr lang="vi-VN" sz="1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;  </a:t>
            </a:r>
            <a:r>
              <a:rPr lang="en-US" sz="1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Rising water demand</a:t>
            </a:r>
            <a:r>
              <a:rPr lang="vi-VN" sz="1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depleting water resource</a:t>
            </a:r>
            <a:endParaRPr lang="vi-VN" sz="1100" dirty="0"/>
          </a:p>
        </p:txBody>
      </p:sp>
      <p:grpSp>
        <p:nvGrpSpPr>
          <p:cNvPr id="8" name="Nhóm 7"/>
          <p:cNvGrpSpPr>
            <a:grpSpLocks/>
          </p:cNvGrpSpPr>
          <p:nvPr/>
        </p:nvGrpSpPr>
        <p:grpSpPr bwMode="auto">
          <a:xfrm>
            <a:off x="158750" y="2778125"/>
            <a:ext cx="8856663" cy="1708150"/>
            <a:chOff x="159028" y="2778419"/>
            <a:chExt cx="8857107" cy="1708079"/>
          </a:xfrm>
        </p:grpSpPr>
        <p:pic>
          <p:nvPicPr>
            <p:cNvPr id="20498" name="Picture 6" descr="Hoa ca phe-m"/>
            <p:cNvPicPr>
              <a:picLocks noChangeArrowheads="1"/>
            </p:cNvPicPr>
            <p:nvPr/>
          </p:nvPicPr>
          <p:blipFill>
            <a:blip r:embed="rId7" cstate="print"/>
            <a:srcRect l="3079" t="572" r="7658"/>
            <a:stretch>
              <a:fillRect/>
            </a:stretch>
          </p:blipFill>
          <p:spPr bwMode="auto">
            <a:xfrm>
              <a:off x="159028" y="3018242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9" name="Picture 7" descr="000 a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379598" y="3032308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0" name="Picture 8" descr="IMG_0427"/>
            <p:cNvPicPr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28745" y="3032529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1" name="Picture 9" descr="IMG_0388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6135" y="3046498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2" name="Hình chữ nhật 4"/>
            <p:cNvSpPr>
              <a:spLocks noChangeArrowheads="1"/>
            </p:cNvSpPr>
            <p:nvPr/>
          </p:nvSpPr>
          <p:spPr bwMode="auto">
            <a:xfrm>
              <a:off x="184429" y="2778419"/>
              <a:ext cx="8707875" cy="26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RESEARCH ON COFFEE</a:t>
              </a:r>
              <a:r>
                <a:rPr lang="vi-VN" sz="11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11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reasonable water application decides blooming, pollination, and fruit set</a:t>
              </a:r>
              <a:endParaRPr lang="vi-VN" sz="1100" dirty="0"/>
            </a:p>
          </p:txBody>
        </p:sp>
      </p:grpSp>
      <p:grpSp>
        <p:nvGrpSpPr>
          <p:cNvPr id="9" name="Nhóm 8"/>
          <p:cNvGrpSpPr>
            <a:grpSpLocks/>
          </p:cNvGrpSpPr>
          <p:nvPr/>
        </p:nvGrpSpPr>
        <p:grpSpPr bwMode="auto">
          <a:xfrm>
            <a:off x="158750" y="4586288"/>
            <a:ext cx="8856663" cy="1717675"/>
            <a:chOff x="159028" y="4585990"/>
            <a:chExt cx="8857107" cy="1718597"/>
          </a:xfrm>
        </p:grpSpPr>
        <p:pic>
          <p:nvPicPr>
            <p:cNvPr id="20493" name="Picture 11" descr="10437396_312349498933475_5460758834071867675_n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11966" y="4855062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2" descr="IMG_8234"/>
            <p:cNvPicPr>
              <a:picLocks noChangeArrowheads="1"/>
            </p:cNvPicPr>
            <p:nvPr/>
          </p:nvPicPr>
          <p:blipFill>
            <a:blip r:embed="rId12" cstate="print"/>
            <a:srcRect r="10718" b="467"/>
            <a:stretch>
              <a:fillRect/>
            </a:stretch>
          </p:blipFill>
          <p:spPr bwMode="auto">
            <a:xfrm>
              <a:off x="6856135" y="4864587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14" descr="DSC00601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9028" y="4840775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6" name="Picture 14" descr="E:\DATA\2012\KHCN\DT ICM\ICM 2011, 2012- hình ảnh\DSC00572.JPG"/>
            <p:cNvPicPr>
              <a:picLocks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385492" y="4840775"/>
              <a:ext cx="2160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7" name="Hình chữ nhật 5"/>
            <p:cNvSpPr>
              <a:spLocks noChangeArrowheads="1"/>
            </p:cNvSpPr>
            <p:nvPr/>
          </p:nvSpPr>
          <p:spPr bwMode="auto">
            <a:xfrm>
              <a:off x="185530" y="4585990"/>
              <a:ext cx="8627165" cy="26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Water saving irrigation</a:t>
              </a:r>
              <a:r>
                <a:rPr lang="vi-VN" sz="11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1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combining fertilization developed by </a:t>
              </a:r>
              <a:r>
                <a:rPr lang="vi-VN" sz="11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WASI </a:t>
              </a:r>
              <a:r>
                <a:rPr lang="en-US" sz="11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is a potential effective irrigation solution</a:t>
              </a:r>
              <a:endParaRPr lang="vi-VN" sz="1100" dirty="0"/>
            </a:p>
          </p:txBody>
        </p:sp>
      </p:grpSp>
      <p:sp>
        <p:nvSpPr>
          <p:cNvPr id="7" name="Hình chữ nhật 6"/>
          <p:cNvSpPr>
            <a:spLocks noChangeArrowheads="1"/>
          </p:cNvSpPr>
          <p:nvPr/>
        </p:nvSpPr>
        <p:spPr bwMode="auto">
          <a:xfrm>
            <a:off x="0" y="62976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New technology, suitable for irrigation need of coffee and pepper, an optimal solution for current conditions of the Central Highlands</a:t>
            </a:r>
            <a:endParaRPr lang="vi-VN" sz="1200" dirty="0">
              <a:solidFill>
                <a:srgbClr val="660066"/>
              </a:solidFill>
              <a:latin typeface="Times New Roman" pitchFamily="18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Using readily available equipment</a:t>
            </a:r>
            <a:r>
              <a:rPr lang="vi-VN" sz="1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low installation cost</a:t>
            </a:r>
            <a:r>
              <a:rPr lang="vi-VN" sz="1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long equipment life, easy to operate, convenient</a:t>
            </a:r>
            <a:endParaRPr lang="vi-VN" sz="1200" dirty="0">
              <a:solidFill>
                <a:srgbClr val="6600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92" name="Hình chữ nhật 22"/>
          <p:cNvSpPr>
            <a:spLocks noChangeArrowheads="1"/>
          </p:cNvSpPr>
          <p:nvPr/>
        </p:nvSpPr>
        <p:spPr bwMode="auto">
          <a:xfrm>
            <a:off x="5394793" y="224025"/>
            <a:ext cx="4757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Solution to drought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tuoi-ca-phe11-300x22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888" y="141288"/>
            <a:ext cx="441007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2974975"/>
            <a:ext cx="8874125" cy="309563"/>
          </a:xfrm>
        </p:spPr>
        <p:txBody>
          <a:bodyPr/>
          <a:lstStyle/>
          <a:p>
            <a:pPr>
              <a:defRPr/>
            </a:pPr>
            <a:r>
              <a:rPr lang="en-US" altLang="vi-VN" sz="1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vi-VN" sz="1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Rising water demand for agriculture, wasteful water use                               Fertilizer runoff causing water pollution</a:t>
            </a:r>
            <a:endParaRPr lang="en-US" altLang="vi-VN" sz="1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532" name="Picture 8" descr="nuocthaim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063" y="3505200"/>
            <a:ext cx="441483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Content Placeholder 10" descr="75192462-219171_cachet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33913" y="3505200"/>
            <a:ext cx="4395787" cy="2830513"/>
          </a:xfrm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42875" y="6326188"/>
            <a:ext cx="88868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vi-VN" sz="1400" b="1" kern="0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              </a:t>
            </a:r>
            <a:r>
              <a:rPr lang="en-US" altLang="vi-VN" sz="1400" b="1" kern="0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Water pollution caused by waste                                                       Contaminated water source with dead fish</a:t>
            </a:r>
            <a:endParaRPr lang="en-US" altLang="vi-VN" sz="1400" b="1" kern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2535" name="Picture 8" descr="Dam-tao-rong-4-lan-Hong-Kong-de-doa-bien-Trung-Quo_Tin180_com_00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9625" y="141288"/>
            <a:ext cx="441007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2974975"/>
            <a:ext cx="8874125" cy="309563"/>
          </a:xfrm>
        </p:spPr>
        <p:txBody>
          <a:bodyPr/>
          <a:lstStyle/>
          <a:p>
            <a:pPr algn="ctr">
              <a:defRPr/>
            </a:pPr>
            <a:r>
              <a:rPr lang="en-US" altLang="vi-VN" sz="1400" b="1" dirty="0" smtClean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Deforestation, watershed destruction</a:t>
            </a:r>
            <a:endParaRPr lang="en-US" altLang="vi-VN" sz="1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42875" y="6326188"/>
            <a:ext cx="88868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altLang="vi-VN" sz="1400" b="1" dirty="0">
                <a:solidFill>
                  <a:srgbClr val="FF0000"/>
                </a:solidFill>
                <a:cs typeface="Arial" panose="020B0604020202020204" pitchFamily="34" charset="0"/>
              </a:rPr>
              <a:t>                  </a:t>
            </a:r>
            <a:r>
              <a:rPr lang="en-US" altLang="vi-VN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Degradation and depletion of water resources</a:t>
            </a:r>
            <a:r>
              <a:rPr lang="en-US" sz="1400" b="1" dirty="0">
                <a:solidFill>
                  <a:srgbClr val="FF0000"/>
                </a:solidFill>
              </a:rPr>
              <a:t>	</a:t>
            </a:r>
            <a:r>
              <a:rPr lang="en-US" sz="1400" b="1" dirty="0" smtClean="0">
                <a:solidFill>
                  <a:srgbClr val="FF0000"/>
                </a:solidFill>
              </a:rPr>
              <a:t>                             Well digging to find water source for irrigation</a:t>
            </a:r>
            <a:endParaRPr lang="en-US" altLang="vi-VN" sz="1400" b="1" kern="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63" y="147638"/>
            <a:ext cx="43957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3913" y="141288"/>
            <a:ext cx="4395787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63" y="3492500"/>
            <a:ext cx="44100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tuoi-ca-phe-daklak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3913" y="3492500"/>
            <a:ext cx="4395787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ình chữ nhật 12"/>
          <p:cNvSpPr/>
          <p:nvPr/>
        </p:nvSpPr>
        <p:spPr>
          <a:xfrm>
            <a:off x="17576" y="2944590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Preservation and rational use of water resource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sustainable coffee development</a:t>
            </a:r>
            <a:endParaRPr lang="vi-VN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7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50" y="117475"/>
            <a:ext cx="4395788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Hình ảnh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450" y="3954463"/>
            <a:ext cx="4395788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8" y="117475"/>
            <a:ext cx="4395787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Hoa no ro _ CH chiu ha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8" y="3948113"/>
            <a:ext cx="4395787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2057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vi-VN" sz="1600" dirty="0" smtClean="0">
                <a:solidFill>
                  <a:srgbClr val="0033CC"/>
                </a:solidFill>
                <a:latin typeface="Arial "/>
              </a:rPr>
              <a:t>Control valve</a:t>
            </a:r>
            <a:endParaRPr lang="en-US" altLang="vi-VN" sz="1600" dirty="0">
              <a:solidFill>
                <a:srgbClr val="0033CC"/>
              </a:solidFill>
              <a:latin typeface="Arial "/>
            </a:endParaRP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1219200" y="18288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-609600" y="60198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677" name="Line 12"/>
          <p:cNvSpPr>
            <a:spLocks noChangeShapeType="1"/>
          </p:cNvSpPr>
          <p:nvPr/>
        </p:nvSpPr>
        <p:spPr bwMode="auto">
          <a:xfrm>
            <a:off x="3581400" y="20574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3962400" y="5410200"/>
            <a:ext cx="1447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vi-VN" sz="1600" dirty="0" smtClean="0">
                <a:solidFill>
                  <a:srgbClr val="0033CC"/>
                </a:solidFill>
                <a:latin typeface="Arial Unicode MS" pitchFamily="34" charset="-128"/>
              </a:rPr>
              <a:t>Primary pipe</a:t>
            </a:r>
            <a:endParaRPr lang="en-US" altLang="vi-VN" sz="1200" dirty="0">
              <a:solidFill>
                <a:srgbClr val="0033CC"/>
              </a:solidFill>
              <a:latin typeface="Arial "/>
            </a:endParaRPr>
          </a:p>
        </p:txBody>
      </p:sp>
      <p:sp>
        <p:nvSpPr>
          <p:cNvPr id="28679" name="Line 14"/>
          <p:cNvSpPr>
            <a:spLocks noChangeShapeType="1"/>
          </p:cNvSpPr>
          <p:nvPr/>
        </p:nvSpPr>
        <p:spPr bwMode="auto">
          <a:xfrm>
            <a:off x="3581400" y="335280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0" name="Text Box 15"/>
          <p:cNvSpPr txBox="1">
            <a:spLocks noChangeArrowheads="1"/>
          </p:cNvSpPr>
          <p:nvPr/>
        </p:nvSpPr>
        <p:spPr bwMode="auto">
          <a:xfrm>
            <a:off x="152400" y="55626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vi-VN" sz="1600" dirty="0" smtClean="0">
                <a:solidFill>
                  <a:srgbClr val="0033CC"/>
                </a:solidFill>
                <a:latin typeface="Arial Unicode MS" pitchFamily="34" charset="-128"/>
              </a:rPr>
              <a:t>Water source</a:t>
            </a:r>
            <a:endParaRPr lang="en-US" altLang="vi-VN" sz="1600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  <p:sp>
        <p:nvSpPr>
          <p:cNvPr id="28681" name="Text Box 16"/>
          <p:cNvSpPr txBox="1">
            <a:spLocks noChangeArrowheads="1"/>
          </p:cNvSpPr>
          <p:nvPr/>
        </p:nvSpPr>
        <p:spPr bwMode="auto">
          <a:xfrm>
            <a:off x="1752600" y="5562600"/>
            <a:ext cx="1981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vi-VN" sz="1600" dirty="0" smtClean="0">
                <a:solidFill>
                  <a:srgbClr val="0033CC"/>
                </a:solidFill>
                <a:latin typeface="Arial Unicode MS" pitchFamily="34" charset="-128"/>
              </a:rPr>
              <a:t>Compost</a:t>
            </a:r>
            <a:endParaRPr lang="en-US" altLang="vi-VN" sz="1600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>
            <a:off x="5562600" y="20574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3" name="Line 18"/>
          <p:cNvSpPr>
            <a:spLocks noChangeShapeType="1"/>
          </p:cNvSpPr>
          <p:nvPr/>
        </p:nvSpPr>
        <p:spPr bwMode="auto">
          <a:xfrm>
            <a:off x="7620000" y="2057400"/>
            <a:ext cx="0" cy="259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4" name="Line 19"/>
          <p:cNvSpPr>
            <a:spLocks noChangeShapeType="1"/>
          </p:cNvSpPr>
          <p:nvPr/>
        </p:nvSpPr>
        <p:spPr bwMode="auto">
          <a:xfrm>
            <a:off x="1066800" y="3581400"/>
            <a:ext cx="7620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Line 20"/>
          <p:cNvSpPr>
            <a:spLocks noChangeShapeType="1"/>
          </p:cNvSpPr>
          <p:nvPr/>
        </p:nvSpPr>
        <p:spPr bwMode="auto">
          <a:xfrm>
            <a:off x="2895600" y="2057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6" name="Line 21"/>
          <p:cNvSpPr>
            <a:spLocks noChangeShapeType="1"/>
          </p:cNvSpPr>
          <p:nvPr/>
        </p:nvSpPr>
        <p:spPr bwMode="auto">
          <a:xfrm>
            <a:off x="2895600" y="4648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7" name="Line 22"/>
          <p:cNvSpPr>
            <a:spLocks noChangeShapeType="1"/>
          </p:cNvSpPr>
          <p:nvPr/>
        </p:nvSpPr>
        <p:spPr bwMode="auto">
          <a:xfrm>
            <a:off x="4876800" y="4648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8" name="Line 23"/>
          <p:cNvSpPr>
            <a:spLocks noChangeShapeType="1"/>
          </p:cNvSpPr>
          <p:nvPr/>
        </p:nvSpPr>
        <p:spPr bwMode="auto">
          <a:xfrm>
            <a:off x="4876800" y="2057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9" name="Line 24"/>
          <p:cNvSpPr>
            <a:spLocks noChangeShapeType="1"/>
          </p:cNvSpPr>
          <p:nvPr/>
        </p:nvSpPr>
        <p:spPr bwMode="auto">
          <a:xfrm>
            <a:off x="6934200" y="20574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0" name="Line 25"/>
          <p:cNvSpPr>
            <a:spLocks noChangeShapeType="1"/>
          </p:cNvSpPr>
          <p:nvPr/>
        </p:nvSpPr>
        <p:spPr bwMode="auto">
          <a:xfrm>
            <a:off x="6934200" y="4648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1" name="Line 26"/>
          <p:cNvSpPr>
            <a:spLocks noChangeShapeType="1"/>
          </p:cNvSpPr>
          <p:nvPr/>
        </p:nvSpPr>
        <p:spPr bwMode="auto">
          <a:xfrm>
            <a:off x="6934200" y="2514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2" name="Line 27"/>
          <p:cNvSpPr>
            <a:spLocks noChangeShapeType="1"/>
          </p:cNvSpPr>
          <p:nvPr/>
        </p:nvSpPr>
        <p:spPr bwMode="auto">
          <a:xfrm>
            <a:off x="4876800" y="2514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3" name="Line 28"/>
          <p:cNvSpPr>
            <a:spLocks noChangeShapeType="1"/>
          </p:cNvSpPr>
          <p:nvPr/>
        </p:nvSpPr>
        <p:spPr bwMode="auto">
          <a:xfrm>
            <a:off x="2971800" y="25146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4" name="Line 29"/>
          <p:cNvSpPr>
            <a:spLocks noChangeShapeType="1"/>
          </p:cNvSpPr>
          <p:nvPr/>
        </p:nvSpPr>
        <p:spPr bwMode="auto">
          <a:xfrm>
            <a:off x="2895600" y="2971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5" name="Line 30"/>
          <p:cNvSpPr>
            <a:spLocks noChangeShapeType="1"/>
          </p:cNvSpPr>
          <p:nvPr/>
        </p:nvSpPr>
        <p:spPr bwMode="auto">
          <a:xfrm>
            <a:off x="4876800" y="2971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6" name="Line 31"/>
          <p:cNvSpPr>
            <a:spLocks noChangeShapeType="1"/>
          </p:cNvSpPr>
          <p:nvPr/>
        </p:nvSpPr>
        <p:spPr bwMode="auto">
          <a:xfrm>
            <a:off x="6934200" y="2971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7" name="Line 32"/>
          <p:cNvSpPr>
            <a:spLocks noChangeShapeType="1"/>
          </p:cNvSpPr>
          <p:nvPr/>
        </p:nvSpPr>
        <p:spPr bwMode="auto">
          <a:xfrm>
            <a:off x="6934200" y="3733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8" name="Line 33"/>
          <p:cNvSpPr>
            <a:spLocks noChangeShapeType="1"/>
          </p:cNvSpPr>
          <p:nvPr/>
        </p:nvSpPr>
        <p:spPr bwMode="auto">
          <a:xfrm>
            <a:off x="6934200" y="4191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9" name="Line 34"/>
          <p:cNvSpPr>
            <a:spLocks noChangeShapeType="1"/>
          </p:cNvSpPr>
          <p:nvPr/>
        </p:nvSpPr>
        <p:spPr bwMode="auto">
          <a:xfrm>
            <a:off x="4876800" y="3733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0" name="Line 35"/>
          <p:cNvSpPr>
            <a:spLocks noChangeShapeType="1"/>
          </p:cNvSpPr>
          <p:nvPr/>
        </p:nvSpPr>
        <p:spPr bwMode="auto">
          <a:xfrm>
            <a:off x="4876800" y="4191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1" name="Line 36"/>
          <p:cNvSpPr>
            <a:spLocks noChangeShapeType="1"/>
          </p:cNvSpPr>
          <p:nvPr/>
        </p:nvSpPr>
        <p:spPr bwMode="auto">
          <a:xfrm>
            <a:off x="2895600" y="3733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2" name="Line 37"/>
          <p:cNvSpPr>
            <a:spLocks noChangeShapeType="1"/>
          </p:cNvSpPr>
          <p:nvPr/>
        </p:nvSpPr>
        <p:spPr bwMode="auto">
          <a:xfrm>
            <a:off x="2895600" y="4191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3" name="AutoShape 38"/>
          <p:cNvSpPr>
            <a:spLocks noChangeArrowheads="1"/>
          </p:cNvSpPr>
          <p:nvPr/>
        </p:nvSpPr>
        <p:spPr bwMode="auto">
          <a:xfrm>
            <a:off x="533400" y="3505200"/>
            <a:ext cx="914400" cy="609600"/>
          </a:xfrm>
          <a:prstGeom prst="flowChartMagneticDisk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04" name="AutoShape 39"/>
          <p:cNvSpPr>
            <a:spLocks noChangeArrowheads="1"/>
          </p:cNvSpPr>
          <p:nvPr/>
        </p:nvSpPr>
        <p:spPr bwMode="auto">
          <a:xfrm>
            <a:off x="762000" y="5638800"/>
            <a:ext cx="914400" cy="609600"/>
          </a:xfrm>
          <a:prstGeom prst="flowChartMagneticDisk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05" name="AutoShape 40"/>
          <p:cNvSpPr>
            <a:spLocks noChangeArrowheads="1"/>
          </p:cNvSpPr>
          <p:nvPr/>
        </p:nvSpPr>
        <p:spPr bwMode="auto">
          <a:xfrm>
            <a:off x="1143000" y="3657600"/>
            <a:ext cx="914400" cy="838200"/>
          </a:xfrm>
          <a:prstGeom prst="flowChartMagneticDisk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06" name="AutoShape 41"/>
          <p:cNvSpPr>
            <a:spLocks noChangeArrowheads="1"/>
          </p:cNvSpPr>
          <p:nvPr/>
        </p:nvSpPr>
        <p:spPr bwMode="auto">
          <a:xfrm>
            <a:off x="533400" y="2514600"/>
            <a:ext cx="914400" cy="1214438"/>
          </a:xfrm>
          <a:prstGeom prst="can">
            <a:avLst>
              <a:gd name="adj" fmla="val 3320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07" name="AutoShape 42"/>
          <p:cNvSpPr>
            <a:spLocks noChangeArrowheads="1"/>
          </p:cNvSpPr>
          <p:nvPr/>
        </p:nvSpPr>
        <p:spPr bwMode="auto">
          <a:xfrm>
            <a:off x="838200" y="5715000"/>
            <a:ext cx="914400" cy="609600"/>
          </a:xfrm>
          <a:prstGeom prst="flowChartMagneticDisk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08" name="AutoShape 43"/>
          <p:cNvSpPr>
            <a:spLocks noChangeArrowheads="1"/>
          </p:cNvSpPr>
          <p:nvPr/>
        </p:nvSpPr>
        <p:spPr bwMode="auto">
          <a:xfrm>
            <a:off x="1447800" y="4724400"/>
            <a:ext cx="914400" cy="609600"/>
          </a:xfrm>
          <a:prstGeom prst="flowChartMagneticDisk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09" name="AutoShape 44"/>
          <p:cNvSpPr>
            <a:spLocks noChangeArrowheads="1"/>
          </p:cNvSpPr>
          <p:nvPr/>
        </p:nvSpPr>
        <p:spPr bwMode="auto">
          <a:xfrm>
            <a:off x="228600" y="4724400"/>
            <a:ext cx="914400" cy="457200"/>
          </a:xfrm>
          <a:prstGeom prst="flowChartMagneticDisk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10" name="Line 45"/>
          <p:cNvSpPr>
            <a:spLocks noChangeShapeType="1"/>
          </p:cNvSpPr>
          <p:nvPr/>
        </p:nvSpPr>
        <p:spPr bwMode="auto">
          <a:xfrm flipV="1">
            <a:off x="609600" y="3314700"/>
            <a:ext cx="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1" name="Line 46"/>
          <p:cNvSpPr>
            <a:spLocks noChangeShapeType="1"/>
          </p:cNvSpPr>
          <p:nvPr/>
        </p:nvSpPr>
        <p:spPr bwMode="auto">
          <a:xfrm>
            <a:off x="609600" y="33528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2" name="Line 47"/>
          <p:cNvSpPr>
            <a:spLocks noChangeShapeType="1"/>
          </p:cNvSpPr>
          <p:nvPr/>
        </p:nvSpPr>
        <p:spPr bwMode="auto">
          <a:xfrm>
            <a:off x="1066800" y="3352800"/>
            <a:ext cx="2514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3" name="AutoShape 48"/>
          <p:cNvSpPr>
            <a:spLocks noChangeArrowheads="1"/>
          </p:cNvSpPr>
          <p:nvPr/>
        </p:nvSpPr>
        <p:spPr bwMode="auto">
          <a:xfrm>
            <a:off x="1447800" y="4800600"/>
            <a:ext cx="914400" cy="838200"/>
          </a:xfrm>
          <a:prstGeom prst="flowChartMagneticDisk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14" name="AutoShape 49"/>
          <p:cNvSpPr>
            <a:spLocks noChangeArrowheads="1"/>
          </p:cNvSpPr>
          <p:nvPr/>
        </p:nvSpPr>
        <p:spPr bwMode="auto">
          <a:xfrm>
            <a:off x="152400" y="4724400"/>
            <a:ext cx="914400" cy="609600"/>
          </a:xfrm>
          <a:prstGeom prst="flowChartMagneticDisk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15" name="Line 50"/>
          <p:cNvSpPr>
            <a:spLocks noChangeShapeType="1"/>
          </p:cNvSpPr>
          <p:nvPr/>
        </p:nvSpPr>
        <p:spPr bwMode="auto">
          <a:xfrm flipV="1">
            <a:off x="2133600" y="3352800"/>
            <a:ext cx="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6" name="Line 51"/>
          <p:cNvSpPr>
            <a:spLocks noChangeShapeType="1"/>
          </p:cNvSpPr>
          <p:nvPr/>
        </p:nvSpPr>
        <p:spPr bwMode="auto">
          <a:xfrm flipV="1">
            <a:off x="609600" y="43053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7" name="Line 52"/>
          <p:cNvSpPr>
            <a:spLocks noChangeShapeType="1"/>
          </p:cNvSpPr>
          <p:nvPr/>
        </p:nvSpPr>
        <p:spPr bwMode="auto">
          <a:xfrm flipV="1">
            <a:off x="1905000" y="43180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8" name="Line 53"/>
          <p:cNvSpPr>
            <a:spLocks noChangeShapeType="1"/>
          </p:cNvSpPr>
          <p:nvPr/>
        </p:nvSpPr>
        <p:spPr bwMode="auto">
          <a:xfrm flipH="1" flipV="1">
            <a:off x="1905000" y="5334000"/>
            <a:ext cx="0" cy="22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19" name="Line 54"/>
          <p:cNvSpPr>
            <a:spLocks noChangeShapeType="1"/>
          </p:cNvSpPr>
          <p:nvPr/>
        </p:nvSpPr>
        <p:spPr bwMode="auto">
          <a:xfrm flipH="1" flipV="1">
            <a:off x="609600" y="5334000"/>
            <a:ext cx="0" cy="22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20" name="Line 55"/>
          <p:cNvSpPr>
            <a:spLocks noChangeShapeType="1"/>
          </p:cNvSpPr>
          <p:nvPr/>
        </p:nvSpPr>
        <p:spPr bwMode="auto">
          <a:xfrm flipH="1" flipV="1">
            <a:off x="609600" y="4572000"/>
            <a:ext cx="106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21" name="Line 56"/>
          <p:cNvSpPr>
            <a:spLocks noChangeShapeType="1"/>
          </p:cNvSpPr>
          <p:nvPr/>
        </p:nvSpPr>
        <p:spPr bwMode="auto">
          <a:xfrm flipV="1">
            <a:off x="1663700" y="45593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22" name="AutoShape 57"/>
          <p:cNvSpPr>
            <a:spLocks noChangeArrowheads="1"/>
          </p:cNvSpPr>
          <p:nvPr/>
        </p:nvSpPr>
        <p:spPr bwMode="auto">
          <a:xfrm>
            <a:off x="3276600" y="3505200"/>
            <a:ext cx="304800" cy="1524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23" name="Line 58"/>
          <p:cNvSpPr>
            <a:spLocks noChangeShapeType="1"/>
          </p:cNvSpPr>
          <p:nvPr/>
        </p:nvSpPr>
        <p:spPr bwMode="auto">
          <a:xfrm>
            <a:off x="2286000" y="2819400"/>
            <a:ext cx="914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24" name="Line 59"/>
          <p:cNvSpPr>
            <a:spLocks noChangeShapeType="1"/>
          </p:cNvSpPr>
          <p:nvPr/>
        </p:nvSpPr>
        <p:spPr bwMode="auto">
          <a:xfrm flipV="1">
            <a:off x="4648200" y="3390900"/>
            <a:ext cx="0" cy="20161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25" name="Line 60"/>
          <p:cNvSpPr>
            <a:spLocks noChangeShapeType="1"/>
          </p:cNvSpPr>
          <p:nvPr/>
        </p:nvSpPr>
        <p:spPr bwMode="auto">
          <a:xfrm flipV="1">
            <a:off x="6477000" y="40386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6" name="Line 61"/>
          <p:cNvSpPr>
            <a:spLocks noChangeShapeType="1"/>
          </p:cNvSpPr>
          <p:nvPr/>
        </p:nvSpPr>
        <p:spPr bwMode="auto">
          <a:xfrm flipV="1">
            <a:off x="6477000" y="4038600"/>
            <a:ext cx="99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27" name="AutoShape 62"/>
          <p:cNvSpPr>
            <a:spLocks noChangeArrowheads="1"/>
          </p:cNvSpPr>
          <p:nvPr/>
        </p:nvSpPr>
        <p:spPr bwMode="auto">
          <a:xfrm>
            <a:off x="685800" y="2667000"/>
            <a:ext cx="914400" cy="1214438"/>
          </a:xfrm>
          <a:prstGeom prst="can">
            <a:avLst>
              <a:gd name="adj" fmla="val 3320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28" name="AutoShape 63"/>
          <p:cNvSpPr>
            <a:spLocks noChangeArrowheads="1"/>
          </p:cNvSpPr>
          <p:nvPr/>
        </p:nvSpPr>
        <p:spPr bwMode="auto">
          <a:xfrm>
            <a:off x="838200" y="2819400"/>
            <a:ext cx="914400" cy="1214438"/>
          </a:xfrm>
          <a:prstGeom prst="can">
            <a:avLst>
              <a:gd name="adj" fmla="val 33203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29" name="Rectangle 64"/>
          <p:cNvSpPr>
            <a:spLocks noChangeArrowheads="1"/>
          </p:cNvSpPr>
          <p:nvPr/>
        </p:nvSpPr>
        <p:spPr bwMode="auto">
          <a:xfrm>
            <a:off x="6324600" y="16002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30" name="AutoShape 65"/>
          <p:cNvSpPr>
            <a:spLocks noChangeArrowheads="1"/>
          </p:cNvSpPr>
          <p:nvPr/>
        </p:nvSpPr>
        <p:spPr bwMode="auto">
          <a:xfrm>
            <a:off x="1905000" y="4430713"/>
            <a:ext cx="304800" cy="1524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31" name="AutoShape 66"/>
          <p:cNvSpPr>
            <a:spLocks noChangeArrowheads="1"/>
          </p:cNvSpPr>
          <p:nvPr/>
        </p:nvSpPr>
        <p:spPr bwMode="auto">
          <a:xfrm>
            <a:off x="1143000" y="4572000"/>
            <a:ext cx="152400" cy="2286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32" name="AutoShape 67"/>
          <p:cNvSpPr>
            <a:spLocks noChangeArrowheads="1"/>
          </p:cNvSpPr>
          <p:nvPr/>
        </p:nvSpPr>
        <p:spPr bwMode="auto">
          <a:xfrm>
            <a:off x="5257800" y="3403600"/>
            <a:ext cx="304800" cy="1524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33" name="AutoShape 68"/>
          <p:cNvSpPr>
            <a:spLocks noChangeArrowheads="1"/>
          </p:cNvSpPr>
          <p:nvPr/>
        </p:nvSpPr>
        <p:spPr bwMode="auto">
          <a:xfrm>
            <a:off x="3276600" y="3048000"/>
            <a:ext cx="304800" cy="1524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34" name="AutoShape 69"/>
          <p:cNvSpPr>
            <a:spLocks noChangeArrowheads="1"/>
          </p:cNvSpPr>
          <p:nvPr/>
        </p:nvSpPr>
        <p:spPr bwMode="auto">
          <a:xfrm>
            <a:off x="5257800" y="3124200"/>
            <a:ext cx="304800" cy="1524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35" name="AutoShape 70"/>
          <p:cNvSpPr>
            <a:spLocks noChangeArrowheads="1"/>
          </p:cNvSpPr>
          <p:nvPr/>
        </p:nvSpPr>
        <p:spPr bwMode="auto">
          <a:xfrm>
            <a:off x="7315200" y="3048000"/>
            <a:ext cx="304800" cy="1524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36" name="AutoShape 71"/>
          <p:cNvSpPr>
            <a:spLocks noChangeArrowheads="1"/>
          </p:cNvSpPr>
          <p:nvPr/>
        </p:nvSpPr>
        <p:spPr bwMode="auto">
          <a:xfrm>
            <a:off x="7315200" y="3505200"/>
            <a:ext cx="304800" cy="1524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37" name="Line 72"/>
          <p:cNvSpPr>
            <a:spLocks noChangeShapeType="1"/>
          </p:cNvSpPr>
          <p:nvPr/>
        </p:nvSpPr>
        <p:spPr bwMode="auto">
          <a:xfrm flipH="1">
            <a:off x="4953000" y="1600200"/>
            <a:ext cx="4572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38" name="Line 73"/>
          <p:cNvSpPr>
            <a:spLocks noChangeShapeType="1"/>
          </p:cNvSpPr>
          <p:nvPr/>
        </p:nvSpPr>
        <p:spPr bwMode="auto">
          <a:xfrm>
            <a:off x="5638800" y="1600200"/>
            <a:ext cx="533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39" name="AutoShape 74"/>
          <p:cNvSpPr>
            <a:spLocks noChangeArrowheads="1"/>
          </p:cNvSpPr>
          <p:nvPr/>
        </p:nvSpPr>
        <p:spPr bwMode="auto">
          <a:xfrm>
            <a:off x="1066800" y="3009900"/>
            <a:ext cx="152400" cy="304800"/>
          </a:xfrm>
          <a:prstGeom prst="flowChartSor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altLang="vi-VN" sz="1200">
              <a:latin typeface="Arial" pitchFamily="34" charset="0"/>
            </a:endParaRPr>
          </a:p>
        </p:txBody>
      </p:sp>
      <p:sp>
        <p:nvSpPr>
          <p:cNvPr id="28740" name="Line 75"/>
          <p:cNvSpPr>
            <a:spLocks noChangeShapeType="1"/>
          </p:cNvSpPr>
          <p:nvPr/>
        </p:nvSpPr>
        <p:spPr bwMode="auto">
          <a:xfrm flipH="1">
            <a:off x="1244600" y="2832100"/>
            <a:ext cx="584200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41" name="Line 76"/>
          <p:cNvSpPr>
            <a:spLocks noChangeShapeType="1"/>
          </p:cNvSpPr>
          <p:nvPr/>
        </p:nvSpPr>
        <p:spPr bwMode="auto">
          <a:xfrm flipV="1">
            <a:off x="7620000" y="4648200"/>
            <a:ext cx="457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42" name="Line 77"/>
          <p:cNvSpPr>
            <a:spLocks noChangeShapeType="1"/>
          </p:cNvSpPr>
          <p:nvPr/>
        </p:nvSpPr>
        <p:spPr bwMode="auto">
          <a:xfrm flipH="1" flipV="1">
            <a:off x="7162800" y="4648200"/>
            <a:ext cx="4572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43" name="Line 78"/>
          <p:cNvSpPr>
            <a:spLocks noChangeShapeType="1"/>
          </p:cNvSpPr>
          <p:nvPr/>
        </p:nvSpPr>
        <p:spPr bwMode="auto">
          <a:xfrm>
            <a:off x="62484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44" name="Line 79"/>
          <p:cNvSpPr>
            <a:spLocks noChangeShapeType="1"/>
          </p:cNvSpPr>
          <p:nvPr/>
        </p:nvSpPr>
        <p:spPr bwMode="auto">
          <a:xfrm>
            <a:off x="48768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45" name="Line 80"/>
          <p:cNvSpPr>
            <a:spLocks noChangeShapeType="1"/>
          </p:cNvSpPr>
          <p:nvPr/>
        </p:nvSpPr>
        <p:spPr bwMode="auto">
          <a:xfrm>
            <a:off x="53340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46" name="Line 81"/>
          <p:cNvSpPr>
            <a:spLocks noChangeShapeType="1"/>
          </p:cNvSpPr>
          <p:nvPr/>
        </p:nvSpPr>
        <p:spPr bwMode="auto">
          <a:xfrm>
            <a:off x="51054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47" name="Line 82"/>
          <p:cNvSpPr>
            <a:spLocks noChangeShapeType="1"/>
          </p:cNvSpPr>
          <p:nvPr/>
        </p:nvSpPr>
        <p:spPr bwMode="auto">
          <a:xfrm>
            <a:off x="57912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48" name="Line 83"/>
          <p:cNvSpPr>
            <a:spLocks noChangeShapeType="1"/>
          </p:cNvSpPr>
          <p:nvPr/>
        </p:nvSpPr>
        <p:spPr bwMode="auto">
          <a:xfrm>
            <a:off x="6019800" y="1905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49" name="Rectangle 84"/>
          <p:cNvSpPr>
            <a:spLocks noChangeArrowheads="1"/>
          </p:cNvSpPr>
          <p:nvPr/>
        </p:nvSpPr>
        <p:spPr bwMode="auto">
          <a:xfrm>
            <a:off x="2667000" y="5029200"/>
            <a:ext cx="1758815" cy="338554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vi-VN" sz="1600" dirty="0" smtClean="0">
                <a:solidFill>
                  <a:srgbClr val="0033CC"/>
                </a:solidFill>
                <a:latin typeface="Arial Unicode MS" pitchFamily="34" charset="-128"/>
              </a:rPr>
              <a:t>Compost pumper</a:t>
            </a:r>
            <a:endParaRPr lang="en-US" altLang="vi-VN" sz="1600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  <p:sp>
        <p:nvSpPr>
          <p:cNvPr id="28750" name="Line 85"/>
          <p:cNvSpPr>
            <a:spLocks noChangeShapeType="1"/>
          </p:cNvSpPr>
          <p:nvPr/>
        </p:nvSpPr>
        <p:spPr bwMode="auto">
          <a:xfrm flipH="1" flipV="1">
            <a:off x="1968500" y="5118100"/>
            <a:ext cx="685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51" name="Line 86"/>
          <p:cNvSpPr>
            <a:spLocks noChangeShapeType="1"/>
          </p:cNvSpPr>
          <p:nvPr/>
        </p:nvSpPr>
        <p:spPr bwMode="auto">
          <a:xfrm>
            <a:off x="48768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52" name="Line 87"/>
          <p:cNvSpPr>
            <a:spLocks noChangeShapeType="1"/>
          </p:cNvSpPr>
          <p:nvPr/>
        </p:nvSpPr>
        <p:spPr bwMode="auto">
          <a:xfrm>
            <a:off x="4876800" y="4495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53" name="Line 88"/>
          <p:cNvSpPr>
            <a:spLocks noChangeShapeType="1"/>
          </p:cNvSpPr>
          <p:nvPr/>
        </p:nvSpPr>
        <p:spPr bwMode="auto">
          <a:xfrm>
            <a:off x="62484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54" name="Line 89"/>
          <p:cNvSpPr>
            <a:spLocks noChangeShapeType="1"/>
          </p:cNvSpPr>
          <p:nvPr/>
        </p:nvSpPr>
        <p:spPr bwMode="auto">
          <a:xfrm>
            <a:off x="62484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55" name="Line 90"/>
          <p:cNvSpPr>
            <a:spLocks noChangeShapeType="1"/>
          </p:cNvSpPr>
          <p:nvPr/>
        </p:nvSpPr>
        <p:spPr bwMode="auto">
          <a:xfrm>
            <a:off x="6248400" y="4038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56" name="Line 91"/>
          <p:cNvSpPr>
            <a:spLocks noChangeShapeType="1"/>
          </p:cNvSpPr>
          <p:nvPr/>
        </p:nvSpPr>
        <p:spPr bwMode="auto">
          <a:xfrm>
            <a:off x="6248400" y="4495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57" name="Line 92"/>
          <p:cNvSpPr>
            <a:spLocks noChangeShapeType="1"/>
          </p:cNvSpPr>
          <p:nvPr/>
        </p:nvSpPr>
        <p:spPr bwMode="auto">
          <a:xfrm>
            <a:off x="62484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58" name="Line 93"/>
          <p:cNvSpPr>
            <a:spLocks noChangeShapeType="1"/>
          </p:cNvSpPr>
          <p:nvPr/>
        </p:nvSpPr>
        <p:spPr bwMode="auto">
          <a:xfrm>
            <a:off x="48768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59" name="Line 94"/>
          <p:cNvSpPr>
            <a:spLocks noChangeShapeType="1"/>
          </p:cNvSpPr>
          <p:nvPr/>
        </p:nvSpPr>
        <p:spPr bwMode="auto">
          <a:xfrm>
            <a:off x="48768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0" name="Line 95"/>
          <p:cNvSpPr>
            <a:spLocks noChangeShapeType="1"/>
          </p:cNvSpPr>
          <p:nvPr/>
        </p:nvSpPr>
        <p:spPr bwMode="auto">
          <a:xfrm>
            <a:off x="53340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1" name="Line 96"/>
          <p:cNvSpPr>
            <a:spLocks noChangeShapeType="1"/>
          </p:cNvSpPr>
          <p:nvPr/>
        </p:nvSpPr>
        <p:spPr bwMode="auto">
          <a:xfrm>
            <a:off x="51054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2" name="Line 97"/>
          <p:cNvSpPr>
            <a:spLocks noChangeShapeType="1"/>
          </p:cNvSpPr>
          <p:nvPr/>
        </p:nvSpPr>
        <p:spPr bwMode="auto">
          <a:xfrm>
            <a:off x="51054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3" name="Line 98"/>
          <p:cNvSpPr>
            <a:spLocks noChangeShapeType="1"/>
          </p:cNvSpPr>
          <p:nvPr/>
        </p:nvSpPr>
        <p:spPr bwMode="auto">
          <a:xfrm>
            <a:off x="57912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4" name="Line 99"/>
          <p:cNvSpPr>
            <a:spLocks noChangeShapeType="1"/>
          </p:cNvSpPr>
          <p:nvPr/>
        </p:nvSpPr>
        <p:spPr bwMode="auto">
          <a:xfrm>
            <a:off x="60198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5" name="Line 100"/>
          <p:cNvSpPr>
            <a:spLocks noChangeShapeType="1"/>
          </p:cNvSpPr>
          <p:nvPr/>
        </p:nvSpPr>
        <p:spPr bwMode="auto">
          <a:xfrm>
            <a:off x="53340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6" name="Line 101"/>
          <p:cNvSpPr>
            <a:spLocks noChangeShapeType="1"/>
          </p:cNvSpPr>
          <p:nvPr/>
        </p:nvSpPr>
        <p:spPr bwMode="auto">
          <a:xfrm>
            <a:off x="60198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7" name="Line 102"/>
          <p:cNvSpPr>
            <a:spLocks noChangeShapeType="1"/>
          </p:cNvSpPr>
          <p:nvPr/>
        </p:nvSpPr>
        <p:spPr bwMode="auto">
          <a:xfrm>
            <a:off x="5791200" y="2819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8" name="Line 103"/>
          <p:cNvSpPr>
            <a:spLocks noChangeShapeType="1"/>
          </p:cNvSpPr>
          <p:nvPr/>
        </p:nvSpPr>
        <p:spPr bwMode="auto">
          <a:xfrm>
            <a:off x="60198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69" name="Line 104"/>
          <p:cNvSpPr>
            <a:spLocks noChangeShapeType="1"/>
          </p:cNvSpPr>
          <p:nvPr/>
        </p:nvSpPr>
        <p:spPr bwMode="auto">
          <a:xfrm>
            <a:off x="57912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0" name="Line 105"/>
          <p:cNvSpPr>
            <a:spLocks noChangeShapeType="1"/>
          </p:cNvSpPr>
          <p:nvPr/>
        </p:nvSpPr>
        <p:spPr bwMode="auto">
          <a:xfrm>
            <a:off x="51054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1" name="Line 106"/>
          <p:cNvSpPr>
            <a:spLocks noChangeShapeType="1"/>
          </p:cNvSpPr>
          <p:nvPr/>
        </p:nvSpPr>
        <p:spPr bwMode="auto">
          <a:xfrm>
            <a:off x="5334000" y="3581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2" name="Line 107"/>
          <p:cNvSpPr>
            <a:spLocks noChangeShapeType="1"/>
          </p:cNvSpPr>
          <p:nvPr/>
        </p:nvSpPr>
        <p:spPr bwMode="auto">
          <a:xfrm>
            <a:off x="5791200" y="4038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3" name="Line 108"/>
          <p:cNvSpPr>
            <a:spLocks noChangeShapeType="1"/>
          </p:cNvSpPr>
          <p:nvPr/>
        </p:nvSpPr>
        <p:spPr bwMode="auto">
          <a:xfrm>
            <a:off x="5105400" y="4038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4" name="Line 109"/>
          <p:cNvSpPr>
            <a:spLocks noChangeShapeType="1"/>
          </p:cNvSpPr>
          <p:nvPr/>
        </p:nvSpPr>
        <p:spPr bwMode="auto">
          <a:xfrm>
            <a:off x="5334000" y="4038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5" name="Line 110"/>
          <p:cNvSpPr>
            <a:spLocks noChangeShapeType="1"/>
          </p:cNvSpPr>
          <p:nvPr/>
        </p:nvSpPr>
        <p:spPr bwMode="auto">
          <a:xfrm>
            <a:off x="4876800" y="4038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6" name="Line 111"/>
          <p:cNvSpPr>
            <a:spLocks noChangeShapeType="1"/>
          </p:cNvSpPr>
          <p:nvPr/>
        </p:nvSpPr>
        <p:spPr bwMode="auto">
          <a:xfrm>
            <a:off x="5334000" y="4495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7" name="Line 112"/>
          <p:cNvSpPr>
            <a:spLocks noChangeShapeType="1"/>
          </p:cNvSpPr>
          <p:nvPr/>
        </p:nvSpPr>
        <p:spPr bwMode="auto">
          <a:xfrm>
            <a:off x="6019800" y="4495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8" name="Line 113"/>
          <p:cNvSpPr>
            <a:spLocks noChangeShapeType="1"/>
          </p:cNvSpPr>
          <p:nvPr/>
        </p:nvSpPr>
        <p:spPr bwMode="auto">
          <a:xfrm>
            <a:off x="5791200" y="4495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79" name="Line 114"/>
          <p:cNvSpPr>
            <a:spLocks noChangeShapeType="1"/>
          </p:cNvSpPr>
          <p:nvPr/>
        </p:nvSpPr>
        <p:spPr bwMode="auto">
          <a:xfrm>
            <a:off x="6019800" y="4038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80" name="Line 115"/>
          <p:cNvSpPr>
            <a:spLocks noChangeShapeType="1"/>
          </p:cNvSpPr>
          <p:nvPr/>
        </p:nvSpPr>
        <p:spPr bwMode="auto">
          <a:xfrm>
            <a:off x="5105400" y="44958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81" name="Rectangle 116"/>
          <p:cNvSpPr>
            <a:spLocks noChangeArrowheads="1"/>
          </p:cNvSpPr>
          <p:nvPr/>
        </p:nvSpPr>
        <p:spPr bwMode="auto">
          <a:xfrm>
            <a:off x="6858000" y="5257800"/>
            <a:ext cx="1295400" cy="584775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vi-VN" sz="1600" dirty="0" smtClean="0">
                <a:solidFill>
                  <a:srgbClr val="0033CC"/>
                </a:solidFill>
                <a:latin typeface="Arial Unicode MS" pitchFamily="34" charset="-128"/>
              </a:rPr>
              <a:t>Tertiary pipe</a:t>
            </a:r>
            <a:endParaRPr lang="en-US" altLang="vi-VN" sz="1600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  <p:sp>
        <p:nvSpPr>
          <p:cNvPr id="28782" name="Rectangle 117"/>
          <p:cNvSpPr>
            <a:spLocks noChangeArrowheads="1"/>
          </p:cNvSpPr>
          <p:nvPr/>
        </p:nvSpPr>
        <p:spPr bwMode="auto">
          <a:xfrm>
            <a:off x="5486400" y="5407025"/>
            <a:ext cx="1219200" cy="584775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altLang="vi-VN" sz="1600" dirty="0" smtClean="0">
                <a:solidFill>
                  <a:srgbClr val="0033CC"/>
                </a:solidFill>
                <a:latin typeface="Arial Unicode MS" pitchFamily="34" charset="-128"/>
              </a:rPr>
              <a:t>Secondary pipe</a:t>
            </a:r>
            <a:endParaRPr lang="en-US" altLang="vi-VN" sz="1600" dirty="0">
              <a:solidFill>
                <a:srgbClr val="0033CC"/>
              </a:solidFill>
              <a:latin typeface="Arial Unicode MS" pitchFamily="34" charset="-128"/>
            </a:endParaRPr>
          </a:p>
        </p:txBody>
      </p:sp>
      <p:sp>
        <p:nvSpPr>
          <p:cNvPr id="28783" name="Rectangle 118"/>
          <p:cNvSpPr>
            <a:spLocks noChangeArrowheads="1"/>
          </p:cNvSpPr>
          <p:nvPr/>
        </p:nvSpPr>
        <p:spPr bwMode="auto">
          <a:xfrm>
            <a:off x="6705600" y="1414463"/>
            <a:ext cx="1066800" cy="584775"/>
          </a:xfrm>
          <a:prstGeom prst="rect">
            <a:avLst/>
          </a:prstGeom>
          <a:noFill/>
          <a:ln w="9525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vi-VN" sz="1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Small pipe</a:t>
            </a:r>
            <a:endParaRPr lang="en-US" altLang="vi-VN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784" name="Line 119"/>
          <p:cNvSpPr>
            <a:spLocks noChangeShapeType="1"/>
          </p:cNvSpPr>
          <p:nvPr/>
        </p:nvSpPr>
        <p:spPr bwMode="auto">
          <a:xfrm flipH="1">
            <a:off x="6324600" y="1752600"/>
            <a:ext cx="5334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85" name="Rectangle 120"/>
          <p:cNvSpPr>
            <a:spLocks noChangeArrowheads="1"/>
          </p:cNvSpPr>
          <p:nvPr/>
        </p:nvSpPr>
        <p:spPr bwMode="auto">
          <a:xfrm>
            <a:off x="4800600" y="1219200"/>
            <a:ext cx="1600200" cy="37465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altLang="vi-VN" sz="1600" dirty="0" smtClean="0">
                <a:solidFill>
                  <a:srgbClr val="0033CC"/>
                </a:solidFill>
                <a:latin typeface="Arial" pitchFamily="34" charset="0"/>
              </a:rPr>
              <a:t>Coffee trees</a:t>
            </a:r>
            <a:endParaRPr lang="en-US" altLang="vi-VN" sz="1600" dirty="0">
              <a:solidFill>
                <a:srgbClr val="0033CC"/>
              </a:solidFill>
              <a:latin typeface="Arial" pitchFamily="34" charset="0"/>
            </a:endParaRPr>
          </a:p>
        </p:txBody>
      </p:sp>
      <p:sp>
        <p:nvSpPr>
          <p:cNvPr id="28786" name="TextBox 118"/>
          <p:cNvSpPr txBox="1">
            <a:spLocks noChangeArrowheads="1"/>
          </p:cNvSpPr>
          <p:nvPr/>
        </p:nvSpPr>
        <p:spPr bwMode="auto">
          <a:xfrm>
            <a:off x="685800" y="6172200"/>
            <a:ext cx="807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vi-VN" sz="2000" b="1" dirty="0" smtClean="0">
                <a:solidFill>
                  <a:srgbClr val="0000CC"/>
                </a:solidFill>
                <a:latin typeface="Arial" pitchFamily="34" charset="0"/>
              </a:rPr>
              <a:t>Saving irrigation </a:t>
            </a:r>
            <a:r>
              <a:rPr lang="en-US" altLang="vi-VN" sz="2000" i="1" dirty="0" smtClean="0">
                <a:solidFill>
                  <a:srgbClr val="0000CC"/>
                </a:solidFill>
                <a:latin typeface="Arial" pitchFamily="34" charset="0"/>
              </a:rPr>
              <a:t>(improved drip irrigation) </a:t>
            </a:r>
            <a:r>
              <a:rPr lang="en-US" altLang="vi-VN" sz="2000" b="1" dirty="0" smtClean="0">
                <a:solidFill>
                  <a:srgbClr val="0000CC"/>
                </a:solidFill>
                <a:latin typeface="Arial" pitchFamily="34" charset="0"/>
              </a:rPr>
              <a:t>of </a:t>
            </a:r>
            <a:r>
              <a:rPr lang="en-US" altLang="vi-VN" sz="2000" b="1" dirty="0">
                <a:solidFill>
                  <a:srgbClr val="0000CC"/>
                </a:solidFill>
                <a:latin typeface="Arial" pitchFamily="34" charset="0"/>
              </a:rPr>
              <a:t>WASI</a:t>
            </a:r>
            <a:r>
              <a:rPr lang="en-US" altLang="vi-VN" sz="2000" i="1" dirty="0">
                <a:solidFill>
                  <a:srgbClr val="0000CC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28787" name="Nhóm 121"/>
          <p:cNvGrpSpPr>
            <a:grpSpLocks/>
          </p:cNvGrpSpPr>
          <p:nvPr/>
        </p:nvGrpSpPr>
        <p:grpSpPr bwMode="auto">
          <a:xfrm>
            <a:off x="112713" y="74613"/>
            <a:ext cx="9031287" cy="850900"/>
            <a:chOff x="112713" y="74613"/>
            <a:chExt cx="9031287" cy="850900"/>
          </a:xfrm>
        </p:grpSpPr>
        <p:sp>
          <p:nvSpPr>
            <p:cNvPr id="123" name="Pentagon 17"/>
            <p:cNvSpPr/>
            <p:nvPr/>
          </p:nvSpPr>
          <p:spPr bwMode="auto">
            <a:xfrm>
              <a:off x="304800" y="879475"/>
              <a:ext cx="8458200" cy="46038"/>
            </a:xfrm>
            <a:prstGeom prst="homePlate">
              <a:avLst/>
            </a:prstGeom>
            <a:solidFill>
              <a:srgbClr val="00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Rectangle 2"/>
            <p:cNvSpPr txBox="1">
              <a:spLocks noChangeArrowheads="1"/>
            </p:cNvSpPr>
            <p:nvPr/>
          </p:nvSpPr>
          <p:spPr>
            <a:xfrm>
              <a:off x="914400" y="74613"/>
              <a:ext cx="8229600" cy="76200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solidFill>
                    <a:srgbClr val="000099"/>
                  </a:solidFill>
                  <a:ea typeface="+mj-ea"/>
                  <a:cs typeface="Arial" panose="020B0604020202020204" pitchFamily="34" charset="0"/>
                </a:rPr>
                <a:t>VIỆN KHOA HỌC KỸ THUẬT NÔNG LÂM NGHIỆP TÂY NGUYÊN</a:t>
              </a:r>
              <a:r>
                <a:rPr lang="en-US" sz="2000" b="1" i="1">
                  <a:ea typeface="+mj-ea"/>
                  <a:cs typeface="Arial" panose="020B0604020202020204" pitchFamily="34" charset="0"/>
                </a:rPr>
                <a:t/>
              </a:r>
              <a:br>
                <a:rPr lang="en-US" sz="2000" b="1" i="1">
                  <a:ea typeface="+mj-ea"/>
                  <a:cs typeface="Arial" panose="020B0604020202020204" pitchFamily="34" charset="0"/>
                </a:rPr>
              </a:br>
              <a:r>
                <a:rPr lang="en-US">
                  <a:ea typeface="+mj-ea"/>
                  <a:cs typeface="Arial" panose="020B0604020202020204" pitchFamily="34" charset="0"/>
                </a:rPr>
                <a:t>The </a:t>
              </a:r>
              <a:r>
                <a:rPr lang="en-US" sz="2000" b="1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W</a:t>
              </a:r>
              <a:r>
                <a:rPr lang="en-US">
                  <a:ea typeface="+mj-ea"/>
                  <a:cs typeface="Arial" panose="020B0604020202020204" pitchFamily="34" charset="0"/>
                </a:rPr>
                <a:t>estern Highlands </a:t>
              </a:r>
              <a:r>
                <a:rPr lang="en-US" sz="2000" b="1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A</a:t>
              </a:r>
              <a:r>
                <a:rPr lang="en-US">
                  <a:ea typeface="+mj-ea"/>
                  <a:cs typeface="Arial" panose="020B0604020202020204" pitchFamily="34" charset="0"/>
                </a:rPr>
                <a:t>griculture and forestry </a:t>
              </a:r>
              <a:r>
                <a:rPr lang="en-US" sz="2000" b="1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S</a:t>
              </a:r>
              <a:r>
                <a:rPr lang="en-US">
                  <a:ea typeface="+mj-ea"/>
                  <a:cs typeface="Arial" panose="020B0604020202020204" pitchFamily="34" charset="0"/>
                </a:rPr>
                <a:t>cientific </a:t>
              </a:r>
              <a:r>
                <a:rPr lang="en-US" sz="2000" b="1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I</a:t>
              </a:r>
              <a:r>
                <a:rPr lang="en-US">
                  <a:ea typeface="+mj-ea"/>
                  <a:cs typeface="Arial" panose="020B0604020202020204" pitchFamily="34" charset="0"/>
                </a:rPr>
                <a:t>nstitute </a:t>
              </a:r>
              <a:r>
                <a:rPr lang="en-US" sz="200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(</a:t>
              </a:r>
              <a:r>
                <a:rPr lang="en-US" sz="2000" b="1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WASI</a:t>
              </a:r>
              <a:r>
                <a:rPr lang="en-US" sz="200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)</a:t>
              </a:r>
            </a:p>
          </p:txBody>
        </p:sp>
        <p:pic>
          <p:nvPicPr>
            <p:cNvPr id="28790" name="Ảnh 31" descr="Logo-Mi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713" y="74613"/>
              <a:ext cx="954087" cy="763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ChangeArrowheads="1"/>
          </p:cNvSpPr>
          <p:nvPr/>
        </p:nvSpPr>
        <p:spPr bwMode="auto">
          <a:xfrm>
            <a:off x="-609600" y="6019800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altLang="vi-VN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Ảnh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70647" y="2796988"/>
            <a:ext cx="3550024" cy="201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ysClr val="windowText" lastClr="000000"/>
                </a:solidFill>
              </a:rPr>
              <a:t>HE Hoang Van Thang, MARD Vice Minister visiting a water saving model</a:t>
            </a:r>
            <a:endParaRPr lang="en-US" sz="12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247" y="2774576"/>
            <a:ext cx="2286000" cy="210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ysClr val="windowText" lastClr="000000"/>
                </a:solidFill>
              </a:rPr>
              <a:t>Watering using smaller pipe size</a:t>
            </a:r>
            <a:endParaRPr lang="en-US" sz="12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2517" y="2779058"/>
            <a:ext cx="2286000" cy="210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ysClr val="windowText" lastClr="000000"/>
                </a:solidFill>
              </a:rPr>
              <a:t>Small sprinkler</a:t>
            </a:r>
            <a:endParaRPr lang="en-US" sz="12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635" y="3079376"/>
            <a:ext cx="8440271" cy="201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rgbClr val="0000CC"/>
                </a:solidFill>
              </a:rPr>
              <a:t>Irrigation equipment combining irrigation and fertilization designed and developed by WASI</a:t>
            </a:r>
            <a:endParaRPr lang="en-US" sz="1200" b="1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D:\Vietnam\Report\current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1484313"/>
            <a:ext cx="8101013" cy="4321175"/>
          </a:xfrm>
          <a:prstGeom prst="rect">
            <a:avLst/>
          </a:prstGeom>
          <a:noFill/>
          <a:ln w="25400">
            <a:solidFill>
              <a:srgbClr val="93C11A"/>
            </a:solidFill>
            <a:miter lim="800000"/>
            <a:headEnd/>
            <a:tailEnd/>
          </a:ln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0" y="5918200"/>
            <a:ext cx="9144000" cy="547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000" i="1" dirty="0" smtClean="0">
                <a:uFill>
                  <a:solidFill>
                    <a:srgbClr val="006531"/>
                  </a:solidFill>
                </a:u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(Scenario 2011-2020-2050</a:t>
            </a:r>
            <a:r>
              <a:rPr lang="en-GB" sz="2000" i="1" dirty="0">
                <a:uFill>
                  <a:solidFill>
                    <a:srgbClr val="006531"/>
                  </a:solidFill>
                </a:u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: </a:t>
            </a:r>
            <a:r>
              <a:rPr lang="en-US" sz="2000" i="1" dirty="0" smtClean="0">
                <a:solidFill>
                  <a:srgbClr val="FF0000"/>
                </a:solidFill>
                <a:uFill>
                  <a:solidFill>
                    <a:srgbClr val="006531"/>
                  </a:solidFill>
                </a:u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due to droughts, production area fall sharply</a:t>
            </a:r>
            <a:r>
              <a:rPr lang="en-GB" sz="2000" i="1" dirty="0" smtClean="0">
                <a:uFill>
                  <a:solidFill>
                    <a:srgbClr val="006531"/>
                  </a:solidFill>
                </a:u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)</a:t>
            </a:r>
            <a:endParaRPr lang="en-GB" sz="2000" i="1" dirty="0">
              <a:uFill>
                <a:solidFill>
                  <a:srgbClr val="006531"/>
                </a:solidFill>
              </a:uFill>
              <a:latin typeface="Arial" panose="020B0604020202020204" pitchFamily="34" charset="0"/>
              <a:ea typeface="Ebrima" pitchFamily="2" charset="0"/>
              <a:cs typeface="Arial" panose="020B0604020202020204" pitchFamily="34" charset="0"/>
            </a:endParaRPr>
          </a:p>
        </p:txBody>
      </p:sp>
      <p:pic>
        <p:nvPicPr>
          <p:cNvPr id="4" name="Content Placeholder 7" descr="D:\Vietnam\Report\202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1481138"/>
            <a:ext cx="8101012" cy="4319587"/>
          </a:xfrm>
          <a:prstGeom prst="rect">
            <a:avLst/>
          </a:prstGeom>
          <a:noFill/>
          <a:ln w="25400">
            <a:solidFill>
              <a:srgbClr val="93C11A"/>
            </a:solidFill>
            <a:miter lim="800000"/>
            <a:headEnd/>
            <a:tailEnd/>
          </a:ln>
        </p:spPr>
      </p:pic>
      <p:pic>
        <p:nvPicPr>
          <p:cNvPr id="5" name="Picture 8" descr="D:\Vietnam\Report\205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050" y="1484313"/>
            <a:ext cx="8101013" cy="4321175"/>
          </a:xfrm>
          <a:prstGeom prst="rect">
            <a:avLst/>
          </a:prstGeom>
          <a:noFill/>
          <a:ln w="25400">
            <a:solidFill>
              <a:srgbClr val="93C11A"/>
            </a:solidFill>
            <a:miter lim="800000"/>
            <a:headEnd/>
            <a:tailEnd/>
          </a:ln>
        </p:spPr>
      </p:pic>
      <p:sp>
        <p:nvSpPr>
          <p:cNvPr id="6" name="Hình chữ nhật 5"/>
          <p:cNvSpPr/>
          <p:nvPr/>
        </p:nvSpPr>
        <p:spPr>
          <a:xfrm>
            <a:off x="0" y="177800"/>
            <a:ext cx="9144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FF0000"/>
                </a:solidFill>
                <a:uFill>
                  <a:solidFill>
                    <a:srgbClr val="006531"/>
                  </a:solidFill>
                </a:u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IMPACTS OF CLIMATE CHANGE ON VIETNAM COFFEE PRODUCTION</a:t>
            </a:r>
            <a:endParaRPr lang="en-GB" sz="2000" b="1" dirty="0">
              <a:uFill>
                <a:solidFill>
                  <a:srgbClr val="006531"/>
                </a:solidFill>
              </a:uFill>
              <a:latin typeface="Arial" panose="020B0604020202020204" pitchFamily="34" charset="0"/>
              <a:ea typeface="Ebrima" pitchFamily="2" charset="0"/>
              <a:cs typeface="Arial" panose="020B0604020202020204" pitchFamily="34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b="1" dirty="0" smtClean="0">
                <a:uFill>
                  <a:solidFill>
                    <a:srgbClr val="006531"/>
                  </a:solidFill>
                </a:uFill>
                <a:latin typeface="Arial" panose="020B0604020202020204" pitchFamily="34" charset="0"/>
                <a:ea typeface="Ebrima" pitchFamily="2" charset="0"/>
                <a:cs typeface="Arial" panose="020B0604020202020204" pitchFamily="34" charset="0"/>
              </a:rPr>
              <a:t>Changes in coffee production area due to Climate change</a:t>
            </a:r>
            <a:endParaRPr lang="en-GB" sz="2400" b="1" dirty="0">
              <a:uFill>
                <a:solidFill>
                  <a:srgbClr val="006531"/>
                </a:solidFill>
              </a:uFill>
              <a:latin typeface="Arial" panose="020B0604020202020204" pitchFamily="34" charset="0"/>
              <a:ea typeface="Ebrima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1847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b="1" i="1" dirty="0" smtClean="0">
                <a:solidFill>
                  <a:srgbClr val="0033CC"/>
                </a:solidFill>
              </a:rPr>
              <a:t>Saving irrigation</a:t>
            </a:r>
            <a:endParaRPr lang="en-US" sz="2400" b="1" dirty="0"/>
          </a:p>
          <a:p>
            <a:pPr eaLnBrk="1" fontAlgn="auto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400" b="1" dirty="0"/>
              <a:t>* </a:t>
            </a:r>
            <a:r>
              <a:rPr lang="en-US" sz="2400" b="1" dirty="0" smtClean="0"/>
              <a:t>Advantages:</a:t>
            </a:r>
            <a:endParaRPr lang="en-US" sz="2400" b="1" dirty="0"/>
          </a:p>
          <a:p>
            <a:pPr marL="254250" lvl="1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Saving water, water is applied </a:t>
            </a:r>
          </a:p>
          <a:p>
            <a:pPr marL="254250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directly to the root zone</a:t>
            </a:r>
            <a:endParaRPr lang="en-US" dirty="0"/>
          </a:p>
          <a:p>
            <a:pPr marL="254250" lvl="1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Enhancing fertilization efficiency</a:t>
            </a:r>
          </a:p>
          <a:p>
            <a:pPr marL="254250" lvl="1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Low installation &amp; operation costs </a:t>
            </a:r>
          </a:p>
          <a:p>
            <a:pPr marL="254250" lvl="1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Weeds and pests are better controlled</a:t>
            </a:r>
          </a:p>
          <a:p>
            <a:pPr marL="254250" lvl="1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Fertilizers can be applied through</a:t>
            </a:r>
          </a:p>
          <a:p>
            <a:pPr marL="254250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irrigation water</a:t>
            </a:r>
          </a:p>
          <a:p>
            <a:pPr marL="254250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sz="2400" b="1" dirty="0" smtClean="0"/>
              <a:t>* Disadvantages:</a:t>
            </a:r>
            <a:endParaRPr lang="en-US" sz="2400" b="1" dirty="0"/>
          </a:p>
          <a:p>
            <a:pPr marL="288000" lvl="1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/>
              <a:t>-  </a:t>
            </a:r>
            <a:r>
              <a:rPr lang="en-US" dirty="0" smtClean="0"/>
              <a:t>One time investment.</a:t>
            </a:r>
            <a:endParaRPr lang="en-US" dirty="0"/>
          </a:p>
          <a:p>
            <a:pPr marL="288000" lvl="1" indent="0"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Require design and</a:t>
            </a:r>
          </a:p>
          <a:p>
            <a:pPr marL="288000" lvl="1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r>
              <a:rPr lang="en-US" dirty="0" smtClean="0"/>
              <a:t> installation techniques</a:t>
            </a:r>
            <a:endParaRPr lang="en-US" dirty="0"/>
          </a:p>
        </p:txBody>
      </p:sp>
      <p:grpSp>
        <p:nvGrpSpPr>
          <p:cNvPr id="32771" name="Nhóm 12"/>
          <p:cNvGrpSpPr>
            <a:grpSpLocks/>
          </p:cNvGrpSpPr>
          <p:nvPr/>
        </p:nvGrpSpPr>
        <p:grpSpPr bwMode="auto">
          <a:xfrm>
            <a:off x="112713" y="74613"/>
            <a:ext cx="9031287" cy="850900"/>
            <a:chOff x="112713" y="74613"/>
            <a:chExt cx="9031287" cy="850900"/>
          </a:xfrm>
        </p:grpSpPr>
        <p:sp>
          <p:nvSpPr>
            <p:cNvPr id="14" name="Pentagon 17"/>
            <p:cNvSpPr/>
            <p:nvPr/>
          </p:nvSpPr>
          <p:spPr bwMode="auto">
            <a:xfrm>
              <a:off x="304800" y="879475"/>
              <a:ext cx="8458200" cy="46038"/>
            </a:xfrm>
            <a:prstGeom prst="homePlate">
              <a:avLst/>
            </a:prstGeom>
            <a:solidFill>
              <a:srgbClr val="00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2"/>
            <p:cNvSpPr txBox="1">
              <a:spLocks noChangeArrowheads="1"/>
            </p:cNvSpPr>
            <p:nvPr/>
          </p:nvSpPr>
          <p:spPr>
            <a:xfrm>
              <a:off x="914400" y="74613"/>
              <a:ext cx="8229600" cy="762000"/>
            </a:xfrm>
            <a:prstGeom prst="rect">
              <a:avLst/>
            </a:prstGeom>
            <a:solidFill>
              <a:schemeClr val="bg1"/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>
                  <a:solidFill>
                    <a:srgbClr val="000099"/>
                  </a:solidFill>
                  <a:latin typeface="+mn-lt"/>
                  <a:ea typeface="+mj-ea"/>
                </a:rPr>
                <a:t>VIỆN KHOA HỌC KỸ THUẬT NÔNG LÂM NGHIỆP TÂY NGUYÊN</a:t>
              </a:r>
              <a:r>
                <a:rPr lang="en-US" sz="2000" b="1" i="1">
                  <a:latin typeface="+mn-lt"/>
                  <a:ea typeface="+mj-ea"/>
                </a:rPr>
                <a:t/>
              </a:r>
              <a:br>
                <a:rPr lang="en-US" sz="2000" b="1" i="1">
                  <a:latin typeface="+mn-lt"/>
                  <a:ea typeface="+mj-ea"/>
                </a:rPr>
              </a:br>
              <a:r>
                <a:rPr lang="en-US">
                  <a:latin typeface="+mn-lt"/>
                  <a:ea typeface="+mj-ea"/>
                </a:rPr>
                <a:t>The </a:t>
              </a:r>
              <a:r>
                <a:rPr lang="en-US" sz="2000" b="1">
                  <a:solidFill>
                    <a:srgbClr val="FF0000"/>
                  </a:solidFill>
                  <a:latin typeface="+mn-lt"/>
                  <a:ea typeface="+mj-ea"/>
                </a:rPr>
                <a:t>W</a:t>
              </a:r>
              <a:r>
                <a:rPr lang="en-US">
                  <a:latin typeface="+mn-lt"/>
                  <a:ea typeface="+mj-ea"/>
                </a:rPr>
                <a:t>estern Highlands </a:t>
              </a:r>
              <a:r>
                <a:rPr lang="en-US" sz="2000" b="1">
                  <a:solidFill>
                    <a:srgbClr val="FF0000"/>
                  </a:solidFill>
                  <a:latin typeface="+mn-lt"/>
                  <a:ea typeface="+mj-ea"/>
                </a:rPr>
                <a:t>A</a:t>
              </a:r>
              <a:r>
                <a:rPr lang="en-US">
                  <a:latin typeface="+mn-lt"/>
                  <a:ea typeface="+mj-ea"/>
                </a:rPr>
                <a:t>griculture and forestry </a:t>
              </a:r>
              <a:r>
                <a:rPr lang="en-US" sz="2000" b="1">
                  <a:solidFill>
                    <a:srgbClr val="FF0000"/>
                  </a:solidFill>
                  <a:latin typeface="+mn-lt"/>
                  <a:ea typeface="+mj-ea"/>
                </a:rPr>
                <a:t>S</a:t>
              </a:r>
              <a:r>
                <a:rPr lang="en-US">
                  <a:latin typeface="+mn-lt"/>
                  <a:ea typeface="+mj-ea"/>
                </a:rPr>
                <a:t>cientific </a:t>
              </a:r>
              <a:r>
                <a:rPr lang="en-US" sz="2000" b="1">
                  <a:solidFill>
                    <a:srgbClr val="FF0000"/>
                  </a:solidFill>
                  <a:latin typeface="+mn-lt"/>
                  <a:ea typeface="+mj-ea"/>
                </a:rPr>
                <a:t>I</a:t>
              </a:r>
              <a:r>
                <a:rPr lang="en-US">
                  <a:latin typeface="+mn-lt"/>
                  <a:ea typeface="+mj-ea"/>
                </a:rPr>
                <a:t>nstitute </a:t>
              </a:r>
              <a:r>
                <a:rPr lang="en-US" sz="2000">
                  <a:solidFill>
                    <a:srgbClr val="FF0000"/>
                  </a:solidFill>
                  <a:latin typeface="+mn-lt"/>
                  <a:ea typeface="+mj-ea"/>
                </a:rPr>
                <a:t>(</a:t>
              </a:r>
              <a:r>
                <a:rPr lang="en-US" sz="2000" b="1">
                  <a:solidFill>
                    <a:srgbClr val="FF0000"/>
                  </a:solidFill>
                  <a:latin typeface="+mn-lt"/>
                  <a:ea typeface="+mj-ea"/>
                </a:rPr>
                <a:t>WASI</a:t>
              </a:r>
              <a:r>
                <a:rPr lang="en-US" sz="2000">
                  <a:solidFill>
                    <a:srgbClr val="FF0000"/>
                  </a:solidFill>
                  <a:latin typeface="+mn-lt"/>
                  <a:ea typeface="+mj-ea"/>
                </a:rPr>
                <a:t>)</a:t>
              </a:r>
            </a:p>
          </p:txBody>
        </p:sp>
        <p:pic>
          <p:nvPicPr>
            <p:cNvPr id="32776" name="Ảnh 31" descr="Logo-Mi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713" y="74613"/>
              <a:ext cx="954087" cy="763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2772" name="Picture 7"/>
          <p:cNvPicPr>
            <a:picLocks noChangeAspect="1"/>
          </p:cNvPicPr>
          <p:nvPr/>
        </p:nvPicPr>
        <p:blipFill>
          <a:blip r:embed="rId4" cstate="print"/>
          <a:srcRect l="13574"/>
          <a:stretch>
            <a:fillRect/>
          </a:stretch>
        </p:blipFill>
        <p:spPr bwMode="auto">
          <a:xfrm>
            <a:off x="5300663" y="1295400"/>
            <a:ext cx="3473450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Hình ảnh 1"/>
          <p:cNvPicPr>
            <a:picLocks noChangeAspect="1"/>
          </p:cNvPicPr>
          <p:nvPr/>
        </p:nvPicPr>
        <p:blipFill>
          <a:blip r:embed="rId5" cstate="print"/>
          <a:srcRect l="20232"/>
          <a:stretch>
            <a:fillRect/>
          </a:stretch>
        </p:blipFill>
        <p:spPr bwMode="auto">
          <a:xfrm>
            <a:off x="5300663" y="3819525"/>
            <a:ext cx="34734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Hoa no ro _ CH chiu h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9456" y="278298"/>
            <a:ext cx="2773680" cy="247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9" descr="TR 5 (Th 2.3) 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56" y="4163459"/>
            <a:ext cx="2773680" cy="247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3" descr="100_4379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152" y="249498"/>
            <a:ext cx="2639704" cy="247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11" descr="200px-A_small_cup_of_coffe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0592" y="4163459"/>
            <a:ext cx="2773680" cy="247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16" descr="coffee-beans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048" y="4163459"/>
            <a:ext cx="2773680" cy="247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10" descr="100_435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78298"/>
            <a:ext cx="2773680" cy="2475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Hình Chữ nhật 9"/>
          <p:cNvSpPr/>
          <p:nvPr/>
        </p:nvSpPr>
        <p:spPr>
          <a:xfrm>
            <a:off x="2031696" y="2976365"/>
            <a:ext cx="6722772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THANK YOU FOR YOUR ATTENTION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34825" name="Picture 8" descr="Simexco Logo_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2825" y="2844800"/>
            <a:ext cx="101917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23812" y="119272"/>
            <a:ext cx="9120188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WATER SAVING IRRIGATION FOR COFFEE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147" name="Nhóm 20"/>
          <p:cNvGrpSpPr>
            <a:grpSpLocks/>
          </p:cNvGrpSpPr>
          <p:nvPr/>
        </p:nvGrpSpPr>
        <p:grpSpPr bwMode="auto">
          <a:xfrm>
            <a:off x="331788" y="1087438"/>
            <a:ext cx="8586787" cy="5486400"/>
            <a:chOff x="331306" y="1086678"/>
            <a:chExt cx="8587408" cy="5486400"/>
          </a:xfrm>
        </p:grpSpPr>
        <p:sp>
          <p:nvSpPr>
            <p:cNvPr id="2" name="Hình Chữ nhật Góc tròn 1"/>
            <p:cNvSpPr/>
            <p:nvPr/>
          </p:nvSpPr>
          <p:spPr>
            <a:xfrm>
              <a:off x="807590" y="1086678"/>
              <a:ext cx="8111124" cy="4598987"/>
            </a:xfrm>
            <a:prstGeom prst="roundRect">
              <a:avLst/>
            </a:prstGeom>
            <a:solidFill>
              <a:srgbClr val="FFCCFF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5" name="Hình Chữ nhật Góc tròn 14"/>
            <p:cNvSpPr/>
            <p:nvPr/>
          </p:nvSpPr>
          <p:spPr>
            <a:xfrm>
              <a:off x="331306" y="5701540"/>
              <a:ext cx="8374668" cy="871538"/>
            </a:xfrm>
            <a:prstGeom prst="round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6" name="Mũi tên Xuống 15"/>
            <p:cNvSpPr/>
            <p:nvPr/>
          </p:nvSpPr>
          <p:spPr>
            <a:xfrm>
              <a:off x="1192694" y="1215888"/>
              <a:ext cx="860425" cy="4416286"/>
            </a:xfrm>
            <a:prstGeom prst="downArrow">
              <a:avLst>
                <a:gd name="adj1" fmla="val 59241"/>
                <a:gd name="adj2" fmla="val 50000"/>
              </a:avLst>
            </a:prstGeom>
            <a:gradFill flip="none" rotWithShape="1">
              <a:gsLst>
                <a:gs pos="0">
                  <a:srgbClr val="0000CC"/>
                </a:gs>
                <a:gs pos="70000">
                  <a:srgbClr val="CC0066">
                    <a:shade val="67500"/>
                    <a:satMod val="115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FF00"/>
                  </a:solidFill>
                </a:rPr>
                <a:t>SUPPORTING SOLUTIONS</a:t>
              </a:r>
              <a:endParaRPr lang="vi-VN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Mũi tên Xuống 16"/>
            <p:cNvSpPr/>
            <p:nvPr/>
          </p:nvSpPr>
          <p:spPr>
            <a:xfrm rot="16200000">
              <a:off x="1357554" y="4989892"/>
              <a:ext cx="716239" cy="2292350"/>
            </a:xfrm>
            <a:prstGeom prst="downArrow">
              <a:avLst>
                <a:gd name="adj1" fmla="val 59224"/>
                <a:gd name="adj2" fmla="val 50000"/>
              </a:avLst>
            </a:prstGeom>
            <a:gradFill flip="none" rotWithShape="1">
              <a:gsLst>
                <a:gs pos="0">
                  <a:srgbClr val="0000CC"/>
                </a:gs>
                <a:gs pos="70000">
                  <a:srgbClr val="CC0066">
                    <a:shade val="67500"/>
                    <a:satMod val="115000"/>
                  </a:srgbClr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en-US" sz="1600" b="1" dirty="0" smtClean="0">
                  <a:solidFill>
                    <a:srgbClr val="FFFF00"/>
                  </a:solidFill>
                </a:rPr>
                <a:t>IRRIGATION SOLUTIONS</a:t>
              </a:r>
              <a:endParaRPr lang="vi-VN" sz="16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6156" name="Nhóm 17"/>
            <p:cNvGrpSpPr>
              <a:grpSpLocks/>
            </p:cNvGrpSpPr>
            <p:nvPr/>
          </p:nvGrpSpPr>
          <p:grpSpPr bwMode="auto">
            <a:xfrm>
              <a:off x="3021496" y="1215887"/>
              <a:ext cx="5420140" cy="5257800"/>
              <a:chOff x="3021496" y="1215887"/>
              <a:chExt cx="5420140" cy="5257800"/>
            </a:xfrm>
          </p:grpSpPr>
          <p:graphicFrame>
            <p:nvGraphicFramePr>
              <p:cNvPr id="19" name="Sơ đồ 18"/>
              <p:cNvGraphicFramePr/>
              <p:nvPr/>
            </p:nvGraphicFramePr>
            <p:xfrm>
              <a:off x="3021496" y="1215887"/>
              <a:ext cx="5420140" cy="5257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20" name="Hình chữ nhật 19"/>
              <p:cNvSpPr/>
              <p:nvPr/>
            </p:nvSpPr>
            <p:spPr>
              <a:xfrm>
                <a:off x="3060416" y="1231140"/>
                <a:ext cx="636634" cy="504983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3600" b="1"/>
                  <a:t>1</a:t>
                </a:r>
              </a:p>
              <a:p>
                <a:pPr algn="ctr">
                  <a:defRPr/>
                </a:pPr>
                <a:endParaRPr lang="en-US" sz="2400" b="1"/>
              </a:p>
              <a:p>
                <a:pPr algn="ctr">
                  <a:defRPr/>
                </a:pPr>
                <a:r>
                  <a:rPr lang="en-US" sz="3600" b="1">
                    <a:solidFill>
                      <a:schemeClr val="tx1"/>
                    </a:solidFill>
                  </a:rPr>
                  <a:t>2</a:t>
                </a:r>
              </a:p>
              <a:p>
                <a:pPr algn="ctr">
                  <a:defRPr/>
                </a:pPr>
                <a:endParaRPr lang="en-US" sz="2400" b="1"/>
              </a:p>
              <a:p>
                <a:pPr algn="ctr">
                  <a:defRPr/>
                </a:pPr>
                <a:r>
                  <a:rPr lang="en-US" sz="3600" b="1">
                    <a:solidFill>
                      <a:schemeClr val="tx1"/>
                    </a:solidFill>
                  </a:rPr>
                  <a:t>3</a:t>
                </a:r>
              </a:p>
              <a:p>
                <a:pPr algn="ctr">
                  <a:defRPr/>
                </a:pPr>
                <a:endParaRPr lang="en-US" sz="2400" b="1"/>
              </a:p>
              <a:p>
                <a:pPr algn="ctr">
                  <a:defRPr/>
                </a:pPr>
                <a:r>
                  <a:rPr lang="en-US" sz="3600" b="1">
                    <a:solidFill>
                      <a:schemeClr val="tx1"/>
                    </a:solidFill>
                  </a:rPr>
                  <a:t>4</a:t>
                </a:r>
              </a:p>
              <a:p>
                <a:pPr algn="ctr">
                  <a:defRPr/>
                </a:pPr>
                <a:endParaRPr lang="en-US" sz="2400" b="1"/>
              </a:p>
              <a:p>
                <a:pPr algn="ctr">
                  <a:defRPr/>
                </a:pPr>
                <a:r>
                  <a:rPr lang="en-US" sz="3600" b="1">
                    <a:solidFill>
                      <a:schemeClr val="tx1"/>
                    </a:solidFill>
                  </a:rPr>
                  <a:t>5</a:t>
                </a:r>
              </a:p>
              <a:p>
                <a:pPr algn="ctr">
                  <a:defRPr/>
                </a:pPr>
                <a:endParaRPr lang="en-US" sz="2400" b="1"/>
              </a:p>
              <a:p>
                <a:pPr algn="ctr">
                  <a:defRPr/>
                </a:pPr>
                <a:r>
                  <a:rPr lang="en-US" sz="3600" b="1"/>
                  <a:t>6</a:t>
                </a: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TR m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923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Hình chữ nhật 7"/>
          <p:cNvSpPr/>
          <p:nvPr/>
        </p:nvSpPr>
        <p:spPr>
          <a:xfrm>
            <a:off x="6350" y="0"/>
            <a:ext cx="9137650" cy="741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				 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selected by</a:t>
            </a:r>
            <a:r>
              <a:rPr lang="vi-V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WASI</a:t>
            </a:r>
            <a:endParaRPr lang="vi-V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Hình chữ nhật 9"/>
          <p:cNvSpPr/>
          <p:nvPr/>
        </p:nvSpPr>
        <p:spPr>
          <a:xfrm>
            <a:off x="-6350" y="6373813"/>
            <a:ext cx="9186863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Varieties that are healthy and resistant to drought</a:t>
            </a:r>
            <a:endParaRPr lang="vi-V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Hình Chữ nhật 9"/>
          <p:cNvSpPr/>
          <p:nvPr/>
        </p:nvSpPr>
        <p:spPr>
          <a:xfrm>
            <a:off x="344557" y="0"/>
            <a:ext cx="671885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</a:t>
            </a:r>
            <a:r>
              <a:rPr lang="en-US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Good varieties</a:t>
            </a:r>
            <a:endParaRPr lang="en-US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710" y="5766619"/>
            <a:ext cx="2050025" cy="516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Old varieties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RS1 b"/>
          <p:cNvPicPr>
            <a:picLocks noChangeAspect="1" noChangeArrowheads="1"/>
          </p:cNvPicPr>
          <p:nvPr/>
        </p:nvPicPr>
        <p:blipFill>
          <a:blip r:embed="rId2" cstate="print"/>
          <a:srcRect t="4742"/>
          <a:stretch>
            <a:fillRect/>
          </a:stretch>
        </p:blipFill>
        <p:spPr bwMode="auto">
          <a:xfrm>
            <a:off x="0" y="0"/>
            <a:ext cx="918051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TRS1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-15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Hình chữ nhật 15"/>
          <p:cNvSpPr/>
          <p:nvPr/>
        </p:nvSpPr>
        <p:spPr>
          <a:xfrm>
            <a:off x="0" y="0"/>
            <a:ext cx="9137650" cy="72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TRS1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 synthetic hybrid variety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Hình chữ nhật 16"/>
          <p:cNvSpPr/>
          <p:nvPr/>
        </p:nvSpPr>
        <p:spPr>
          <a:xfrm>
            <a:off x="-6350" y="6373813"/>
            <a:ext cx="9186863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Varieties that are healthy and resistant to drought</a:t>
            </a:r>
            <a:endParaRPr lang="vi-V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Hình ảnh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63" y="2968625"/>
            <a:ext cx="4349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Picture 2" descr="http://4.bp.blogspot.com/-xQMEoe0siQ4/Tz2666v1AII/AAAAAAAAAEM/pTYkKUxKQ2U/s1600/IMG_04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103" y="278296"/>
            <a:ext cx="2252870" cy="2690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Hình chữ nhật 3"/>
          <p:cNvSpPr>
            <a:spLocks noChangeArrowheads="1"/>
          </p:cNvSpPr>
          <p:nvPr/>
        </p:nvSpPr>
        <p:spPr bwMode="auto">
          <a:xfrm>
            <a:off x="157163" y="727075"/>
            <a:ext cx="64960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PLANTS WITH HEALTHY EARLY DEVELOPMENT </a:t>
            </a:r>
            <a:r>
              <a:rPr lang="en-US" alt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HAVING STRONG ROOT SYSTEM TO COPE WITH DROUGHT</a:t>
            </a:r>
            <a:endParaRPr lang="en-US" alt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spcBef>
                <a:spcPts val="1800"/>
              </a:spcBef>
              <a:spcAft>
                <a:spcPts val="60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OVER/UNDER FERTILIZATION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POOR PLANT GROWTH &amp; DEVELOPMENT</a:t>
            </a:r>
            <a: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POOR ROOT SYSTEM – LOW RESISTENCE TO DROUGHT</a:t>
            </a:r>
            <a:endParaRPr lang="en-US" alt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Hình ảnh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800" y="3041650"/>
            <a:ext cx="43481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ình Chữ nhật 9"/>
          <p:cNvSpPr/>
          <p:nvPr/>
        </p:nvSpPr>
        <p:spPr>
          <a:xfrm>
            <a:off x="344557" y="0"/>
            <a:ext cx="6718852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</a:t>
            </a:r>
            <a:r>
              <a:rPr lang="en-US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Fertilization balance</a:t>
            </a:r>
            <a:endParaRPr lang="en-US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̉nh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9975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Hộp Văn bản 2"/>
          <p:cNvSpPr txBox="1">
            <a:spLocks noChangeArrowheads="1"/>
          </p:cNvSpPr>
          <p:nvPr/>
        </p:nvSpPr>
        <p:spPr bwMode="auto">
          <a:xfrm>
            <a:off x="0" y="631825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en-US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Unbalanced fertilization 					Balanced fertilization</a:t>
            </a:r>
            <a:endParaRPr lang="vi-VN" altLang="en-US" sz="2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Hộp Văn bản 2"/>
          <p:cNvSpPr txBox="1">
            <a:spLocks noChangeArrowheads="1"/>
          </p:cNvSpPr>
          <p:nvPr/>
        </p:nvSpPr>
        <p:spPr bwMode="auto">
          <a:xfrm>
            <a:off x="0" y="128588"/>
            <a:ext cx="91440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DEMO PLOT ON FERTILIZER APPLICATION</a:t>
            </a:r>
            <a:endParaRPr lang="en-US" alt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	</a:t>
            </a:r>
            <a:r>
              <a:rPr lang="en-US" altLang="en-US" sz="1600" i="1" dirty="0" smtClean="0">
                <a:latin typeface="Arial" pitchFamily="34" charset="0"/>
                <a:cs typeface="Arial" pitchFamily="34" charset="0"/>
              </a:rPr>
              <a:t>Implemented by: </a:t>
            </a:r>
            <a:r>
              <a:rPr lang="en-US" altLang="en-US" sz="1600" b="1" dirty="0" smtClean="0">
                <a:latin typeface="Arial" pitchFamily="34" charset="0"/>
                <a:cs typeface="Arial" pitchFamily="34" charset="0"/>
              </a:rPr>
              <a:t>Mr. </a:t>
            </a:r>
            <a:r>
              <a:rPr lang="en-US" altLang="en-US" sz="1600" b="1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b="1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altLang="en-US" sz="1600" b="1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altLang="en-US" sz="1600" b="1" dirty="0" smtClean="0">
                <a:latin typeface="Arial" pitchFamily="34" charset="0"/>
                <a:cs typeface="Arial" pitchFamily="34" charset="0"/>
              </a:rPr>
              <a:t>co-workers </a:t>
            </a:r>
            <a:r>
              <a:rPr lang="en-US" altLang="en-US" sz="1600" b="1" dirty="0">
                <a:latin typeface="Arial" pitchFamily="34" charset="0"/>
                <a:cs typeface="Arial" pitchFamily="34" charset="0"/>
              </a:rPr>
              <a:t>(WASI)</a:t>
            </a:r>
            <a:endParaRPr lang="vi-VN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166688" y="6380163"/>
            <a:ext cx="89773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Proper pruning: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even and clear canopy            </a:t>
            </a:r>
            <a:r>
              <a:rPr lang="en-US" sz="16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Improper pruning: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uneven, missing canopy</a:t>
            </a:r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5" descr="Resize of 100_01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3617913"/>
            <a:ext cx="431958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Resize of 100_01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808038"/>
            <a:ext cx="431958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cat canh sai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450" y="808038"/>
            <a:ext cx="424815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ình Chữ nhật 9"/>
          <p:cNvSpPr/>
          <p:nvPr/>
        </p:nvSpPr>
        <p:spPr>
          <a:xfrm>
            <a:off x="344556" y="0"/>
            <a:ext cx="8647043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</a:t>
            </a:r>
            <a:r>
              <a:rPr lang="en-US" sz="4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Effective pruning</a:t>
            </a:r>
            <a:endParaRPr lang="en-US" sz="4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2295" name="Hình chữ nhật 1"/>
          <p:cNvSpPr>
            <a:spLocks noChangeArrowheads="1"/>
          </p:cNvSpPr>
          <p:nvPr/>
        </p:nvSpPr>
        <p:spPr bwMode="auto">
          <a:xfrm>
            <a:off x="4989195" y="272098"/>
            <a:ext cx="3845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Increasing drought resistance</a:t>
            </a:r>
            <a:endParaRPr lang="vi-VN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̉nh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Hình ảnh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SC005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Hình Chữ nhật 9"/>
          <p:cNvSpPr/>
          <p:nvPr/>
        </p:nvSpPr>
        <p:spPr>
          <a:xfrm>
            <a:off x="106018" y="0"/>
            <a:ext cx="9144000" cy="13080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Grafting technique</a:t>
            </a:r>
            <a:endParaRPr lang="vi-VN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000" b="1" dirty="0">
                <a:solidFill>
                  <a:schemeClr val="bg1"/>
                </a:solidFill>
              </a:rPr>
              <a:t>                                         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by</a:t>
            </a: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</a:t>
            </a:r>
            <a:r>
              <a:rPr lang="vi-V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 (WASI)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</TotalTime>
  <Words>790</Words>
  <Application>Microsoft Office PowerPoint</Application>
  <PresentationFormat>On-screen Show (4:3)</PresentationFormat>
  <Paragraphs>160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</vt:lpstr>
      <vt:lpstr>Arial Unicode MS</vt:lpstr>
      <vt:lpstr>Calibri</vt:lpstr>
      <vt:lpstr>Calibri Light</vt:lpstr>
      <vt:lpstr>Ebrima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Rising water demand for agriculture, wasteful water use                               Fertilizer runoff causing water pollution</vt:lpstr>
      <vt:lpstr>Deforestation, watershed destruction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WASI - Tri</dc:creator>
  <cp:lastModifiedBy>Hung</cp:lastModifiedBy>
  <cp:revision>112</cp:revision>
  <cp:lastPrinted>2016-08-16T03:31:02Z</cp:lastPrinted>
  <dcterms:created xsi:type="dcterms:W3CDTF">2016-02-21T12:52:23Z</dcterms:created>
  <dcterms:modified xsi:type="dcterms:W3CDTF">2016-08-16T03:31:29Z</dcterms:modified>
</cp:coreProperties>
</file>