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Lst>
  <p:notesMasterIdLst>
    <p:notesMasterId r:id="rId15"/>
  </p:notesMasterIdLst>
  <p:handoutMasterIdLst>
    <p:handoutMasterId r:id="rId16"/>
  </p:handoutMasterIdLst>
  <p:sldIdLst>
    <p:sldId id="314" r:id="rId2"/>
    <p:sldId id="327" r:id="rId3"/>
    <p:sldId id="316" r:id="rId4"/>
    <p:sldId id="325" r:id="rId5"/>
    <p:sldId id="326" r:id="rId6"/>
    <p:sldId id="317" r:id="rId7"/>
    <p:sldId id="318" r:id="rId8"/>
    <p:sldId id="320" r:id="rId9"/>
    <p:sldId id="323" r:id="rId10"/>
    <p:sldId id="321" r:id="rId11"/>
    <p:sldId id="322" r:id="rId12"/>
    <p:sldId id="324" r:id="rId13"/>
    <p:sldId id="298" r:id="rId14"/>
  </p:sldIdLst>
  <p:sldSz cx="12192000" cy="6858000"/>
  <p:notesSz cx="9144000" cy="6858000"/>
  <p:embeddedFontLst>
    <p:embeddedFont>
      <p:font typeface="Ubuntu" charset="0"/>
      <p:regular r:id="rId17"/>
      <p:bold r:id="rId18"/>
      <p:italic r:id="rId19"/>
      <p:boldItalic r:id="rId20"/>
    </p:embeddedFont>
    <p:embeddedFont>
      <p:font typeface="Calibri" pitchFamily="34" charset="0"/>
      <p:regular r:id="rId21"/>
      <p:bold r:id="rId22"/>
      <p:italic r:id="rId23"/>
      <p:boldItalic r:id="rId24"/>
    </p:embeddedFont>
  </p:embeddedFontLst>
  <p:defaultTextStyle>
    <a:defPPr>
      <a:defRPr lang="de-DE"/>
    </a:defPPr>
    <a:lvl1pPr marL="0" algn="l" defTabSz="914170" rtl="0" eaLnBrk="1" latinLnBrk="0" hangingPunct="1">
      <a:defRPr sz="1799" kern="1200">
        <a:solidFill>
          <a:schemeClr val="tx1"/>
        </a:solidFill>
        <a:latin typeface="+mn-lt"/>
        <a:ea typeface="+mn-ea"/>
        <a:cs typeface="+mn-cs"/>
      </a:defRPr>
    </a:lvl1pPr>
    <a:lvl2pPr marL="457085" algn="l" defTabSz="914170" rtl="0" eaLnBrk="1" latinLnBrk="0" hangingPunct="1">
      <a:defRPr sz="1799" kern="1200">
        <a:solidFill>
          <a:schemeClr val="tx1"/>
        </a:solidFill>
        <a:latin typeface="+mn-lt"/>
        <a:ea typeface="+mn-ea"/>
        <a:cs typeface="+mn-cs"/>
      </a:defRPr>
    </a:lvl2pPr>
    <a:lvl3pPr marL="914170" algn="l" defTabSz="914170" rtl="0" eaLnBrk="1" latinLnBrk="0" hangingPunct="1">
      <a:defRPr sz="1799" kern="1200">
        <a:solidFill>
          <a:schemeClr val="tx1"/>
        </a:solidFill>
        <a:latin typeface="+mn-lt"/>
        <a:ea typeface="+mn-ea"/>
        <a:cs typeface="+mn-cs"/>
      </a:defRPr>
    </a:lvl3pPr>
    <a:lvl4pPr marL="1371253" algn="l" defTabSz="914170" rtl="0" eaLnBrk="1" latinLnBrk="0" hangingPunct="1">
      <a:defRPr sz="1799" kern="1200">
        <a:solidFill>
          <a:schemeClr val="tx1"/>
        </a:solidFill>
        <a:latin typeface="+mn-lt"/>
        <a:ea typeface="+mn-ea"/>
        <a:cs typeface="+mn-cs"/>
      </a:defRPr>
    </a:lvl4pPr>
    <a:lvl5pPr marL="1828337" algn="l" defTabSz="914170" rtl="0" eaLnBrk="1" latinLnBrk="0" hangingPunct="1">
      <a:defRPr sz="1799" kern="1200">
        <a:solidFill>
          <a:schemeClr val="tx1"/>
        </a:solidFill>
        <a:latin typeface="+mn-lt"/>
        <a:ea typeface="+mn-ea"/>
        <a:cs typeface="+mn-cs"/>
      </a:defRPr>
    </a:lvl5pPr>
    <a:lvl6pPr marL="2285422" algn="l" defTabSz="914170" rtl="0" eaLnBrk="1" latinLnBrk="0" hangingPunct="1">
      <a:defRPr sz="1799" kern="1200">
        <a:solidFill>
          <a:schemeClr val="tx1"/>
        </a:solidFill>
        <a:latin typeface="+mn-lt"/>
        <a:ea typeface="+mn-ea"/>
        <a:cs typeface="+mn-cs"/>
      </a:defRPr>
    </a:lvl6pPr>
    <a:lvl7pPr marL="2742507" algn="l" defTabSz="914170" rtl="0" eaLnBrk="1" latinLnBrk="0" hangingPunct="1">
      <a:defRPr sz="1799" kern="1200">
        <a:solidFill>
          <a:schemeClr val="tx1"/>
        </a:solidFill>
        <a:latin typeface="+mn-lt"/>
        <a:ea typeface="+mn-ea"/>
        <a:cs typeface="+mn-cs"/>
      </a:defRPr>
    </a:lvl7pPr>
    <a:lvl8pPr marL="3199590" algn="l" defTabSz="914170" rtl="0" eaLnBrk="1" latinLnBrk="0" hangingPunct="1">
      <a:defRPr sz="1799" kern="1200">
        <a:solidFill>
          <a:schemeClr val="tx1"/>
        </a:solidFill>
        <a:latin typeface="+mn-lt"/>
        <a:ea typeface="+mn-ea"/>
        <a:cs typeface="+mn-cs"/>
      </a:defRPr>
    </a:lvl8pPr>
    <a:lvl9pPr marL="3656675" algn="l" defTabSz="914170"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xmlns="">
        <p14:section name="Vision2020 - part 1+2" id="{4E0D34E5-7E60-4AFD-9E99-2CCE13717C6F}">
          <p14:sldIdLst>
            <p14:sldId id="314"/>
            <p14:sldId id="315"/>
            <p14:sldId id="316"/>
            <p14:sldId id="325"/>
            <p14:sldId id="326"/>
            <p14:sldId id="317"/>
            <p14:sldId id="318"/>
            <p14:sldId id="320"/>
            <p14:sldId id="323"/>
            <p14:sldId id="321"/>
            <p14:sldId id="322"/>
            <p14:sldId id="324"/>
          </p14:sldIdLst>
        </p14:section>
        <p14:section name="GCP - part 3" id="{517BD620-B18F-42C1-BE65-72BA3DFB315D}">
          <p14:sldIdLst/>
        </p14:section>
        <p14:section name="Vision 2020 - part 4+5+6" id="{09DADD76-C061-4B9C-8299-6EEAB0A44FD6}">
          <p14:sldIdLst>
            <p14:sldId id="29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62835"/>
    <a:srgbClr val="D43F3E"/>
    <a:srgbClr val="FDEA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67925" autoAdjust="0"/>
  </p:normalViewPr>
  <p:slideViewPr>
    <p:cSldViewPr>
      <p:cViewPr varScale="1">
        <p:scale>
          <a:sx n="44" d="100"/>
          <a:sy n="44" d="100"/>
        </p:scale>
        <p:origin x="-1758" y="-108"/>
      </p:cViewPr>
      <p:guideLst>
        <p:guide orient="horz" pos="2160"/>
        <p:guide pos="3840"/>
      </p:guideLst>
    </p:cSldViewPr>
  </p:slideViewPr>
  <p:notesTextViewPr>
    <p:cViewPr>
      <p:scale>
        <a:sx n="1" d="1"/>
        <a:sy n="1" d="1"/>
      </p:scale>
      <p:origin x="0" y="0"/>
    </p:cViewPr>
  </p:notesTextViewPr>
  <p:notesViewPr>
    <p:cSldViewPr>
      <p:cViewPr varScale="1">
        <p:scale>
          <a:sx n="113" d="100"/>
          <a:sy n="113" d="100"/>
        </p:scale>
        <p:origin x="238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64646A72-E354-4C20-AE27-75A56A96ACE2}" type="datetimeFigureOut">
              <a:rPr lang="en-GB" smtClean="0"/>
              <a:pPr/>
              <a:t>21/07/2016</a:t>
            </a:fld>
            <a:endParaRPr lang="en-GB"/>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0D6F9A1-D508-46B4-94EE-FB8BC571E431}" type="slidenum">
              <a:rPr lang="en-GB" smtClean="0"/>
              <a:pPr/>
              <a:t>‹#›</a:t>
            </a:fld>
            <a:endParaRPr lang="en-GB"/>
          </a:p>
        </p:txBody>
      </p:sp>
    </p:spTree>
    <p:extLst>
      <p:ext uri="{BB962C8B-B14F-4D97-AF65-F5344CB8AC3E}">
        <p14:creationId xmlns:p14="http://schemas.microsoft.com/office/powerpoint/2010/main" xmlns="" val="1884735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7AD1518-9DB3-45B9-A4E6-79E7EF9E19D4}" type="datetimeFigureOut">
              <a:rPr lang="de-DE" smtClean="0"/>
              <a:pPr/>
              <a:t>21.07.2016</a:t>
            </a:fld>
            <a:endParaRPr lang="de-DE"/>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97F5EE7-2E4B-4EE5-8B52-4266396319DF}" type="slidenum">
              <a:rPr lang="de-DE" smtClean="0"/>
              <a:pPr/>
              <a:t>‹#›</a:t>
            </a:fld>
            <a:endParaRPr lang="de-DE"/>
          </a:p>
        </p:txBody>
      </p:sp>
    </p:spTree>
    <p:extLst>
      <p:ext uri="{BB962C8B-B14F-4D97-AF65-F5344CB8AC3E}">
        <p14:creationId xmlns:p14="http://schemas.microsoft.com/office/powerpoint/2010/main" xmlns="" val="2122264640"/>
      </p:ext>
    </p:extLst>
  </p:cSld>
  <p:clrMap bg1="lt1" tx1="dk1" bg2="lt2" tx2="dk2" accent1="accent1" accent2="accent2" accent3="accent3" accent4="accent4" accent5="accent5" accent6="accent6" hlink="hlink" folHlink="folHlink"/>
  <p:notesStyle>
    <a:lvl1pPr marL="0" algn="l" defTabSz="1290107" rtl="0" eaLnBrk="1" latinLnBrk="0" hangingPunct="1">
      <a:defRPr sz="1693" kern="1200">
        <a:solidFill>
          <a:schemeClr val="tx1"/>
        </a:solidFill>
        <a:latin typeface="+mn-lt"/>
        <a:ea typeface="+mn-ea"/>
        <a:cs typeface="+mn-cs"/>
      </a:defRPr>
    </a:lvl1pPr>
    <a:lvl2pPr marL="645053" algn="l" defTabSz="1290107" rtl="0" eaLnBrk="1" latinLnBrk="0" hangingPunct="1">
      <a:defRPr sz="1693" kern="1200">
        <a:solidFill>
          <a:schemeClr val="tx1"/>
        </a:solidFill>
        <a:latin typeface="+mn-lt"/>
        <a:ea typeface="+mn-ea"/>
        <a:cs typeface="+mn-cs"/>
      </a:defRPr>
    </a:lvl2pPr>
    <a:lvl3pPr marL="1290107" algn="l" defTabSz="1290107" rtl="0" eaLnBrk="1" latinLnBrk="0" hangingPunct="1">
      <a:defRPr sz="1693" kern="1200">
        <a:solidFill>
          <a:schemeClr val="tx1"/>
        </a:solidFill>
        <a:latin typeface="+mn-lt"/>
        <a:ea typeface="+mn-ea"/>
        <a:cs typeface="+mn-cs"/>
      </a:defRPr>
    </a:lvl3pPr>
    <a:lvl4pPr marL="1935159" algn="l" defTabSz="1290107" rtl="0" eaLnBrk="1" latinLnBrk="0" hangingPunct="1">
      <a:defRPr sz="1693" kern="1200">
        <a:solidFill>
          <a:schemeClr val="tx1"/>
        </a:solidFill>
        <a:latin typeface="+mn-lt"/>
        <a:ea typeface="+mn-ea"/>
        <a:cs typeface="+mn-cs"/>
      </a:defRPr>
    </a:lvl4pPr>
    <a:lvl5pPr marL="2580210" algn="l" defTabSz="1290107" rtl="0" eaLnBrk="1" latinLnBrk="0" hangingPunct="1">
      <a:defRPr sz="1693" kern="1200">
        <a:solidFill>
          <a:schemeClr val="tx1"/>
        </a:solidFill>
        <a:latin typeface="+mn-lt"/>
        <a:ea typeface="+mn-ea"/>
        <a:cs typeface="+mn-cs"/>
      </a:defRPr>
    </a:lvl5pPr>
    <a:lvl6pPr marL="3225264" algn="l" defTabSz="1290107" rtl="0" eaLnBrk="1" latinLnBrk="0" hangingPunct="1">
      <a:defRPr sz="1693" kern="1200">
        <a:solidFill>
          <a:schemeClr val="tx1"/>
        </a:solidFill>
        <a:latin typeface="+mn-lt"/>
        <a:ea typeface="+mn-ea"/>
        <a:cs typeface="+mn-cs"/>
      </a:defRPr>
    </a:lvl6pPr>
    <a:lvl7pPr marL="3870317" algn="l" defTabSz="1290107" rtl="0" eaLnBrk="1" latinLnBrk="0" hangingPunct="1">
      <a:defRPr sz="1693" kern="1200">
        <a:solidFill>
          <a:schemeClr val="tx1"/>
        </a:solidFill>
        <a:latin typeface="+mn-lt"/>
        <a:ea typeface="+mn-ea"/>
        <a:cs typeface="+mn-cs"/>
      </a:defRPr>
    </a:lvl7pPr>
    <a:lvl8pPr marL="4515369" algn="l" defTabSz="1290107" rtl="0" eaLnBrk="1" latinLnBrk="0" hangingPunct="1">
      <a:defRPr sz="1693" kern="1200">
        <a:solidFill>
          <a:schemeClr val="tx1"/>
        </a:solidFill>
        <a:latin typeface="+mn-lt"/>
        <a:ea typeface="+mn-ea"/>
        <a:cs typeface="+mn-cs"/>
      </a:defRPr>
    </a:lvl8pPr>
    <a:lvl9pPr marL="5160422" algn="l" defTabSz="1290107" rtl="0" eaLnBrk="1" latinLnBrk="0" hangingPunct="1">
      <a:defRPr sz="16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68002-59B0-4546-9014-66B42A8464D3}" type="slidenum">
              <a:rPr lang="en-US" smtClean="0"/>
              <a:pPr/>
              <a:t>1</a:t>
            </a:fld>
            <a:endParaRPr lang="en-US" dirty="0"/>
          </a:p>
        </p:txBody>
      </p:sp>
    </p:spTree>
    <p:extLst>
      <p:ext uri="{BB962C8B-B14F-4D97-AF65-F5344CB8AC3E}">
        <p14:creationId xmlns:p14="http://schemas.microsoft.com/office/powerpoint/2010/main" xmlns="" val="311939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68002-59B0-4546-9014-66B42A8464D3}" type="slidenum">
              <a:rPr lang="en-US" smtClean="0"/>
              <a:pPr/>
              <a:t>2</a:t>
            </a:fld>
            <a:endParaRPr lang="en-US" dirty="0"/>
          </a:p>
        </p:txBody>
      </p:sp>
    </p:spTree>
    <p:extLst>
      <p:ext uri="{BB962C8B-B14F-4D97-AF65-F5344CB8AC3E}">
        <p14:creationId xmlns:p14="http://schemas.microsoft.com/office/powerpoint/2010/main" xmlns="" val="189121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kern="1200" dirty="0" smtClean="0">
                <a:solidFill>
                  <a:schemeClr val="tx1"/>
                </a:solidFill>
                <a:effectLst/>
                <a:latin typeface="+mn-lt"/>
                <a:ea typeface="+mn-ea"/>
                <a:cs typeface="+mn-cs"/>
              </a:rPr>
              <a:t>The ICO’s mission is to strengthen the global coffee sector and promote its sustainable expansion in a market-based environment for the betterment of all participants in the coffee sector.</a:t>
            </a:r>
          </a:p>
          <a:p>
            <a:endParaRPr lang="en-GB" sz="1800" b="0" i="0" kern="1200" dirty="0" smtClean="0">
              <a:solidFill>
                <a:schemeClr val="tx1"/>
              </a:solidFill>
              <a:effectLst/>
              <a:latin typeface="+mn-lt"/>
              <a:ea typeface="+mn-ea"/>
              <a:cs typeface="+mn-cs"/>
            </a:endParaRPr>
          </a:p>
          <a:p>
            <a:r>
              <a:rPr lang="en-GB" sz="1800" b="0" i="0" kern="1200" dirty="0" smtClean="0">
                <a:solidFill>
                  <a:schemeClr val="tx1"/>
                </a:solidFill>
                <a:effectLst/>
                <a:latin typeface="+mn-lt"/>
                <a:ea typeface="+mn-ea"/>
                <a:cs typeface="+mn-cs"/>
              </a:rPr>
              <a:t>It makes a practical contribution to the development of a sustainable world coffee sector and to reducing poverty in developing countries by:</a:t>
            </a:r>
          </a:p>
          <a:p>
            <a:endParaRPr lang="en-GB" sz="18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800" b="0" i="0" kern="1200" dirty="0" smtClean="0">
                <a:solidFill>
                  <a:schemeClr val="tx1"/>
                </a:solidFill>
                <a:effectLst/>
                <a:latin typeface="+mn-lt"/>
                <a:ea typeface="+mn-ea"/>
                <a:cs typeface="+mn-cs"/>
              </a:rPr>
              <a:t>Providing</a:t>
            </a:r>
            <a:r>
              <a:rPr lang="en-GB" sz="1800" b="0" i="0" kern="1200" baseline="0" dirty="0" smtClean="0">
                <a:solidFill>
                  <a:schemeClr val="tx1"/>
                </a:solidFill>
                <a:effectLst/>
                <a:latin typeface="+mn-lt"/>
                <a:ea typeface="+mn-ea"/>
                <a:cs typeface="+mn-cs"/>
              </a:rPr>
              <a:t> a forum for consultations between </a:t>
            </a:r>
            <a:r>
              <a:rPr lang="en-GB" sz="1800" b="0" i="0" kern="1200" dirty="0" smtClean="0">
                <a:solidFill>
                  <a:schemeClr val="tx1"/>
                </a:solidFill>
                <a:effectLst/>
                <a:latin typeface="+mn-lt"/>
                <a:ea typeface="+mn-ea"/>
                <a:cs typeface="+mn-cs"/>
              </a:rPr>
              <a:t>governments and the private sector </a:t>
            </a:r>
          </a:p>
          <a:p>
            <a:pPr marL="171450" indent="-171450">
              <a:buFont typeface="Arial" panose="020B0604020202020204" pitchFamily="34" charset="0"/>
              <a:buChar char="•"/>
            </a:pPr>
            <a:r>
              <a:rPr lang="en-GB" sz="1800" b="0" i="0" kern="1200" dirty="0" smtClean="0">
                <a:solidFill>
                  <a:schemeClr val="tx1"/>
                </a:solidFill>
                <a:effectLst/>
                <a:latin typeface="+mn-lt"/>
                <a:ea typeface="+mn-ea"/>
                <a:cs typeface="+mn-cs"/>
              </a:rPr>
              <a:t>developing and seeking finance for projects that benefit the world coffee economy</a:t>
            </a:r>
          </a:p>
          <a:p>
            <a:pPr marL="171450" indent="-171450">
              <a:buFont typeface="Arial" panose="020B0604020202020204" pitchFamily="34" charset="0"/>
              <a:buChar char="•"/>
            </a:pPr>
            <a:r>
              <a:rPr lang="en-GB" sz="1800" b="0" i="0" kern="1200" dirty="0" smtClean="0">
                <a:solidFill>
                  <a:schemeClr val="tx1"/>
                </a:solidFill>
                <a:effectLst/>
                <a:latin typeface="+mn-lt"/>
                <a:ea typeface="+mn-ea"/>
                <a:cs typeface="+mn-cs"/>
              </a:rPr>
              <a:t>providing objective and comprehensive economic, technical and scientific information on the world coffee sector, and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smtClean="0">
                <a:solidFill>
                  <a:schemeClr val="tx1"/>
                </a:solidFill>
                <a:effectLst/>
                <a:latin typeface="+mn-lt"/>
                <a:ea typeface="+mn-ea"/>
                <a:cs typeface="+mn-cs"/>
              </a:rPr>
              <a:t>developing coffee consumption and markets for coffee through innovative market development activities.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tx1"/>
                </a:solidFill>
                <a:effectLst/>
                <a:latin typeface="+mn-lt"/>
                <a:ea typeface="+mn-ea"/>
                <a:cs typeface="+mn-cs"/>
              </a:rPr>
              <a:t>The Membership of the ICO stands at 50</a:t>
            </a:r>
            <a:r>
              <a:rPr lang="en-GB" sz="1800" b="0" i="0" kern="1200" baseline="0" dirty="0" smtClean="0">
                <a:solidFill>
                  <a:schemeClr val="tx1"/>
                </a:solidFill>
                <a:effectLst/>
                <a:latin typeface="+mn-lt"/>
                <a:ea typeface="+mn-ea"/>
                <a:cs typeface="+mn-cs"/>
              </a:rPr>
              <a:t> and comprises 48 exporting and 8 importing Members. Among the 8 importing Members is the EU.</a:t>
            </a:r>
            <a:endParaRPr lang="en-GB" sz="18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tx1"/>
                </a:solidFill>
                <a:effectLst/>
                <a:latin typeface="+mn-lt"/>
                <a:ea typeface="+mn-ea"/>
                <a:cs typeface="+mn-cs"/>
              </a:rPr>
              <a:t>Currently</a:t>
            </a:r>
            <a:r>
              <a:rPr lang="en-GB" sz="1800" b="0" i="0" kern="1200" baseline="0" dirty="0" smtClean="0">
                <a:solidFill>
                  <a:schemeClr val="tx1"/>
                </a:solidFill>
                <a:effectLst/>
                <a:latin typeface="+mn-lt"/>
                <a:ea typeface="+mn-ea"/>
                <a:cs typeface="+mn-cs"/>
              </a:rPr>
              <a:t> the Member </a:t>
            </a:r>
            <a:r>
              <a:rPr lang="en-GB" sz="1800" b="0" i="0" kern="1200" dirty="0" smtClean="0">
                <a:solidFill>
                  <a:schemeClr val="tx1"/>
                </a:solidFill>
                <a:effectLst/>
                <a:latin typeface="+mn-lt"/>
                <a:ea typeface="+mn-ea"/>
                <a:cs typeface="+mn-cs"/>
              </a:rPr>
              <a:t>Governments represent 98% of world coffee production and 83% of world consumption.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tx1"/>
                </a:solidFill>
                <a:effectLst/>
                <a:latin typeface="+mn-lt"/>
                <a:ea typeface="+mn-ea"/>
                <a:cs typeface="+mn-cs"/>
              </a:rPr>
              <a:t>In</a:t>
            </a:r>
            <a:r>
              <a:rPr lang="en-GB" sz="1800" b="0" i="0" kern="1200" baseline="0" dirty="0" smtClean="0">
                <a:solidFill>
                  <a:schemeClr val="tx1"/>
                </a:solidFill>
                <a:effectLst/>
                <a:latin typeface="+mn-lt"/>
                <a:ea typeface="+mn-ea"/>
                <a:cs typeface="+mn-cs"/>
              </a:rPr>
              <a:t> coffee year 2015/16 we had four countries joining the ICO: the Russian Federation, Japan on the importing side; Peru and DRC on the exporting side. </a:t>
            </a:r>
            <a:endParaRPr lang="en-GB" sz="1800" b="0" i="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097F5EE7-2E4B-4EE5-8B52-4266396319DF}" type="slidenum">
              <a:rPr lang="de-DE" smtClean="0"/>
              <a:pPr/>
              <a:t>4</a:t>
            </a:fld>
            <a:endParaRPr lang="de-DE"/>
          </a:p>
        </p:txBody>
      </p:sp>
    </p:spTree>
    <p:extLst>
      <p:ext uri="{BB962C8B-B14F-4D97-AF65-F5344CB8AC3E}">
        <p14:creationId xmlns:p14="http://schemas.microsoft.com/office/powerpoint/2010/main" xmlns="" val="2908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b="0" baseline="0" dirty="0" smtClean="0">
                <a:solidFill>
                  <a:srgbClr val="000000"/>
                </a:solidFill>
              </a:rPr>
              <a:t>The Secretariat carries out a wide range of activities.</a:t>
            </a:r>
          </a:p>
          <a:p>
            <a:pPr marL="0" indent="0">
              <a:buFont typeface="Arial" panose="020B0604020202020204" pitchFamily="34" charset="0"/>
              <a:buNone/>
            </a:pPr>
            <a:endParaRPr lang="en-GB" sz="1800" b="0" baseline="0" dirty="0" smtClean="0">
              <a:solidFill>
                <a:srgbClr val="000000"/>
              </a:solidFill>
            </a:endParaRPr>
          </a:p>
          <a:p>
            <a:pPr marL="0" indent="0">
              <a:buFont typeface="Arial" panose="020B0604020202020204" pitchFamily="34" charset="0"/>
              <a:buNone/>
            </a:pPr>
            <a:r>
              <a:rPr lang="en-GB" sz="1800" b="0" baseline="0" dirty="0" smtClean="0">
                <a:solidFill>
                  <a:srgbClr val="000000"/>
                </a:solidFill>
              </a:rPr>
              <a:t>First, we organise various forums and conferences to </a:t>
            </a:r>
            <a:r>
              <a:rPr lang="en-GB" sz="1800" b="0" dirty="0" smtClean="0"/>
              <a:t>enable governments and the private sector to exchange views on coffee matters, market conditions and trends, and coordinate policies. At the moment we are preparing</a:t>
            </a:r>
            <a:r>
              <a:rPr lang="en-GB" sz="1800" b="0" baseline="0" dirty="0" smtClean="0"/>
              <a:t> the </a:t>
            </a:r>
            <a:r>
              <a:rPr lang="en-GB" sz="1800" b="0" baseline="0" dirty="0" err="1" smtClean="0"/>
              <a:t>the</a:t>
            </a:r>
            <a:r>
              <a:rPr lang="en-GB" sz="1800" b="0" baseline="0" dirty="0" smtClean="0"/>
              <a:t> 117</a:t>
            </a:r>
            <a:r>
              <a:rPr lang="en-GB" sz="1800" b="0" baseline="30000" dirty="0" smtClean="0"/>
              <a:t>th</a:t>
            </a:r>
            <a:r>
              <a:rPr lang="en-GB" sz="1800" b="0" baseline="0" dirty="0" smtClean="0"/>
              <a:t> Session of the International Coffee Council which will take place in September here in London. Earlier this year we were working together with the Ethiopian Government to organise the World Coffee Conference in Addis Ababa. The WCC is the main event for the coffee community and was attended by more than 1,000 delegates from all over the world. It was also an excellent opportunity for Ethiopia to showcase its unique coffee culture.</a:t>
            </a:r>
          </a:p>
          <a:p>
            <a:pPr marL="0" indent="0">
              <a:buFont typeface="Arial" panose="020B0604020202020204" pitchFamily="34" charset="0"/>
              <a:buNone/>
            </a:pPr>
            <a:endParaRPr lang="en-GB" sz="1800" b="0" baseline="0" dirty="0" smtClean="0"/>
          </a:p>
          <a:p>
            <a:pPr marL="0" indent="0">
              <a:buFont typeface="Arial" panose="020B0604020202020204" pitchFamily="34" charset="0"/>
              <a:buNone/>
            </a:pPr>
            <a:r>
              <a:rPr lang="en-GB" sz="1800" b="0" dirty="0" smtClean="0"/>
              <a:t>Besides creating a forum for discussion on coffee matters and policies, the ICO also functions as an</a:t>
            </a:r>
            <a:r>
              <a:rPr lang="en-GB" sz="1800" b="0" baseline="0" dirty="0" smtClean="0"/>
              <a:t> information hub. We collect and process data on the world coffee market. As inter-governmental organisation, the ICO is </a:t>
            </a:r>
            <a:r>
              <a:rPr lang="en-GB" sz="1800" b="0" u="sng" baseline="0" dirty="0" smtClean="0"/>
              <a:t>the</a:t>
            </a:r>
            <a:r>
              <a:rPr lang="en-GB" sz="1800" b="0" baseline="0" dirty="0" smtClean="0"/>
              <a:t> impartial provider of comprehensive coffee market data. The data is analysed in-house and used to produce various studies, including the monthly coffee market report and other topical studies. The ICO also makes the data publically available, and we are very proud to see it used by policy makers, the coffee industry, and academia. </a:t>
            </a:r>
            <a:endParaRPr lang="en-GB" sz="1800" b="0" dirty="0" smtClean="0"/>
          </a:p>
          <a:p>
            <a:pPr marL="0" indent="0">
              <a:buFont typeface="Arial" panose="020B0604020202020204" pitchFamily="34" charset="0"/>
              <a:buNone/>
            </a:pPr>
            <a:endParaRPr lang="en-GB" sz="1800" b="0" dirty="0" smtClean="0"/>
          </a:p>
          <a:p>
            <a:pPr marL="0" indent="0">
              <a:buFont typeface="Arial" panose="020B0604020202020204" pitchFamily="34" charset="0"/>
              <a:buNone/>
            </a:pPr>
            <a:r>
              <a:rPr lang="en-GB" sz="1800" b="0" dirty="0" smtClean="0"/>
              <a:t>The ICO also facilitates coffee development</a:t>
            </a:r>
            <a:r>
              <a:rPr lang="en-GB" sz="1800" b="0" baseline="0" dirty="0" smtClean="0"/>
              <a:t> projects aiming at fostering economic, social, and environmental sustainability of coffee production. </a:t>
            </a:r>
            <a:r>
              <a:rPr lang="en-GB" sz="1800" dirty="0" smtClean="0"/>
              <a:t>As of today, 38 projects totalling around US$100 million have been funded by the Common Fund for Commodities (CFC),</a:t>
            </a:r>
            <a:r>
              <a:rPr lang="en-GB" sz="1800" baseline="0" dirty="0" smtClean="0"/>
              <a:t> </a:t>
            </a:r>
            <a:r>
              <a:rPr lang="en-GB" sz="1800" dirty="0" smtClean="0"/>
              <a:t>by bilateral and multilateral donor institutions in the form of co-financing, and by the beneficiary countries in the form of counterpart contributions. On-going</a:t>
            </a:r>
            <a:r>
              <a:rPr lang="en-GB" sz="1800" baseline="0" dirty="0" smtClean="0"/>
              <a:t> projects range from interventions to improve coffee quality to the development of tools to mitigate price risks.</a:t>
            </a:r>
            <a:endParaRPr lang="en-GB" sz="1800" dirty="0" smtClean="0"/>
          </a:p>
          <a:p>
            <a:pPr marL="0" indent="0">
              <a:buFont typeface="Arial" panose="020B0604020202020204" pitchFamily="34" charset="0"/>
              <a:buNone/>
            </a:pPr>
            <a:endParaRPr lang="en-GB" sz="1800" b="0" dirty="0" smtClean="0"/>
          </a:p>
          <a:p>
            <a:pPr marL="0" indent="0">
              <a:buFont typeface="Arial" panose="020B0604020202020204" pitchFamily="34" charset="0"/>
              <a:buNone/>
            </a:pPr>
            <a:r>
              <a:rPr lang="en-GB" sz="1800" b="0" dirty="0" smtClean="0"/>
              <a:t>Finally,</a:t>
            </a:r>
            <a:r>
              <a:rPr lang="en-GB" sz="1800" b="0" baseline="0" dirty="0" smtClean="0"/>
              <a:t> the ICO also undertakes activities to promote coffee consumption worldwide. At the moment my team is working on the campaign for the International Coffee Day on October 1</a:t>
            </a:r>
            <a:r>
              <a:rPr lang="en-GB" sz="1800" b="0" baseline="30000" dirty="0" smtClean="0"/>
              <a:t>st</a:t>
            </a:r>
            <a:r>
              <a:rPr lang="en-GB" sz="1800" b="0" baseline="0" dirty="0" smtClean="0"/>
              <a:t>. The International Coffee Day was established in 2015 as a celebration of coffee farmers and coffee culture. I would like to you encourage you to have a look the dedicated website (www.intercnationalcoffeeday.org). On this website companies and organisations worldwide – including in Indonesia, of course - can submit information related to their campaigns and events to celebrate International Coffee Day.</a:t>
            </a:r>
            <a:endParaRPr lang="en-GB" sz="1800" b="0" dirty="0" smtClean="0"/>
          </a:p>
          <a:p>
            <a:pPr marL="0" indent="0">
              <a:buFont typeface="Arial" panose="020B0604020202020204" pitchFamily="34" charset="0"/>
              <a:buNone/>
            </a:pPr>
            <a:endParaRPr lang="en-GB" sz="1800" b="0" dirty="0" smtClean="0"/>
          </a:p>
          <a:p>
            <a:r>
              <a:rPr lang="en-GB" sz="1800" b="0" i="0" u="none" strike="noStrike" kern="1200" baseline="0" dirty="0" smtClean="0">
                <a:solidFill>
                  <a:schemeClr val="tx1"/>
                </a:solidFill>
                <a:latin typeface="+mn-lt"/>
                <a:ea typeface="+mn-ea"/>
                <a:cs typeface="+mn-cs"/>
              </a:rPr>
              <a:t>Let me now give you an outlook to the future of the Organization.</a:t>
            </a:r>
          </a:p>
          <a:p>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We are currently in the midst of a very important process, the review of the strategic objectives of the ICO. At its 115th Session in Milan, Italy, the International Coffee Council adopted a resolution which calls for a Strategic Review of the activities undertaken by the International Coffee Organization. The process is overseen by the Working Group on the Strategic Review which consists of Members of the ICO. </a:t>
            </a:r>
          </a:p>
          <a:p>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The purpose of the Strategic Review is to assess, in close consultation with Members of the Working Group, other Members of the Council and the ICO Secretariat, the strategic focus and priorities of the Organization and their implementation, in order propose a new and clearer strategic focus for the Organization with a revised set of strategic priorities and appropriate planned actions. The outcomes of the Strategic Review will be presented at the International Coffee Council in September 2016. </a:t>
            </a:r>
          </a:p>
          <a:p>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It is anticipated that the ICO will emerge from this process in a way that allows it to effectively address the challenges arising in the coffee sector in the coming years. These challenges include the </a:t>
            </a:r>
            <a:r>
              <a:rPr lang="en-GB" sz="1800" dirty="0" smtClean="0">
                <a:solidFill>
                  <a:srgbClr val="446F84"/>
                </a:solidFill>
                <a:cs typeface="Arial"/>
              </a:rPr>
              <a:t>impact of climate change, the problem of ageing trees &amp; farmers, and the gender and youth gap.</a:t>
            </a:r>
            <a:r>
              <a:rPr lang="en-GB" sz="1800" baseline="0" dirty="0" smtClean="0">
                <a:solidFill>
                  <a:srgbClr val="446F84"/>
                </a:solidFill>
                <a:cs typeface="Arial"/>
              </a:rPr>
              <a:t> These challenges are a threat to the sustainability of the coffee sector in the years to come.</a:t>
            </a:r>
          </a:p>
          <a:p>
            <a:endParaRPr lang="en-GB" sz="1800" baseline="0" dirty="0" smtClean="0">
              <a:solidFill>
                <a:srgbClr val="446F84"/>
              </a:solidFill>
              <a:cs typeface="Arial"/>
            </a:endParaRPr>
          </a:p>
          <a:p>
            <a:r>
              <a:rPr lang="en-GB" sz="1800" baseline="0" dirty="0" smtClean="0">
                <a:solidFill>
                  <a:srgbClr val="446F84"/>
                </a:solidFill>
                <a:cs typeface="Arial"/>
              </a:rPr>
              <a:t>We need to work together to foster a coffee sector which is environmentally sustainable, allows a fair remuneration of farmers, and guarantees a supply of high quality coffee for consumers. The ICO recognises the potential of public private partnerships in working towards this goal. Hence, we increasingly collaborate within the framework of public private partnerships such as Vision 2020.</a:t>
            </a:r>
            <a:endParaRPr lang="en-GB" sz="18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97F5EE7-2E4B-4EE5-8B52-4266396319DF}" type="slidenum">
              <a:rPr lang="de-DE" smtClean="0"/>
              <a:pPr/>
              <a:t>5</a:t>
            </a:fld>
            <a:endParaRPr lang="de-DE"/>
          </a:p>
        </p:txBody>
      </p:sp>
    </p:spTree>
    <p:extLst>
      <p:ext uri="{BB962C8B-B14F-4D97-AF65-F5344CB8AC3E}">
        <p14:creationId xmlns:p14="http://schemas.microsoft.com/office/powerpoint/2010/main" xmlns="" val="103880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68002-59B0-4546-9014-66B42A8464D3}" type="slidenum">
              <a:rPr lang="en-US" smtClean="0"/>
              <a:pPr/>
              <a:t>8</a:t>
            </a:fld>
            <a:endParaRPr lang="en-US" dirty="0"/>
          </a:p>
        </p:txBody>
      </p:sp>
    </p:spTree>
    <p:extLst>
      <p:ext uri="{BB962C8B-B14F-4D97-AF65-F5344CB8AC3E}">
        <p14:creationId xmlns:p14="http://schemas.microsoft.com/office/powerpoint/2010/main" xmlns="" val="59512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68002-59B0-4546-9014-66B42A8464D3}" type="slidenum">
              <a:rPr lang="en-US" smtClean="0"/>
              <a:pPr/>
              <a:t>10</a:t>
            </a:fld>
            <a:endParaRPr lang="en-US" dirty="0"/>
          </a:p>
        </p:txBody>
      </p:sp>
    </p:spTree>
    <p:extLst>
      <p:ext uri="{BB962C8B-B14F-4D97-AF65-F5344CB8AC3E}">
        <p14:creationId xmlns:p14="http://schemas.microsoft.com/office/powerpoint/2010/main" xmlns="" val="56992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68002-59B0-4546-9014-66B42A8464D3}" type="slidenum">
              <a:rPr lang="en-US" smtClean="0"/>
              <a:pPr/>
              <a:t>11</a:t>
            </a:fld>
            <a:endParaRPr lang="en-US" dirty="0"/>
          </a:p>
        </p:txBody>
      </p:sp>
    </p:spTree>
    <p:extLst>
      <p:ext uri="{BB962C8B-B14F-4D97-AF65-F5344CB8AC3E}">
        <p14:creationId xmlns:p14="http://schemas.microsoft.com/office/powerpoint/2010/main" xmlns="" val="275708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68002-59B0-4546-9014-66B42A8464D3}" type="slidenum">
              <a:rPr lang="en-US" smtClean="0"/>
              <a:pPr/>
              <a:t>12</a:t>
            </a:fld>
            <a:endParaRPr lang="en-US" dirty="0"/>
          </a:p>
        </p:txBody>
      </p:sp>
    </p:spTree>
    <p:extLst>
      <p:ext uri="{BB962C8B-B14F-4D97-AF65-F5344CB8AC3E}">
        <p14:creationId xmlns:p14="http://schemas.microsoft.com/office/powerpoint/2010/main" xmlns="" val="47858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68002-59B0-4546-9014-66B42A8464D3}" type="slidenum">
              <a:rPr lang="en-US" smtClean="0"/>
              <a:pPr/>
              <a:t>13</a:t>
            </a:fld>
            <a:endParaRPr lang="en-US" dirty="0"/>
          </a:p>
        </p:txBody>
      </p:sp>
    </p:spTree>
    <p:extLst>
      <p:ext uri="{BB962C8B-B14F-4D97-AF65-F5344CB8AC3E}">
        <p14:creationId xmlns:p14="http://schemas.microsoft.com/office/powerpoint/2010/main" xmlns="" val="447989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t="20666" b="4136"/>
          <a:stretch/>
        </p:blipFill>
        <p:spPr>
          <a:xfrm>
            <a:off x="0" y="173620"/>
            <a:ext cx="12192000" cy="6495740"/>
          </a:xfrm>
          <a:prstGeom prst="rect">
            <a:avLst/>
          </a:prstGeom>
          <a:noFill/>
          <a:ln>
            <a:noFill/>
          </a:ln>
        </p:spPr>
      </p:pic>
      <p:pic>
        <p:nvPicPr>
          <p:cNvPr id="8" name="Picture 7"/>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764031" y="1153953"/>
            <a:ext cx="6592220" cy="4563112"/>
          </a:xfrm>
          <a:prstGeom prst="rect">
            <a:avLst/>
          </a:prstGeom>
          <a:noFill/>
          <a:ln>
            <a:noFill/>
          </a:ln>
        </p:spPr>
      </p:pic>
      <p:sp>
        <p:nvSpPr>
          <p:cNvPr id="9" name="Rectangle 8"/>
          <p:cNvSpPr/>
          <p:nvPr userDrawn="1"/>
        </p:nvSpPr>
        <p:spPr>
          <a:xfrm>
            <a:off x="0" y="2"/>
            <a:ext cx="6060141" cy="185737"/>
          </a:xfrm>
          <a:prstGeom prst="rect">
            <a:avLst/>
          </a:prstGeom>
          <a:solidFill>
            <a:srgbClr val="CC3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userDrawn="1"/>
        </p:nvSpPr>
        <p:spPr>
          <a:xfrm>
            <a:off x="6060141" y="2"/>
            <a:ext cx="6131859" cy="185737"/>
          </a:xfrm>
          <a:prstGeom prst="rect">
            <a:avLst/>
          </a:prstGeom>
          <a:solidFill>
            <a:srgbClr val="452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xmlns="" val="2607375113"/>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Fram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85380"/>
            <a:ext cx="2743200" cy="365125"/>
          </a:xfrm>
        </p:spPr>
        <p:txBody>
          <a:bodyPr/>
          <a:lstStyle/>
          <a:p>
            <a:fld id="{24868A70-051E-4F9F-B786-F2D3D9264597}" type="datetime1">
              <a:rPr lang="en-US" smtClean="0"/>
              <a:pPr/>
              <a:t>7/21/2016</a:t>
            </a:fld>
            <a:endParaRPr lang="en-US" dirty="0"/>
          </a:p>
        </p:txBody>
      </p:sp>
      <p:sp>
        <p:nvSpPr>
          <p:cNvPr id="4" name="Slide Number Placeholder 4"/>
          <p:cNvSpPr>
            <a:spLocks noGrp="1"/>
          </p:cNvSpPr>
          <p:nvPr>
            <p:ph type="sldNum" sz="quarter" idx="12"/>
          </p:nvPr>
        </p:nvSpPr>
        <p:spPr>
          <a:xfrm>
            <a:off x="9229876" y="6385380"/>
            <a:ext cx="2743200" cy="365125"/>
          </a:xfrm>
        </p:spPr>
        <p:txBody>
          <a:bodyPr/>
          <a:lstStyle/>
          <a:p>
            <a:fld id="{8E26E041-F703-6741-A57B-5459891A3F98}" type="slidenum">
              <a:rPr lang="en-US" smtClean="0"/>
              <a:pPr/>
              <a:t>‹#›</a:t>
            </a:fld>
            <a:endParaRPr lang="en-US" dirty="0"/>
          </a:p>
        </p:txBody>
      </p:sp>
    </p:spTree>
    <p:extLst>
      <p:ext uri="{BB962C8B-B14F-4D97-AF65-F5344CB8AC3E}">
        <p14:creationId xmlns:p14="http://schemas.microsoft.com/office/powerpoint/2010/main" xmlns="" val="284357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4" name="Rectangle 13"/>
          <p:cNvSpPr/>
          <p:nvPr userDrawn="1"/>
        </p:nvSpPr>
        <p:spPr>
          <a:xfrm>
            <a:off x="-1" y="1"/>
            <a:ext cx="12192001" cy="6669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 name="Picture Placeholder 7"/>
          <p:cNvSpPr>
            <a:spLocks noGrp="1"/>
          </p:cNvSpPr>
          <p:nvPr>
            <p:ph type="pic" sz="quarter" idx="13"/>
          </p:nvPr>
        </p:nvSpPr>
        <p:spPr>
          <a:xfrm>
            <a:off x="-1" y="1"/>
            <a:ext cx="12192001" cy="6669741"/>
          </a:xfrm>
          <a:solidFill>
            <a:schemeClr val="bg1">
              <a:lumMod val="95000"/>
            </a:schemeClr>
          </a:solidFill>
        </p:spPr>
        <p:txBody>
          <a:bodyPr/>
          <a:lstStyle>
            <a:lvl1pPr marL="0" indent="0">
              <a:buNone/>
              <a:defRPr/>
            </a:lvl1pPr>
          </a:lstStyle>
          <a:p>
            <a:r>
              <a:rPr lang="en-US" dirty="0"/>
              <a:t>Click icon to add picture</a:t>
            </a:r>
          </a:p>
        </p:txBody>
      </p:sp>
      <p:sp>
        <p:nvSpPr>
          <p:cNvPr id="2" name="Title 1"/>
          <p:cNvSpPr>
            <a:spLocks noGrp="1"/>
          </p:cNvSpPr>
          <p:nvPr>
            <p:ph type="ctrTitle" hasCustomPrompt="1"/>
          </p:nvPr>
        </p:nvSpPr>
        <p:spPr>
          <a:xfrm>
            <a:off x="914400" y="1984376"/>
            <a:ext cx="10363200" cy="2387600"/>
          </a:xfrm>
        </p:spPr>
        <p:txBody>
          <a:bodyPr anchor="ctr">
            <a:normAutofit/>
          </a:bodyPr>
          <a:lstStyle>
            <a:lvl1pPr algn="l">
              <a:defRPr sz="4800" b="1" i="0">
                <a:solidFill>
                  <a:schemeClr val="bg1"/>
                </a:solidFill>
                <a:latin typeface="Ubuntu" charset="0"/>
                <a:ea typeface="Ubuntu" charset="0"/>
                <a:cs typeface="Ubuntu" charset="0"/>
              </a:defRPr>
            </a:lvl1pPr>
          </a:lstStyle>
          <a:p>
            <a:r>
              <a:rPr lang="en-US" dirty="0"/>
              <a:t>Add image text here</a:t>
            </a:r>
          </a:p>
        </p:txBody>
      </p:sp>
      <p:sp>
        <p:nvSpPr>
          <p:cNvPr id="12" name="Rectangle 11"/>
          <p:cNvSpPr/>
          <p:nvPr userDrawn="1"/>
        </p:nvSpPr>
        <p:spPr>
          <a:xfrm>
            <a:off x="0" y="1"/>
            <a:ext cx="6060141" cy="185737"/>
          </a:xfrm>
          <a:prstGeom prst="rect">
            <a:avLst/>
          </a:prstGeom>
          <a:solidFill>
            <a:srgbClr val="CC3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3" name="Rectangle 12"/>
          <p:cNvSpPr/>
          <p:nvPr userDrawn="1"/>
        </p:nvSpPr>
        <p:spPr>
          <a:xfrm>
            <a:off x="6060141" y="1"/>
            <a:ext cx="6131859" cy="185737"/>
          </a:xfrm>
          <a:prstGeom prst="rect">
            <a:avLst/>
          </a:prstGeom>
          <a:solidFill>
            <a:srgbClr val="452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 name="Date Placeholder 2"/>
          <p:cNvSpPr>
            <a:spLocks noGrp="1"/>
          </p:cNvSpPr>
          <p:nvPr>
            <p:ph type="dt" sz="half" idx="10"/>
          </p:nvPr>
        </p:nvSpPr>
        <p:spPr>
          <a:xfrm>
            <a:off x="838200" y="6385380"/>
            <a:ext cx="2743200" cy="365125"/>
          </a:xfrm>
        </p:spPr>
        <p:txBody>
          <a:bodyPr/>
          <a:lstStyle/>
          <a:p>
            <a:fld id="{24868A70-051E-4F9F-B786-F2D3D9264597}" type="datetime1">
              <a:rPr lang="en-US" smtClean="0"/>
              <a:pPr/>
              <a:t>7/21/2016</a:t>
            </a:fld>
            <a:endParaRPr lang="en-US" dirty="0"/>
          </a:p>
        </p:txBody>
      </p:sp>
      <p:sp>
        <p:nvSpPr>
          <p:cNvPr id="9" name="Slide Number Placeholder 4"/>
          <p:cNvSpPr>
            <a:spLocks noGrp="1"/>
          </p:cNvSpPr>
          <p:nvPr>
            <p:ph type="sldNum" sz="quarter" idx="12"/>
          </p:nvPr>
        </p:nvSpPr>
        <p:spPr>
          <a:xfrm>
            <a:off x="9229876" y="6385380"/>
            <a:ext cx="2743200" cy="365125"/>
          </a:xfrm>
        </p:spPr>
        <p:txBody>
          <a:bodyPr/>
          <a:lstStyle/>
          <a:p>
            <a:fld id="{8E26E041-F703-6741-A57B-5459891A3F98}" type="slidenum">
              <a:rPr lang="en-US" smtClean="0"/>
              <a:pPr/>
              <a:t>‹#›</a:t>
            </a:fld>
            <a:endParaRPr lang="en-US" dirty="0"/>
          </a:p>
        </p:txBody>
      </p:sp>
    </p:spTree>
    <p:extLst>
      <p:ext uri="{BB962C8B-B14F-4D97-AF65-F5344CB8AC3E}">
        <p14:creationId xmlns:p14="http://schemas.microsoft.com/office/powerpoint/2010/main" xmlns="" val="256859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1" y="3687751"/>
            <a:ext cx="5639937" cy="827066"/>
          </a:xfrm>
        </p:spPr>
        <p:txBody>
          <a:bodyPr>
            <a:normAutofit/>
          </a:bodyPr>
          <a:lstStyle>
            <a:lvl1pP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353CDEEF-5268-431D-80F7-C3C43BC6145C}" type="datetime1">
              <a:rPr lang="en-US" smtClean="0"/>
              <a:pPr/>
              <a:t>7/21/2016</a:t>
            </a:fld>
            <a:endParaRPr lang="en-US" dirty="0"/>
          </a:p>
        </p:txBody>
      </p:sp>
      <p:sp>
        <p:nvSpPr>
          <p:cNvPr id="5" name="Slide Number Placeholder 4"/>
          <p:cNvSpPr>
            <a:spLocks noGrp="1"/>
          </p:cNvSpPr>
          <p:nvPr>
            <p:ph type="sldNum" sz="quarter" idx="12"/>
          </p:nvPr>
        </p:nvSpPr>
        <p:spPr/>
        <p:txBody>
          <a:bodyPr/>
          <a:lstStyle/>
          <a:p>
            <a:fld id="{8E26E041-F703-6741-A57B-5459891A3F98}" type="slidenum">
              <a:rPr lang="en-US" smtClean="0"/>
              <a:pPr/>
              <a:t>‹#›</a:t>
            </a:fld>
            <a:endParaRPr lang="en-US" dirty="0"/>
          </a:p>
        </p:txBody>
      </p:sp>
      <p:sp>
        <p:nvSpPr>
          <p:cNvPr id="7" name="Text Placeholder 6"/>
          <p:cNvSpPr>
            <a:spLocks noGrp="1"/>
          </p:cNvSpPr>
          <p:nvPr>
            <p:ph type="body" sz="quarter" idx="13"/>
          </p:nvPr>
        </p:nvSpPr>
        <p:spPr>
          <a:xfrm>
            <a:off x="838201" y="4514638"/>
            <a:ext cx="5639937" cy="496887"/>
          </a:xfrm>
        </p:spPr>
        <p:txBody>
          <a:bodyPr>
            <a:normAutofit/>
          </a:bodyPr>
          <a:lstStyle>
            <a:lvl1pPr marL="0" indent="0">
              <a:buNone/>
              <a:defRPr sz="2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6502111" y="937317"/>
            <a:ext cx="4829849" cy="3620005"/>
          </a:xfrm>
          <a:prstGeom prst="rect">
            <a:avLst/>
          </a:prstGeom>
          <a:noFill/>
          <a:ln>
            <a:noFill/>
          </a:ln>
        </p:spPr>
      </p:pic>
      <p:sp>
        <p:nvSpPr>
          <p:cNvPr id="6" name="Rectangle 5"/>
          <p:cNvSpPr/>
          <p:nvPr userDrawn="1"/>
        </p:nvSpPr>
        <p:spPr>
          <a:xfrm>
            <a:off x="673290" y="937316"/>
            <a:ext cx="1819701" cy="441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xmlns="" val="116301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DF90D500-F25A-49FF-9A1E-A0B7236325C5}" type="datetime1">
              <a:rPr lang="en-US" smtClean="0"/>
              <a:pPr/>
              <a:t>7/21/2016</a:t>
            </a:fld>
            <a:endParaRPr lang="en-US" dirty="0"/>
          </a:p>
        </p:txBody>
      </p:sp>
      <p:sp>
        <p:nvSpPr>
          <p:cNvPr id="5" name="Slide Number Placeholder 4"/>
          <p:cNvSpPr>
            <a:spLocks noGrp="1"/>
          </p:cNvSpPr>
          <p:nvPr>
            <p:ph type="sldNum" sz="quarter" idx="12"/>
          </p:nvPr>
        </p:nvSpPr>
        <p:spPr/>
        <p:txBody>
          <a:bodyPr/>
          <a:lstStyle/>
          <a:p>
            <a:fld id="{8E26E041-F703-6741-A57B-5459891A3F98}" type="slidenum">
              <a:rPr lang="en-US" smtClean="0"/>
              <a:pPr/>
              <a:t>‹#›</a:t>
            </a:fld>
            <a:endParaRPr lang="en-US" dirty="0"/>
          </a:p>
        </p:txBody>
      </p:sp>
      <p:sp>
        <p:nvSpPr>
          <p:cNvPr id="7" name="Text Placeholder 6"/>
          <p:cNvSpPr>
            <a:spLocks noGrp="1"/>
          </p:cNvSpPr>
          <p:nvPr>
            <p:ph type="body" sz="quarter" idx="13"/>
          </p:nvPr>
        </p:nvSpPr>
        <p:spPr>
          <a:xfrm>
            <a:off x="838200" y="1157289"/>
            <a:ext cx="10515600" cy="496887"/>
          </a:xfrm>
        </p:spPr>
        <p:txBody>
          <a:bodyPr>
            <a:normAutofit/>
          </a:bodyPr>
          <a:lstStyle>
            <a:lvl1pPr marL="0" indent="0">
              <a:buNone/>
              <a:defRPr sz="2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Content Placeholder 8"/>
          <p:cNvSpPr>
            <a:spLocks noGrp="1"/>
          </p:cNvSpPr>
          <p:nvPr>
            <p:ph sz="quarter" idx="14"/>
          </p:nvPr>
        </p:nvSpPr>
        <p:spPr>
          <a:xfrm>
            <a:off x="838200" y="1654174"/>
            <a:ext cx="10515600" cy="4543426"/>
          </a:xfrm>
        </p:spPr>
        <p:txBody>
          <a:bodyPr>
            <a:norm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33066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43A3898C-8228-4FC7-A0A0-2390DB3C26DE}" type="datetime1">
              <a:rPr lang="en-US" smtClean="0"/>
              <a:pPr/>
              <a:t>7/21/2016</a:t>
            </a:fld>
            <a:endParaRPr lang="en-US" dirty="0"/>
          </a:p>
        </p:txBody>
      </p:sp>
      <p:sp>
        <p:nvSpPr>
          <p:cNvPr id="5" name="Slide Number Placeholder 4"/>
          <p:cNvSpPr>
            <a:spLocks noGrp="1"/>
          </p:cNvSpPr>
          <p:nvPr>
            <p:ph type="sldNum" sz="quarter" idx="12"/>
          </p:nvPr>
        </p:nvSpPr>
        <p:spPr/>
        <p:txBody>
          <a:bodyPr/>
          <a:lstStyle/>
          <a:p>
            <a:fld id="{8E26E041-F703-6741-A57B-5459891A3F98}" type="slidenum">
              <a:rPr lang="en-US" smtClean="0"/>
              <a:pPr/>
              <a:t>‹#›</a:t>
            </a:fld>
            <a:endParaRPr lang="en-US" dirty="0"/>
          </a:p>
        </p:txBody>
      </p:sp>
      <p:sp>
        <p:nvSpPr>
          <p:cNvPr id="7" name="Text Placeholder 6"/>
          <p:cNvSpPr>
            <a:spLocks noGrp="1"/>
          </p:cNvSpPr>
          <p:nvPr>
            <p:ph type="body" sz="quarter" idx="13"/>
          </p:nvPr>
        </p:nvSpPr>
        <p:spPr>
          <a:xfrm>
            <a:off x="838200" y="1157289"/>
            <a:ext cx="10515600" cy="496887"/>
          </a:xfrm>
        </p:spPr>
        <p:txBody>
          <a:bodyPr>
            <a:normAutofit/>
          </a:bodyPr>
          <a:lstStyle>
            <a:lvl1pPr marL="0" indent="0">
              <a:buNone/>
              <a:defRPr sz="2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Content Placeholder 8"/>
          <p:cNvSpPr>
            <a:spLocks noGrp="1"/>
          </p:cNvSpPr>
          <p:nvPr>
            <p:ph sz="quarter" idx="14"/>
          </p:nvPr>
        </p:nvSpPr>
        <p:spPr>
          <a:xfrm>
            <a:off x="838200" y="1654174"/>
            <a:ext cx="10515600" cy="4543426"/>
          </a:xfrm>
        </p:spPr>
        <p:txBody>
          <a:bodyPr>
            <a:norm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39156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24868A70-051E-4F9F-B786-F2D3D9264597}" type="datetime1">
              <a:rPr lang="en-US" smtClean="0"/>
              <a:pPr/>
              <a:t>7/21/2016</a:t>
            </a:fld>
            <a:endParaRPr lang="en-US" dirty="0"/>
          </a:p>
        </p:txBody>
      </p:sp>
      <p:sp>
        <p:nvSpPr>
          <p:cNvPr id="5" name="Slide Number Placeholder 4"/>
          <p:cNvSpPr>
            <a:spLocks noGrp="1"/>
          </p:cNvSpPr>
          <p:nvPr>
            <p:ph type="sldNum" sz="quarter" idx="12"/>
          </p:nvPr>
        </p:nvSpPr>
        <p:spPr/>
        <p:txBody>
          <a:bodyPr/>
          <a:lstStyle/>
          <a:p>
            <a:fld id="{8E26E041-F703-6741-A57B-5459891A3F98}" type="slidenum">
              <a:rPr lang="en-US" smtClean="0"/>
              <a:pPr/>
              <a:t>‹#›</a:t>
            </a:fld>
            <a:endParaRPr lang="en-US" dirty="0"/>
          </a:p>
        </p:txBody>
      </p:sp>
      <p:sp>
        <p:nvSpPr>
          <p:cNvPr id="7" name="Text Placeholder 6"/>
          <p:cNvSpPr>
            <a:spLocks noGrp="1"/>
          </p:cNvSpPr>
          <p:nvPr>
            <p:ph type="body" sz="quarter" idx="13"/>
          </p:nvPr>
        </p:nvSpPr>
        <p:spPr>
          <a:xfrm>
            <a:off x="838200" y="1157289"/>
            <a:ext cx="10515600" cy="496887"/>
          </a:xfrm>
        </p:spPr>
        <p:txBody>
          <a:bodyPr>
            <a:normAutofit/>
          </a:bodyPr>
          <a:lstStyle>
            <a:lvl1pPr marL="0" indent="0">
              <a:buNone/>
              <a:defRPr sz="2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xmlns="" val="288468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448101"/>
            <a:ext cx="10515600" cy="420001"/>
          </a:xfrm>
        </p:spPr>
        <p:txBody>
          <a:bodyPr anchor="t">
            <a:noAutofit/>
          </a:bodyPr>
          <a:lstStyle>
            <a:lvl1pPr>
              <a:defRPr sz="3600" b="1" i="0">
                <a:solidFill>
                  <a:srgbClr val="452834"/>
                </a:solidFill>
                <a:latin typeface="Ubuntu" charset="0"/>
                <a:ea typeface="Ubuntu" charset="0"/>
                <a:cs typeface="Ubuntu" charset="0"/>
              </a:defRPr>
            </a:lvl1pPr>
          </a:lstStyle>
          <a:p>
            <a:r>
              <a:rPr lang="en-US" dirty="0"/>
              <a:t>Agenda</a:t>
            </a:r>
          </a:p>
        </p:txBody>
      </p:sp>
      <p:sp>
        <p:nvSpPr>
          <p:cNvPr id="3" name="Text Placeholder 2"/>
          <p:cNvSpPr>
            <a:spLocks noGrp="1"/>
          </p:cNvSpPr>
          <p:nvPr>
            <p:ph type="body" idx="1" hasCustomPrompt="1"/>
          </p:nvPr>
        </p:nvSpPr>
        <p:spPr>
          <a:xfrm>
            <a:off x="2850777" y="1686468"/>
            <a:ext cx="8496673" cy="977545"/>
          </a:xfrm>
        </p:spPr>
        <p:txBody>
          <a:bodyPr anchor="ctr">
            <a:normAutofit/>
          </a:bodyPr>
          <a:lstStyle>
            <a:lvl1pPr marL="0" marR="0" indent="0" algn="l" defTabSz="914400" rtl="0" eaLnBrk="1" fontAlgn="auto" latinLnBrk="0" hangingPunct="1">
              <a:lnSpc>
                <a:spcPct val="100000"/>
              </a:lnSpc>
              <a:spcBef>
                <a:spcPts val="1000"/>
              </a:spcBef>
              <a:spcAft>
                <a:spcPts val="0"/>
              </a:spcAft>
              <a:buClr>
                <a:srgbClr val="CC3D3B"/>
              </a:buClr>
              <a:buSzPct val="150000"/>
              <a:buFont typeface="+mj-lt"/>
              <a:buNone/>
              <a:tabLst/>
              <a:defRPr sz="2000">
                <a:solidFill>
                  <a:schemeClr val="tx1"/>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details go on this line.</a:t>
            </a:r>
          </a:p>
        </p:txBody>
      </p:sp>
      <p:sp>
        <p:nvSpPr>
          <p:cNvPr id="14" name="TextBox 13"/>
          <p:cNvSpPr txBox="1"/>
          <p:nvPr userDrawn="1"/>
        </p:nvSpPr>
        <p:spPr>
          <a:xfrm>
            <a:off x="1829026" y="1712448"/>
            <a:ext cx="1021751" cy="830997"/>
          </a:xfrm>
          <a:prstGeom prst="rect">
            <a:avLst/>
          </a:prstGeom>
          <a:noFill/>
        </p:spPr>
        <p:txBody>
          <a:bodyPr wrap="square" rtlCol="0">
            <a:spAutoFit/>
          </a:bodyPr>
          <a:lstStyle/>
          <a:p>
            <a:r>
              <a:rPr lang="en-US" sz="4800" b="1" i="0" dirty="0">
                <a:solidFill>
                  <a:srgbClr val="CC3D3B"/>
                </a:solidFill>
                <a:latin typeface="Ubuntu" charset="0"/>
                <a:ea typeface="Ubuntu" charset="0"/>
                <a:cs typeface="Ubuntu" charset="0"/>
              </a:rPr>
              <a:t>1.</a:t>
            </a:r>
          </a:p>
        </p:txBody>
      </p:sp>
      <p:sp>
        <p:nvSpPr>
          <p:cNvPr id="15" name="TextBox 14"/>
          <p:cNvSpPr txBox="1"/>
          <p:nvPr userDrawn="1"/>
        </p:nvSpPr>
        <p:spPr>
          <a:xfrm>
            <a:off x="1829026" y="2784581"/>
            <a:ext cx="1021751" cy="830997"/>
          </a:xfrm>
          <a:prstGeom prst="rect">
            <a:avLst/>
          </a:prstGeom>
          <a:noFill/>
        </p:spPr>
        <p:txBody>
          <a:bodyPr wrap="square" rtlCol="0">
            <a:spAutoFit/>
          </a:bodyPr>
          <a:lstStyle/>
          <a:p>
            <a:r>
              <a:rPr lang="en-US" sz="4800" b="1" i="0" dirty="0">
                <a:solidFill>
                  <a:srgbClr val="CC3D3B"/>
                </a:solidFill>
                <a:latin typeface="Ubuntu" charset="0"/>
                <a:ea typeface="Ubuntu" charset="0"/>
                <a:cs typeface="Ubuntu" charset="0"/>
              </a:rPr>
              <a:t>2.</a:t>
            </a:r>
          </a:p>
        </p:txBody>
      </p:sp>
      <p:sp>
        <p:nvSpPr>
          <p:cNvPr id="16" name="TextBox 15"/>
          <p:cNvSpPr txBox="1"/>
          <p:nvPr userDrawn="1"/>
        </p:nvSpPr>
        <p:spPr>
          <a:xfrm>
            <a:off x="1829026" y="3820691"/>
            <a:ext cx="1021751" cy="830997"/>
          </a:xfrm>
          <a:prstGeom prst="rect">
            <a:avLst/>
          </a:prstGeom>
          <a:noFill/>
        </p:spPr>
        <p:txBody>
          <a:bodyPr wrap="square" rtlCol="0">
            <a:spAutoFit/>
          </a:bodyPr>
          <a:lstStyle/>
          <a:p>
            <a:r>
              <a:rPr lang="en-US" sz="4800" b="1" i="0" dirty="0">
                <a:solidFill>
                  <a:srgbClr val="CC3D3B"/>
                </a:solidFill>
                <a:latin typeface="Ubuntu" charset="0"/>
                <a:ea typeface="Ubuntu" charset="0"/>
                <a:cs typeface="Ubuntu" charset="0"/>
              </a:rPr>
              <a:t>3.</a:t>
            </a:r>
          </a:p>
        </p:txBody>
      </p:sp>
      <p:sp>
        <p:nvSpPr>
          <p:cNvPr id="17" name="TextBox 16"/>
          <p:cNvSpPr txBox="1"/>
          <p:nvPr userDrawn="1"/>
        </p:nvSpPr>
        <p:spPr>
          <a:xfrm>
            <a:off x="1829026" y="4866156"/>
            <a:ext cx="1021751" cy="830997"/>
          </a:xfrm>
          <a:prstGeom prst="rect">
            <a:avLst/>
          </a:prstGeom>
          <a:noFill/>
        </p:spPr>
        <p:txBody>
          <a:bodyPr wrap="square" rtlCol="0">
            <a:spAutoFit/>
          </a:bodyPr>
          <a:lstStyle/>
          <a:p>
            <a:r>
              <a:rPr lang="en-US" sz="4800" b="1" i="0" dirty="0">
                <a:solidFill>
                  <a:srgbClr val="CC3D3B"/>
                </a:solidFill>
                <a:latin typeface="Ubuntu" charset="0"/>
                <a:ea typeface="Ubuntu" charset="0"/>
                <a:cs typeface="Ubuntu" charset="0"/>
              </a:rPr>
              <a:t>4.</a:t>
            </a:r>
          </a:p>
        </p:txBody>
      </p:sp>
      <p:sp>
        <p:nvSpPr>
          <p:cNvPr id="19" name="Title 1"/>
          <p:cNvSpPr txBox="1">
            <a:spLocks/>
          </p:cNvSpPr>
          <p:nvPr userDrawn="1"/>
        </p:nvSpPr>
        <p:spPr>
          <a:xfrm>
            <a:off x="831851" y="876365"/>
            <a:ext cx="10515600" cy="4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1"/>
                </a:solidFill>
                <a:latin typeface="Ubuntu" charset="0"/>
                <a:ea typeface="Ubuntu" charset="0"/>
                <a:cs typeface="Ubuntu" charset="0"/>
              </a:defRPr>
            </a:lvl1pPr>
          </a:lstStyle>
          <a:p>
            <a:endParaRPr lang="en-US" sz="1600" b="0" i="0" dirty="0">
              <a:latin typeface="Ubuntu" charset="0"/>
              <a:ea typeface="Ubuntu" charset="0"/>
              <a:cs typeface="Ubuntu" charset="0"/>
            </a:endParaRPr>
          </a:p>
        </p:txBody>
      </p:sp>
      <p:sp>
        <p:nvSpPr>
          <p:cNvPr id="22" name="Rectangle 21"/>
          <p:cNvSpPr/>
          <p:nvPr userDrawn="1"/>
        </p:nvSpPr>
        <p:spPr>
          <a:xfrm>
            <a:off x="939883" y="1030149"/>
            <a:ext cx="1220727" cy="45719"/>
          </a:xfrm>
          <a:prstGeom prst="rect">
            <a:avLst/>
          </a:prstGeom>
          <a:solidFill>
            <a:srgbClr val="CC3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 name="Text Placeholder 2"/>
          <p:cNvSpPr>
            <a:spLocks noGrp="1"/>
          </p:cNvSpPr>
          <p:nvPr>
            <p:ph type="body" idx="10" hasCustomPrompt="1"/>
          </p:nvPr>
        </p:nvSpPr>
        <p:spPr>
          <a:xfrm>
            <a:off x="2850777" y="2742499"/>
            <a:ext cx="8496673" cy="977545"/>
          </a:xfrm>
        </p:spPr>
        <p:txBody>
          <a:bodyPr anchor="ctr">
            <a:normAutofit/>
          </a:bodyPr>
          <a:lstStyle>
            <a:lvl1pPr marL="0" marR="0" indent="0" algn="l" defTabSz="914400" rtl="0" eaLnBrk="1" fontAlgn="auto" latinLnBrk="0" hangingPunct="1">
              <a:lnSpc>
                <a:spcPct val="100000"/>
              </a:lnSpc>
              <a:spcBef>
                <a:spcPts val="1000"/>
              </a:spcBef>
              <a:spcAft>
                <a:spcPts val="0"/>
              </a:spcAft>
              <a:buClr>
                <a:srgbClr val="CC3D3B"/>
              </a:buClr>
              <a:buSzPct val="150000"/>
              <a:buFont typeface="+mj-lt"/>
              <a:buNone/>
              <a:tabLst/>
              <a:defRPr sz="2000">
                <a:solidFill>
                  <a:schemeClr val="tx1"/>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details go on this line.</a:t>
            </a:r>
          </a:p>
        </p:txBody>
      </p:sp>
      <p:sp>
        <p:nvSpPr>
          <p:cNvPr id="24" name="Text Placeholder 2"/>
          <p:cNvSpPr>
            <a:spLocks noGrp="1"/>
          </p:cNvSpPr>
          <p:nvPr>
            <p:ph type="body" idx="11" hasCustomPrompt="1"/>
          </p:nvPr>
        </p:nvSpPr>
        <p:spPr>
          <a:xfrm>
            <a:off x="2850777" y="3811040"/>
            <a:ext cx="8496673" cy="977545"/>
          </a:xfrm>
        </p:spPr>
        <p:txBody>
          <a:bodyPr anchor="ctr">
            <a:normAutofit/>
          </a:bodyPr>
          <a:lstStyle>
            <a:lvl1pPr marL="0" marR="0" indent="0" algn="l" defTabSz="914400" rtl="0" eaLnBrk="1" fontAlgn="auto" latinLnBrk="0" hangingPunct="1">
              <a:lnSpc>
                <a:spcPct val="100000"/>
              </a:lnSpc>
              <a:spcBef>
                <a:spcPts val="1000"/>
              </a:spcBef>
              <a:spcAft>
                <a:spcPts val="0"/>
              </a:spcAft>
              <a:buClr>
                <a:srgbClr val="CC3D3B"/>
              </a:buClr>
              <a:buSzPct val="150000"/>
              <a:buFont typeface="+mj-lt"/>
              <a:buNone/>
              <a:tabLst/>
              <a:defRPr sz="2000">
                <a:solidFill>
                  <a:schemeClr val="tx1"/>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details go on this line.</a:t>
            </a:r>
          </a:p>
        </p:txBody>
      </p:sp>
      <p:sp>
        <p:nvSpPr>
          <p:cNvPr id="26" name="Text Placeholder 2"/>
          <p:cNvSpPr>
            <a:spLocks noGrp="1"/>
          </p:cNvSpPr>
          <p:nvPr>
            <p:ph type="body" idx="12" hasCustomPrompt="1"/>
          </p:nvPr>
        </p:nvSpPr>
        <p:spPr>
          <a:xfrm>
            <a:off x="2850777" y="4862657"/>
            <a:ext cx="8496673" cy="977545"/>
          </a:xfrm>
        </p:spPr>
        <p:txBody>
          <a:bodyPr anchor="ctr">
            <a:normAutofit/>
          </a:bodyPr>
          <a:lstStyle>
            <a:lvl1pPr marL="0" marR="0" indent="0" algn="l" defTabSz="914400" rtl="0" eaLnBrk="1" fontAlgn="auto" latinLnBrk="0" hangingPunct="1">
              <a:lnSpc>
                <a:spcPct val="100000"/>
              </a:lnSpc>
              <a:spcBef>
                <a:spcPts val="1000"/>
              </a:spcBef>
              <a:spcAft>
                <a:spcPts val="0"/>
              </a:spcAft>
              <a:buClr>
                <a:srgbClr val="CC3D3B"/>
              </a:buClr>
              <a:buSzPct val="150000"/>
              <a:buFont typeface="+mj-lt"/>
              <a:buNone/>
              <a:tabLst/>
              <a:defRPr sz="2000">
                <a:solidFill>
                  <a:schemeClr val="tx1"/>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details go on this line.</a:t>
            </a:r>
          </a:p>
        </p:txBody>
      </p:sp>
      <p:sp>
        <p:nvSpPr>
          <p:cNvPr id="13" name="Date Placeholder 2"/>
          <p:cNvSpPr>
            <a:spLocks noGrp="1"/>
          </p:cNvSpPr>
          <p:nvPr>
            <p:ph type="dt" sz="half" idx="13"/>
          </p:nvPr>
        </p:nvSpPr>
        <p:spPr>
          <a:xfrm>
            <a:off x="838200" y="6385380"/>
            <a:ext cx="2743200" cy="365125"/>
          </a:xfrm>
        </p:spPr>
        <p:txBody>
          <a:bodyPr/>
          <a:lstStyle/>
          <a:p>
            <a:fld id="{24868A70-051E-4F9F-B786-F2D3D9264597}" type="datetime1">
              <a:rPr lang="en-US" smtClean="0"/>
              <a:pPr/>
              <a:t>7/21/2016</a:t>
            </a:fld>
            <a:endParaRPr lang="en-US" dirty="0"/>
          </a:p>
        </p:txBody>
      </p:sp>
      <p:sp>
        <p:nvSpPr>
          <p:cNvPr id="18" name="Slide Number Placeholder 4"/>
          <p:cNvSpPr>
            <a:spLocks noGrp="1"/>
          </p:cNvSpPr>
          <p:nvPr>
            <p:ph type="sldNum" sz="quarter" idx="14"/>
          </p:nvPr>
        </p:nvSpPr>
        <p:spPr>
          <a:xfrm>
            <a:off x="9229876" y="6385380"/>
            <a:ext cx="2743200" cy="365125"/>
          </a:xfrm>
        </p:spPr>
        <p:txBody>
          <a:bodyPr/>
          <a:lstStyle/>
          <a:p>
            <a:fld id="{8E26E041-F703-6741-A57B-5459891A3F98}" type="slidenum">
              <a:rPr lang="en-US" smtClean="0"/>
              <a:pPr/>
              <a:t>‹#›</a:t>
            </a:fld>
            <a:endParaRPr lang="en-US" dirty="0"/>
          </a:p>
        </p:txBody>
      </p:sp>
    </p:spTree>
    <p:extLst>
      <p:ext uri="{BB962C8B-B14F-4D97-AF65-F5344CB8AC3E}">
        <p14:creationId xmlns:p14="http://schemas.microsoft.com/office/powerpoint/2010/main" xmlns="" val="372030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12192000" cy="3199310"/>
          </a:xfrm>
          <a:prstGeom prst="rect">
            <a:avLst/>
          </a:prstGeom>
          <a:solidFill>
            <a:srgbClr val="452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p:cNvSpPr>
            <a:spLocks noGrp="1"/>
          </p:cNvSpPr>
          <p:nvPr>
            <p:ph type="title" hasCustomPrompt="1"/>
          </p:nvPr>
        </p:nvSpPr>
        <p:spPr>
          <a:xfrm>
            <a:off x="831851" y="448101"/>
            <a:ext cx="10515600" cy="420001"/>
          </a:xfrm>
        </p:spPr>
        <p:txBody>
          <a:bodyPr anchor="t">
            <a:noAutofit/>
          </a:bodyPr>
          <a:lstStyle>
            <a:lvl1pPr>
              <a:defRPr sz="3600" b="1" i="0" baseline="0">
                <a:solidFill>
                  <a:schemeClr val="bg1"/>
                </a:solidFill>
                <a:latin typeface="Ubuntu" charset="0"/>
                <a:ea typeface="Ubuntu" charset="0"/>
                <a:cs typeface="Ubuntu" charset="0"/>
              </a:defRPr>
            </a:lvl1pPr>
          </a:lstStyle>
          <a:p>
            <a:r>
              <a:rPr lang="en-US" dirty="0"/>
              <a:t>Section Header</a:t>
            </a:r>
          </a:p>
        </p:txBody>
      </p:sp>
      <p:sp>
        <p:nvSpPr>
          <p:cNvPr id="19" name="Title 1"/>
          <p:cNvSpPr txBox="1">
            <a:spLocks/>
          </p:cNvSpPr>
          <p:nvPr userDrawn="1"/>
        </p:nvSpPr>
        <p:spPr>
          <a:xfrm>
            <a:off x="831851" y="876365"/>
            <a:ext cx="10515600" cy="4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1"/>
                </a:solidFill>
                <a:latin typeface="Ubuntu" charset="0"/>
                <a:ea typeface="Ubuntu" charset="0"/>
                <a:cs typeface="Ubuntu" charset="0"/>
              </a:defRPr>
            </a:lvl1pPr>
          </a:lstStyle>
          <a:p>
            <a:endParaRPr lang="en-US" sz="1600" b="0" i="0" dirty="0">
              <a:latin typeface="Ubuntu" charset="0"/>
              <a:ea typeface="Ubuntu" charset="0"/>
              <a:cs typeface="Ubuntu" charset="0"/>
            </a:endParaRPr>
          </a:p>
        </p:txBody>
      </p:sp>
      <p:sp>
        <p:nvSpPr>
          <p:cNvPr id="22" name="Rectangle 21"/>
          <p:cNvSpPr/>
          <p:nvPr userDrawn="1"/>
        </p:nvSpPr>
        <p:spPr>
          <a:xfrm>
            <a:off x="939883" y="1030149"/>
            <a:ext cx="1220727" cy="45719"/>
          </a:xfrm>
          <a:prstGeom prst="rect">
            <a:avLst/>
          </a:prstGeom>
          <a:solidFill>
            <a:srgbClr val="CC3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 name="Text Placeholder 2"/>
          <p:cNvSpPr>
            <a:spLocks noGrp="1"/>
          </p:cNvSpPr>
          <p:nvPr>
            <p:ph type="body" idx="10" hasCustomPrompt="1"/>
          </p:nvPr>
        </p:nvSpPr>
        <p:spPr>
          <a:xfrm>
            <a:off x="939883" y="1450150"/>
            <a:ext cx="10407568" cy="1301061"/>
          </a:xfrm>
        </p:spPr>
        <p:txBody>
          <a:bodyPr anchor="t">
            <a:normAutofit/>
          </a:bodyPr>
          <a:lstStyle>
            <a:lvl1pPr marL="0" marR="0" indent="0" algn="l" defTabSz="914400" rtl="0" eaLnBrk="1" fontAlgn="auto" latinLnBrk="0" hangingPunct="1">
              <a:lnSpc>
                <a:spcPct val="100000"/>
              </a:lnSpc>
              <a:spcBef>
                <a:spcPts val="1000"/>
              </a:spcBef>
              <a:spcAft>
                <a:spcPts val="0"/>
              </a:spcAft>
              <a:buClr>
                <a:srgbClr val="CC3D3B"/>
              </a:buClr>
              <a:buSzPct val="150000"/>
              <a:buFont typeface="+mj-lt"/>
              <a:buNone/>
              <a:tabLst/>
              <a:defRPr sz="1800">
                <a:solidFill>
                  <a:schemeClr val="bg1"/>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8" name="Text Placeholder 2"/>
          <p:cNvSpPr>
            <a:spLocks noGrp="1"/>
          </p:cNvSpPr>
          <p:nvPr>
            <p:ph type="body" idx="11" hasCustomPrompt="1"/>
          </p:nvPr>
        </p:nvSpPr>
        <p:spPr>
          <a:xfrm>
            <a:off x="1728486" y="3619311"/>
            <a:ext cx="9618964" cy="2618864"/>
          </a:xfrm>
        </p:spPr>
        <p:txBody>
          <a:bodyPr anchor="t">
            <a:normAutofit/>
          </a:bodyPr>
          <a:lstStyle>
            <a:lvl1pPr marL="285750" marR="0" indent="-285750" algn="l" defTabSz="914400" rtl="0" eaLnBrk="1" fontAlgn="auto" latinLnBrk="0" hangingPunct="1">
              <a:lnSpc>
                <a:spcPct val="100000"/>
              </a:lnSpc>
              <a:spcBef>
                <a:spcPts val="1000"/>
              </a:spcBef>
              <a:spcAft>
                <a:spcPts val="0"/>
              </a:spcAft>
              <a:buClr>
                <a:srgbClr val="CC3D3B"/>
              </a:buClr>
              <a:buSzPct val="150000"/>
              <a:buFont typeface="Arial" charset="0"/>
              <a:buChar char="•"/>
              <a:tabLst/>
              <a:defRPr sz="1800">
                <a:solidFill>
                  <a:schemeClr val="tx1"/>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a:t>
            </a:r>
          </a:p>
          <a:p>
            <a:pPr marL="285750" marR="0" lvl="0" indent="-285750" algn="l" defTabSz="914400" rtl="0" eaLnBrk="1" fontAlgn="auto" latinLnBrk="0" hangingPunct="1">
              <a:lnSpc>
                <a:spcPct val="100000"/>
              </a:lnSpc>
              <a:spcBef>
                <a:spcPts val="1000"/>
              </a:spcBef>
              <a:spcAft>
                <a:spcPts val="0"/>
              </a:spcAft>
              <a:buClr>
                <a:srgbClr val="CC3D3B"/>
              </a:buClr>
              <a:buSzPct val="150000"/>
              <a:buFont typeface="Arial" charset="0"/>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a:t>
            </a:r>
          </a:p>
          <a:p>
            <a:pPr marL="285750" marR="0" lvl="0" indent="-285750" algn="l" defTabSz="914400" rtl="0" eaLnBrk="1" fontAlgn="auto" latinLnBrk="0" hangingPunct="1">
              <a:lnSpc>
                <a:spcPct val="100000"/>
              </a:lnSpc>
              <a:spcBef>
                <a:spcPts val="1000"/>
              </a:spcBef>
              <a:spcAft>
                <a:spcPts val="0"/>
              </a:spcAft>
              <a:buClr>
                <a:srgbClr val="CC3D3B"/>
              </a:buClr>
              <a:buSzPct val="150000"/>
              <a:buFont typeface="Arial" charset="0"/>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a:t>
            </a:r>
          </a:p>
          <a:p>
            <a:pPr marL="285750" marR="0" lvl="0" indent="-285750" algn="l" defTabSz="914400" rtl="0" eaLnBrk="1" fontAlgn="auto" latinLnBrk="0" hangingPunct="1">
              <a:lnSpc>
                <a:spcPct val="100000"/>
              </a:lnSpc>
              <a:spcBef>
                <a:spcPts val="1000"/>
              </a:spcBef>
              <a:spcAft>
                <a:spcPts val="0"/>
              </a:spcAft>
              <a:buClr>
                <a:srgbClr val="CC3D3B"/>
              </a:buClr>
              <a:buSzPct val="150000"/>
              <a:buFont typeface="Arial" charset="0"/>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a:t>
            </a:r>
          </a:p>
          <a:p>
            <a:pPr marL="285750" marR="0" lvl="0" indent="-285750" algn="l" defTabSz="914400" rtl="0" eaLnBrk="1" fontAlgn="auto" latinLnBrk="0" hangingPunct="1">
              <a:lnSpc>
                <a:spcPct val="100000"/>
              </a:lnSpc>
              <a:spcBef>
                <a:spcPts val="1000"/>
              </a:spcBef>
              <a:spcAft>
                <a:spcPts val="0"/>
              </a:spcAft>
              <a:buClr>
                <a:srgbClr val="CC3D3B"/>
              </a:buClr>
              <a:buSzPct val="150000"/>
              <a:buFont typeface="Arial" charset="0"/>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a:t>
            </a:r>
          </a:p>
          <a:p>
            <a:pPr lvl="0"/>
            <a:endParaRPr lang="en-US" dirty="0"/>
          </a:p>
        </p:txBody>
      </p:sp>
    </p:spTree>
    <p:extLst>
      <p:ext uri="{BB962C8B-B14F-4D97-AF65-F5344CB8AC3E}">
        <p14:creationId xmlns:p14="http://schemas.microsoft.com/office/powerpoint/2010/main" xmlns="" val="35578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448101"/>
            <a:ext cx="10515600" cy="420001"/>
          </a:xfrm>
        </p:spPr>
        <p:txBody>
          <a:bodyPr anchor="t">
            <a:noAutofit/>
          </a:bodyPr>
          <a:lstStyle>
            <a:lvl1pPr>
              <a:defRPr sz="3600" b="1" i="0">
                <a:solidFill>
                  <a:srgbClr val="452834"/>
                </a:solidFill>
                <a:latin typeface="Ubuntu" charset="0"/>
                <a:ea typeface="Ubuntu" charset="0"/>
                <a:cs typeface="Ubuntu" charset="0"/>
              </a:defRPr>
            </a:lvl1pPr>
          </a:lstStyle>
          <a:p>
            <a:r>
              <a:rPr lang="en-US" dirty="0"/>
              <a:t>Contact Us</a:t>
            </a:r>
          </a:p>
        </p:txBody>
      </p:sp>
      <p:sp>
        <p:nvSpPr>
          <p:cNvPr id="19" name="Title 1"/>
          <p:cNvSpPr txBox="1">
            <a:spLocks/>
          </p:cNvSpPr>
          <p:nvPr userDrawn="1"/>
        </p:nvSpPr>
        <p:spPr>
          <a:xfrm>
            <a:off x="831851" y="876365"/>
            <a:ext cx="10515600" cy="4200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1"/>
                </a:solidFill>
                <a:latin typeface="Ubuntu" charset="0"/>
                <a:ea typeface="Ubuntu" charset="0"/>
                <a:cs typeface="Ubuntu" charset="0"/>
              </a:defRPr>
            </a:lvl1pPr>
          </a:lstStyle>
          <a:p>
            <a:endParaRPr lang="en-US" sz="1600" b="0" i="0" dirty="0">
              <a:latin typeface="Ubuntu" charset="0"/>
              <a:ea typeface="Ubuntu" charset="0"/>
              <a:cs typeface="Ubuntu" charset="0"/>
            </a:endParaRPr>
          </a:p>
        </p:txBody>
      </p:sp>
      <p:sp>
        <p:nvSpPr>
          <p:cNvPr id="22" name="Rectangle 21"/>
          <p:cNvSpPr/>
          <p:nvPr userDrawn="1"/>
        </p:nvSpPr>
        <p:spPr>
          <a:xfrm>
            <a:off x="939883" y="1030149"/>
            <a:ext cx="1220727" cy="45719"/>
          </a:xfrm>
          <a:prstGeom prst="rect">
            <a:avLst/>
          </a:prstGeom>
          <a:solidFill>
            <a:srgbClr val="CC3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 name="Text Placeholder 2"/>
          <p:cNvSpPr>
            <a:spLocks noGrp="1"/>
          </p:cNvSpPr>
          <p:nvPr>
            <p:ph type="body" idx="10" hasCustomPrompt="1"/>
          </p:nvPr>
        </p:nvSpPr>
        <p:spPr>
          <a:xfrm>
            <a:off x="2200559" y="2300375"/>
            <a:ext cx="8496673" cy="682556"/>
          </a:xfrm>
        </p:spPr>
        <p:txBody>
          <a:bodyPr anchor="ctr">
            <a:normAutofit/>
          </a:bodyPr>
          <a:lstStyle>
            <a:lvl1pPr marL="0" marR="0" indent="0" algn="l" defTabSz="914400" rtl="0" eaLnBrk="1" fontAlgn="auto" latinLnBrk="0" hangingPunct="1">
              <a:lnSpc>
                <a:spcPct val="100000"/>
              </a:lnSpc>
              <a:spcBef>
                <a:spcPts val="1000"/>
              </a:spcBef>
              <a:spcAft>
                <a:spcPts val="0"/>
              </a:spcAft>
              <a:buClr>
                <a:srgbClr val="CC3D3B"/>
              </a:buClr>
              <a:buSzPct val="150000"/>
              <a:buFont typeface="+mj-lt"/>
              <a:buNone/>
              <a:tabLst/>
              <a:defRPr sz="2400" baseline="0">
                <a:solidFill>
                  <a:srgbClr val="452834"/>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TBA</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7608425" y="5468900"/>
            <a:ext cx="2962688" cy="990738"/>
          </a:xfrm>
          <a:prstGeom prst="rect">
            <a:avLst/>
          </a:prstGeom>
          <a:noFill/>
          <a:ln>
            <a:noFill/>
          </a:ln>
        </p:spPr>
      </p:pic>
      <p:sp>
        <p:nvSpPr>
          <p:cNvPr id="20" name="Text Placeholder 2"/>
          <p:cNvSpPr>
            <a:spLocks noGrp="1"/>
          </p:cNvSpPr>
          <p:nvPr>
            <p:ph type="body" idx="11" hasCustomPrompt="1"/>
          </p:nvPr>
        </p:nvSpPr>
        <p:spPr>
          <a:xfrm>
            <a:off x="2200559" y="2988819"/>
            <a:ext cx="8496673" cy="682556"/>
          </a:xfrm>
        </p:spPr>
        <p:txBody>
          <a:bodyPr anchor="ctr">
            <a:normAutofit/>
          </a:bodyPr>
          <a:lstStyle>
            <a:lvl1pPr marL="0" marR="0" indent="0" algn="l" defTabSz="914400" rtl="0" eaLnBrk="1" fontAlgn="auto" latinLnBrk="0" hangingPunct="1">
              <a:lnSpc>
                <a:spcPct val="100000"/>
              </a:lnSpc>
              <a:spcBef>
                <a:spcPts val="1000"/>
              </a:spcBef>
              <a:spcAft>
                <a:spcPts val="0"/>
              </a:spcAft>
              <a:buClr>
                <a:srgbClr val="CC3D3B"/>
              </a:buClr>
              <a:buSzPct val="150000"/>
              <a:buFont typeface="+mj-lt"/>
              <a:buNone/>
              <a:tabLst/>
              <a:defRPr sz="2400" baseline="0">
                <a:solidFill>
                  <a:srgbClr val="452834"/>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TBA</a:t>
            </a:r>
          </a:p>
        </p:txBody>
      </p:sp>
      <p:sp>
        <p:nvSpPr>
          <p:cNvPr id="21" name="Text Placeholder 2"/>
          <p:cNvSpPr>
            <a:spLocks noGrp="1"/>
          </p:cNvSpPr>
          <p:nvPr>
            <p:ph type="body" idx="12" hasCustomPrompt="1"/>
          </p:nvPr>
        </p:nvSpPr>
        <p:spPr>
          <a:xfrm>
            <a:off x="2200559" y="3671725"/>
            <a:ext cx="8496673" cy="682556"/>
          </a:xfrm>
        </p:spPr>
        <p:txBody>
          <a:bodyPr anchor="ctr">
            <a:normAutofit/>
          </a:bodyPr>
          <a:lstStyle>
            <a:lvl1pPr marL="0" marR="0" indent="0" algn="l" defTabSz="914400" rtl="0" eaLnBrk="1" fontAlgn="auto" latinLnBrk="0" hangingPunct="1">
              <a:lnSpc>
                <a:spcPct val="100000"/>
              </a:lnSpc>
              <a:spcBef>
                <a:spcPts val="1000"/>
              </a:spcBef>
              <a:spcAft>
                <a:spcPts val="0"/>
              </a:spcAft>
              <a:buClr>
                <a:srgbClr val="CC3D3B"/>
              </a:buClr>
              <a:buSzPct val="150000"/>
              <a:buFont typeface="+mj-lt"/>
              <a:buNone/>
              <a:tabLst/>
              <a:defRPr sz="2400" baseline="0">
                <a:solidFill>
                  <a:srgbClr val="452834"/>
                </a:solidFill>
                <a:latin typeface="Ubuntu" charset="0"/>
                <a:ea typeface="Ubuntu" charset="0"/>
                <a:cs typeface="Ubuntu"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TBA</a:t>
            </a:r>
          </a:p>
        </p:txBody>
      </p:sp>
      <p:sp>
        <p:nvSpPr>
          <p:cNvPr id="9" name="Date Placeholder 2"/>
          <p:cNvSpPr>
            <a:spLocks noGrp="1"/>
          </p:cNvSpPr>
          <p:nvPr>
            <p:ph type="dt" sz="half" idx="13"/>
          </p:nvPr>
        </p:nvSpPr>
        <p:spPr>
          <a:xfrm>
            <a:off x="838200" y="6385380"/>
            <a:ext cx="2743200" cy="365125"/>
          </a:xfrm>
        </p:spPr>
        <p:txBody>
          <a:bodyPr/>
          <a:lstStyle/>
          <a:p>
            <a:fld id="{24868A70-051E-4F9F-B786-F2D3D9264597}" type="datetime1">
              <a:rPr lang="en-US" smtClean="0"/>
              <a:pPr/>
              <a:t>7/21/2016</a:t>
            </a:fld>
            <a:endParaRPr lang="en-US" dirty="0"/>
          </a:p>
        </p:txBody>
      </p:sp>
      <p:sp>
        <p:nvSpPr>
          <p:cNvPr id="10" name="Slide Number Placeholder 4"/>
          <p:cNvSpPr>
            <a:spLocks noGrp="1"/>
          </p:cNvSpPr>
          <p:nvPr>
            <p:ph type="sldNum" sz="quarter" idx="14"/>
          </p:nvPr>
        </p:nvSpPr>
        <p:spPr>
          <a:xfrm>
            <a:off x="9229876" y="6385380"/>
            <a:ext cx="2743200" cy="365125"/>
          </a:xfrm>
        </p:spPr>
        <p:txBody>
          <a:bodyPr/>
          <a:lstStyle/>
          <a:p>
            <a:fld id="{8E26E041-F703-6741-A57B-5459891A3F98}" type="slidenum">
              <a:rPr lang="en-US" smtClean="0"/>
              <a:pPr/>
              <a:t>‹#›</a:t>
            </a:fld>
            <a:endParaRPr lang="en-US" dirty="0"/>
          </a:p>
        </p:txBody>
      </p:sp>
    </p:spTree>
    <p:extLst>
      <p:ext uri="{BB962C8B-B14F-4D97-AF65-F5344CB8AC3E}">
        <p14:creationId xmlns:p14="http://schemas.microsoft.com/office/powerpoint/2010/main" xmlns="" val="315196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2118" y="1589"/>
          <a:ext cx="2116" cy="1587"/>
        </p:xfrm>
        <a:graphic>
          <a:graphicData uri="http://schemas.openxmlformats.org/presentationml/2006/ole">
            <p:oleObj spid="_x0000_s17435" name="think-cell Slide" r:id="rId13" imgW="360" imgH="360" progId="">
              <p:embed/>
            </p:oleObj>
          </a:graphicData>
        </a:graphic>
      </p:graphicFrame>
      <p:sp>
        <p:nvSpPr>
          <p:cNvPr id="2" name="Title Placeholder 1"/>
          <p:cNvSpPr>
            <a:spLocks noGrp="1"/>
          </p:cNvSpPr>
          <p:nvPr>
            <p:ph type="title"/>
          </p:nvPr>
        </p:nvSpPr>
        <p:spPr>
          <a:xfrm>
            <a:off x="838200" y="330402"/>
            <a:ext cx="10515600" cy="827066"/>
          </a:xfrm>
          <a:prstGeom prst="rect">
            <a:avLst/>
          </a:prstGeom>
        </p:spPr>
        <p:txBody>
          <a:bodyPr vert="horz" lIns="91440" tIns="45720" rIns="91440" bIns="45720" rtlCol="0" anchor="ctr">
            <a:normAutofit/>
          </a:bodyPr>
          <a:lstStyle/>
          <a:p>
            <a:r>
              <a:rPr lang="en-US" dirty="0"/>
              <a:t>Add your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85380"/>
            <a:ext cx="2743200" cy="365125"/>
          </a:xfrm>
          <a:prstGeom prst="rect">
            <a:avLst/>
          </a:prstGeom>
        </p:spPr>
        <p:txBody>
          <a:bodyPr vert="horz" lIns="91440" tIns="45720" rIns="91440" bIns="45720" rtlCol="0" anchor="ctr"/>
          <a:lstStyle>
            <a:lvl1pPr algn="l">
              <a:defRPr sz="1200">
                <a:solidFill>
                  <a:schemeClr val="accent3"/>
                </a:solidFill>
              </a:defRPr>
            </a:lvl1pPr>
          </a:lstStyle>
          <a:p>
            <a:fld id="{1891753C-7C85-446F-8127-6ABB8A134170}" type="datetime1">
              <a:rPr lang="en-US" smtClean="0"/>
              <a:pPr/>
              <a:t>7/21/2016</a:t>
            </a:fld>
            <a:endParaRPr lang="en-US" dirty="0"/>
          </a:p>
        </p:txBody>
      </p:sp>
      <p:sp>
        <p:nvSpPr>
          <p:cNvPr id="5" name="Footer Placeholder 4"/>
          <p:cNvSpPr>
            <a:spLocks noGrp="1"/>
          </p:cNvSpPr>
          <p:nvPr>
            <p:ph type="ftr" sz="quarter" idx="3"/>
          </p:nvPr>
        </p:nvSpPr>
        <p:spPr>
          <a:xfrm>
            <a:off x="4038600" y="6385380"/>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6" name="Slide Number Placeholder 5"/>
          <p:cNvSpPr>
            <a:spLocks noGrp="1"/>
          </p:cNvSpPr>
          <p:nvPr>
            <p:ph type="sldNum" sz="quarter" idx="4"/>
          </p:nvPr>
        </p:nvSpPr>
        <p:spPr>
          <a:xfrm>
            <a:off x="9229876" y="6385380"/>
            <a:ext cx="2743200" cy="365125"/>
          </a:xfrm>
          <a:prstGeom prst="rect">
            <a:avLst/>
          </a:prstGeom>
        </p:spPr>
        <p:txBody>
          <a:bodyPr vert="horz" lIns="91440" tIns="45720" rIns="91440" bIns="45720" rtlCol="0" anchor="ctr"/>
          <a:lstStyle>
            <a:lvl1pPr algn="r">
              <a:defRPr sz="1200">
                <a:solidFill>
                  <a:schemeClr val="accent3"/>
                </a:solidFill>
              </a:defRPr>
            </a:lvl1pPr>
          </a:lstStyle>
          <a:p>
            <a:fld id="{8E26E041-F703-6741-A57B-5459891A3F98}" type="slidenum">
              <a:rPr lang="en-US" smtClean="0"/>
              <a:pPr/>
              <a:t>‹#›</a:t>
            </a:fld>
            <a:endParaRPr lang="en-US" dirty="0"/>
          </a:p>
        </p:txBody>
      </p:sp>
      <p:sp>
        <p:nvSpPr>
          <p:cNvPr id="11" name="Rectangle 10"/>
          <p:cNvSpPr/>
          <p:nvPr userDrawn="1"/>
        </p:nvSpPr>
        <p:spPr>
          <a:xfrm>
            <a:off x="6131859" y="6672262"/>
            <a:ext cx="6060141" cy="185738"/>
          </a:xfrm>
          <a:prstGeom prst="rect">
            <a:avLst/>
          </a:prstGeom>
          <a:solidFill>
            <a:srgbClr val="CC3D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 name="Rectangle 11"/>
          <p:cNvSpPr/>
          <p:nvPr userDrawn="1"/>
        </p:nvSpPr>
        <p:spPr>
          <a:xfrm>
            <a:off x="0" y="6672262"/>
            <a:ext cx="6131859" cy="185738"/>
          </a:xfrm>
          <a:prstGeom prst="rect">
            <a:avLst/>
          </a:prstGeom>
          <a:solidFill>
            <a:srgbClr val="452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3"/>
              </a:solidFill>
            </a:endParaRPr>
          </a:p>
        </p:txBody>
      </p:sp>
    </p:spTree>
    <p:extLst>
      <p:ext uri="{BB962C8B-B14F-4D97-AF65-F5344CB8AC3E}">
        <p14:creationId xmlns:p14="http://schemas.microsoft.com/office/powerpoint/2010/main" xmlns="" val="27807143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hf hdr="0" ftr="0" dt="0"/>
  <p:txStyles>
    <p:titleStyle>
      <a:lvl1pPr algn="l" defTabSz="914400" rtl="0" eaLnBrk="1" latinLnBrk="0" hangingPunct="1">
        <a:lnSpc>
          <a:spcPct val="90000"/>
        </a:lnSpc>
        <a:spcBef>
          <a:spcPct val="0"/>
        </a:spcBef>
        <a:buNone/>
        <a:defRPr sz="3600" b="1" i="0" kern="1200">
          <a:solidFill>
            <a:srgbClr val="452834"/>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Clr>
          <a:srgbClr val="CC3D3B"/>
        </a:buClr>
        <a:buSzPct val="125000"/>
        <a:buFont typeface="Arial" panose="020B0604020202020204" pitchFamily="34" charset="0"/>
        <a:buChar char="•"/>
        <a:defRPr sz="2800" kern="1200">
          <a:solidFill>
            <a:srgbClr val="452834"/>
          </a:solidFill>
          <a:latin typeface="Ubuntu" charset="0"/>
          <a:ea typeface="Ubuntu" charset="0"/>
          <a:cs typeface="Ubuntu" charset="0"/>
        </a:defRPr>
      </a:lvl1pPr>
      <a:lvl2pPr marL="6858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400" kern="1200">
          <a:solidFill>
            <a:srgbClr val="452834"/>
          </a:solidFill>
          <a:latin typeface="Ubuntu" charset="0"/>
          <a:ea typeface="Ubuntu" charset="0"/>
          <a:cs typeface="Ubuntu" charset="0"/>
        </a:defRPr>
      </a:lvl2pPr>
      <a:lvl3pPr marL="11430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000" kern="1200">
          <a:solidFill>
            <a:srgbClr val="452834"/>
          </a:solidFill>
          <a:latin typeface="Ubuntu" charset="0"/>
          <a:ea typeface="Ubuntu" charset="0"/>
          <a:cs typeface="Ubuntu" charset="0"/>
        </a:defRPr>
      </a:lvl3pPr>
      <a:lvl4pPr marL="16002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4pPr>
      <a:lvl5pPr marL="20574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4.png"/><Relationship Id="rId11" Type="http://schemas.microsoft.com/office/2007/relationships/hdphoto" Target="../media/hdphoto11.wdp"/><Relationship Id="rId5" Type="http://schemas.openxmlformats.org/officeDocument/2006/relationships/image" Target="../media/image23.png"/><Relationship Id="rId4" Type="http://schemas.openxmlformats.org/officeDocument/2006/relationships/oleObject" Target="../embeddings/oleObject4.bin"/><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31.png"/><Relationship Id="rId12" Type="http://schemas.microsoft.com/office/2007/relationships/hdphoto" Target="../media/hdphoto11.wdp"/><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oleObject" Target="../embeddings/oleObject5.bin"/><Relationship Id="rId9" Type="http://schemas.openxmlformats.org/officeDocument/2006/relationships/image" Target="../media/image26.png"/><Relationship Id="rId1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hyperlink" Target="mailto:Connect@vision2020.coffee"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notesSlide" Target="../notesSlides/notesSlide5.xml"/><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5.png"/><Relationship Id="rId1" Type="http://schemas.openxmlformats.org/officeDocument/2006/relationships/vmlDrawing" Target="../drawings/vmlDrawing2.vml"/><Relationship Id="rId11" Type="http://schemas.openxmlformats.org/officeDocument/2006/relationships/image" Target="../media/image12.png"/><Relationship Id="rId5" Type="http://schemas.openxmlformats.org/officeDocument/2006/relationships/image" Target="../media/image10.png"/><Relationship Id="rId15" Type="http://schemas.microsoft.com/office/2007/relationships/hdphoto" Target="../media/hdphoto4.wdp"/><Relationship Id="rId10" Type="http://schemas.microsoft.com/office/2007/relationships/hdphoto" Target="../media/hdphoto2.wdp"/><Relationship Id="rId4" Type="http://schemas.openxmlformats.org/officeDocument/2006/relationships/oleObject" Target="../embeddings/oleObject2.bin"/><Relationship Id="rId9" Type="http://schemas.openxmlformats.org/officeDocument/2006/relationships/image" Target="../media/image11.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8.wdp"/><Relationship Id="rId3" Type="http://schemas.openxmlformats.org/officeDocument/2006/relationships/oleObject" Target="../embeddings/oleObject3.bin"/><Relationship Id="rId7" Type="http://schemas.microsoft.com/office/2007/relationships/hdphoto" Target="../media/hdphoto5.wdp"/><Relationship Id="rId12" Type="http://schemas.openxmlformats.org/officeDocument/2006/relationships/image" Target="../media/image20.png"/><Relationship Id="rId17" Type="http://schemas.microsoft.com/office/2007/relationships/hdphoto" Target="../media/hdphoto10.wdp"/><Relationship Id="rId2" Type="http://schemas.openxmlformats.org/officeDocument/2006/relationships/slideLayout" Target="../slideLayouts/slideLayout5.xml"/><Relationship Id="rId16" Type="http://schemas.openxmlformats.org/officeDocument/2006/relationships/image" Target="../media/image22.png"/><Relationship Id="rId1" Type="http://schemas.openxmlformats.org/officeDocument/2006/relationships/vmlDrawing" Target="../drawings/vmlDrawing3.vml"/><Relationship Id="rId11" Type="http://schemas.microsoft.com/office/2007/relationships/hdphoto" Target="../media/hdphoto7.wdp"/><Relationship Id="rId15" Type="http://schemas.microsoft.com/office/2007/relationships/hdphoto" Target="../media/hdphoto9.wdp"/><Relationship Id="rId10" Type="http://schemas.openxmlformats.org/officeDocument/2006/relationships/image" Target="../media/image19.png"/><Relationship Id="rId4" Type="http://schemas.openxmlformats.org/officeDocument/2006/relationships/image" Target="../media/image17.png"/><Relationship Id="rId9" Type="http://schemas.microsoft.com/office/2007/relationships/hdphoto" Target="../media/hdphoto6.wdp"/><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131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extLst/>
          </p:nvPr>
        </p:nvGraphicFramePr>
        <p:xfrm>
          <a:off x="1525589" y="1589"/>
          <a:ext cx="1587" cy="1587"/>
        </p:xfrm>
        <a:graphic>
          <a:graphicData uri="http://schemas.openxmlformats.org/presentationml/2006/ole">
            <p:oleObj spid="_x0000_s37911" name="think-cell Slide" r:id="rId4" imgW="360" imgH="360" progId="">
              <p:embed/>
            </p:oleObj>
          </a:graphicData>
        </a:graphic>
      </p:graphicFrame>
      <p:sp>
        <p:nvSpPr>
          <p:cNvPr id="48" name="Rectangle 9"/>
          <p:cNvSpPr/>
          <p:nvPr/>
        </p:nvSpPr>
        <p:spPr>
          <a:xfrm>
            <a:off x="3525899" y="4402799"/>
            <a:ext cx="6550017" cy="2116030"/>
          </a:xfrm>
          <a:prstGeom prst="rect">
            <a:avLst/>
          </a:prstGeom>
          <a:solidFill>
            <a:schemeClr val="accent3">
              <a:lumMod val="20000"/>
              <a:lumOff val="80000"/>
            </a:schemeClr>
          </a:solidFill>
          <a:ln>
            <a:solidFill>
              <a:srgbClr val="452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6" name="Pentagon 10"/>
          <p:cNvSpPr/>
          <p:nvPr/>
        </p:nvSpPr>
        <p:spPr>
          <a:xfrm rot="16200000">
            <a:off x="5746352" y="2190175"/>
            <a:ext cx="2116030" cy="6541278"/>
          </a:xfrm>
          <a:prstGeom prst="homePlate">
            <a:avLst>
              <a:gd name="adj" fmla="val 29629"/>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dirty="0"/>
              <a:t>Vision 2020: A collaborative approach </a:t>
            </a:r>
          </a:p>
        </p:txBody>
      </p:sp>
      <p:sp>
        <p:nvSpPr>
          <p:cNvPr id="52" name="TextBox 14"/>
          <p:cNvSpPr txBox="1"/>
          <p:nvPr/>
        </p:nvSpPr>
        <p:spPr>
          <a:xfrm>
            <a:off x="1580958" y="1725510"/>
            <a:ext cx="1734491" cy="369332"/>
          </a:xfrm>
          <a:prstGeom prst="rect">
            <a:avLst/>
          </a:prstGeom>
          <a:noFill/>
        </p:spPr>
        <p:txBody>
          <a:bodyPr wrap="square" rtlCol="0">
            <a:spAutoFit/>
          </a:bodyPr>
          <a:lstStyle/>
          <a:p>
            <a:pPr algn="r"/>
            <a:r>
              <a:rPr lang="en-US" sz="1800" b="1" dirty="0">
                <a:solidFill>
                  <a:srgbClr val="462835"/>
                </a:solidFill>
              </a:rPr>
              <a:t>Collective aim</a:t>
            </a:r>
          </a:p>
        </p:txBody>
      </p:sp>
      <p:sp>
        <p:nvSpPr>
          <p:cNvPr id="55" name="TextBox 15"/>
          <p:cNvSpPr txBox="1"/>
          <p:nvPr/>
        </p:nvSpPr>
        <p:spPr>
          <a:xfrm>
            <a:off x="1548121" y="2837840"/>
            <a:ext cx="1710248" cy="646331"/>
          </a:xfrm>
          <a:prstGeom prst="rect">
            <a:avLst/>
          </a:prstGeom>
          <a:noFill/>
        </p:spPr>
        <p:txBody>
          <a:bodyPr wrap="square" rtlCol="0">
            <a:spAutoFit/>
          </a:bodyPr>
          <a:lstStyle/>
          <a:p>
            <a:pPr algn="r"/>
            <a:r>
              <a:rPr lang="en-US" sz="1800" b="1" dirty="0">
                <a:solidFill>
                  <a:srgbClr val="462835"/>
                </a:solidFill>
              </a:rPr>
              <a:t>Areas of collaboration</a:t>
            </a:r>
          </a:p>
        </p:txBody>
      </p:sp>
      <p:sp>
        <p:nvSpPr>
          <p:cNvPr id="62" name="TextBox 16"/>
          <p:cNvSpPr txBox="1"/>
          <p:nvPr/>
        </p:nvSpPr>
        <p:spPr>
          <a:xfrm>
            <a:off x="3841786" y="3823826"/>
            <a:ext cx="1142452" cy="452432"/>
          </a:xfrm>
          <a:prstGeom prst="rect">
            <a:avLst/>
          </a:prstGeom>
          <a:noFill/>
        </p:spPr>
        <p:txBody>
          <a:bodyPr wrap="square" rtlCol="0">
            <a:spAutoFit/>
          </a:bodyPr>
          <a:lstStyle/>
          <a:p>
            <a:pPr algn="ctr">
              <a:lnSpc>
                <a:spcPct val="90000"/>
              </a:lnSpc>
            </a:pPr>
            <a:r>
              <a:rPr lang="en-US" sz="1300" dirty="0">
                <a:solidFill>
                  <a:srgbClr val="BC3A3B"/>
                </a:solidFill>
                <a:latin typeface="Ubuntu" panose="020B0604020202020204" charset="0"/>
              </a:rPr>
              <a:t>One sector vision</a:t>
            </a:r>
          </a:p>
        </p:txBody>
      </p:sp>
      <p:sp>
        <p:nvSpPr>
          <p:cNvPr id="63" name="Trapezoid 62"/>
          <p:cNvSpPr/>
          <p:nvPr/>
        </p:nvSpPr>
        <p:spPr>
          <a:xfrm>
            <a:off x="3533723" y="1725510"/>
            <a:ext cx="6541280" cy="983410"/>
          </a:xfrm>
          <a:prstGeom prst="trapezoid">
            <a:avLst>
              <a:gd name="adj" fmla="val 1441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4" name="Picture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22871" y="800344"/>
            <a:ext cx="2877713" cy="966347"/>
          </a:xfrm>
          <a:prstGeom prst="rect">
            <a:avLst/>
          </a:prstGeom>
        </p:spPr>
      </p:pic>
      <p:sp>
        <p:nvSpPr>
          <p:cNvPr id="65" name="Rectangle 19"/>
          <p:cNvSpPr/>
          <p:nvPr/>
        </p:nvSpPr>
        <p:spPr>
          <a:xfrm>
            <a:off x="3525899" y="2712748"/>
            <a:ext cx="6539910" cy="16837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CC3D3B"/>
                </a:solidFill>
                <a:latin typeface="Ubuntu" panose="020B0604020202020204" charset="0"/>
              </a:rPr>
              <a:t>By aligning public and private actors behind:</a:t>
            </a:r>
          </a:p>
        </p:txBody>
      </p:sp>
      <p:sp>
        <p:nvSpPr>
          <p:cNvPr id="66" name="TextBox 20"/>
          <p:cNvSpPr txBox="1"/>
          <p:nvPr/>
        </p:nvSpPr>
        <p:spPr>
          <a:xfrm>
            <a:off x="5047669" y="3789219"/>
            <a:ext cx="1548880" cy="452432"/>
          </a:xfrm>
          <a:prstGeom prst="rect">
            <a:avLst/>
          </a:prstGeom>
          <a:noFill/>
        </p:spPr>
        <p:txBody>
          <a:bodyPr wrap="square" rtlCol="0">
            <a:spAutoFit/>
          </a:bodyPr>
          <a:lstStyle>
            <a:defPPr>
              <a:defRPr lang="en-US"/>
            </a:defPPr>
            <a:lvl1pPr algn="ctr">
              <a:lnSpc>
                <a:spcPct val="90000"/>
              </a:lnSpc>
              <a:defRPr sz="1300" b="1">
                <a:solidFill>
                  <a:schemeClr val="tx2"/>
                </a:solidFill>
              </a:defRPr>
            </a:lvl1pPr>
          </a:lstStyle>
          <a:p>
            <a:r>
              <a:rPr lang="en-US" b="0" dirty="0">
                <a:solidFill>
                  <a:srgbClr val="BC3A3B"/>
                </a:solidFill>
                <a:latin typeface="Ubuntu" panose="020B0604020202020204" charset="0"/>
              </a:rPr>
              <a:t>Thematic </a:t>
            </a:r>
            <a:r>
              <a:rPr lang="en-US" b="0" dirty="0" err="1">
                <a:solidFill>
                  <a:srgbClr val="BC3A3B"/>
                </a:solidFill>
                <a:latin typeface="Ubuntu" panose="020B0604020202020204" charset="0"/>
              </a:rPr>
              <a:t>workstreams</a:t>
            </a:r>
            <a:endParaRPr lang="en-US" b="0" dirty="0">
              <a:solidFill>
                <a:srgbClr val="BC3A3B"/>
              </a:solidFill>
              <a:latin typeface="Ubuntu" panose="020B0604020202020204" charset="0"/>
            </a:endParaRPr>
          </a:p>
        </p:txBody>
      </p:sp>
      <p:grpSp>
        <p:nvGrpSpPr>
          <p:cNvPr id="67" name="Group 21"/>
          <p:cNvGrpSpPr/>
          <p:nvPr/>
        </p:nvGrpSpPr>
        <p:grpSpPr>
          <a:xfrm>
            <a:off x="4008914" y="3139866"/>
            <a:ext cx="756832" cy="717286"/>
            <a:chOff x="1515137" y="4647997"/>
            <a:chExt cx="891418" cy="891418"/>
          </a:xfrm>
        </p:grpSpPr>
        <p:sp>
          <p:nvSpPr>
            <p:cNvPr id="68" name="Oval 22"/>
            <p:cNvSpPr/>
            <p:nvPr/>
          </p:nvSpPr>
          <p:spPr>
            <a:xfrm>
              <a:off x="1515137" y="4647997"/>
              <a:ext cx="891418" cy="891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3" name="Picture 23"/>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1627237" y="4760097"/>
              <a:ext cx="668564" cy="668564"/>
            </a:xfrm>
            <a:prstGeom prst="rect">
              <a:avLst/>
            </a:prstGeom>
          </p:spPr>
        </p:pic>
      </p:grpSp>
      <p:grpSp>
        <p:nvGrpSpPr>
          <p:cNvPr id="74" name="Group 24"/>
          <p:cNvGrpSpPr/>
          <p:nvPr/>
        </p:nvGrpSpPr>
        <p:grpSpPr>
          <a:xfrm>
            <a:off x="5418969" y="3139866"/>
            <a:ext cx="756832" cy="717286"/>
            <a:chOff x="3000524" y="4647997"/>
            <a:chExt cx="891418" cy="891418"/>
          </a:xfrm>
        </p:grpSpPr>
        <p:sp>
          <p:nvSpPr>
            <p:cNvPr id="75" name="Oval 25"/>
            <p:cNvSpPr/>
            <p:nvPr/>
          </p:nvSpPr>
          <p:spPr>
            <a:xfrm>
              <a:off x="3000524" y="4647997"/>
              <a:ext cx="891418" cy="891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2" name="Picture 26"/>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3133890" y="4760097"/>
              <a:ext cx="668564" cy="668564"/>
            </a:xfrm>
            <a:prstGeom prst="rect">
              <a:avLst/>
            </a:prstGeom>
          </p:spPr>
        </p:pic>
      </p:grpSp>
      <p:sp>
        <p:nvSpPr>
          <p:cNvPr id="83" name="TextBox 28"/>
          <p:cNvSpPr txBox="1"/>
          <p:nvPr/>
        </p:nvSpPr>
        <p:spPr>
          <a:xfrm>
            <a:off x="3817899" y="2026607"/>
            <a:ext cx="5927430" cy="674031"/>
          </a:xfrm>
          <a:prstGeom prst="rect">
            <a:avLst/>
          </a:prstGeom>
          <a:noFill/>
        </p:spPr>
        <p:txBody>
          <a:bodyPr wrap="square" rtlCol="0">
            <a:spAutoFit/>
          </a:bodyPr>
          <a:lstStyle/>
          <a:p>
            <a:pPr algn="ctr">
              <a:lnSpc>
                <a:spcPct val="90000"/>
              </a:lnSpc>
            </a:pPr>
            <a:r>
              <a:rPr lang="en-US" sz="1400" dirty="0">
                <a:solidFill>
                  <a:prstClr val="white"/>
                </a:solidFill>
                <a:latin typeface="Ubuntu" panose="020B0604020202020204" charset="0"/>
              </a:rPr>
              <a:t>Improved livelihoods</a:t>
            </a:r>
          </a:p>
          <a:p>
            <a:pPr algn="ctr">
              <a:lnSpc>
                <a:spcPct val="90000"/>
              </a:lnSpc>
            </a:pPr>
            <a:r>
              <a:rPr lang="en-US" sz="1400" dirty="0">
                <a:solidFill>
                  <a:prstClr val="white"/>
                </a:solidFill>
                <a:latin typeface="Ubuntu" panose="020B0604020202020204" charset="0"/>
              </a:rPr>
              <a:t>Resilient production ecosystems  </a:t>
            </a:r>
          </a:p>
          <a:p>
            <a:pPr algn="ctr">
              <a:lnSpc>
                <a:spcPct val="90000"/>
              </a:lnSpc>
            </a:pPr>
            <a:r>
              <a:rPr lang="en-US" sz="1400" dirty="0">
                <a:solidFill>
                  <a:prstClr val="white"/>
                </a:solidFill>
                <a:latin typeface="Ubuntu" panose="020B0604020202020204" charset="0"/>
              </a:rPr>
              <a:t>Profitable farming communities and sector at large </a:t>
            </a:r>
          </a:p>
        </p:txBody>
      </p:sp>
      <p:grpSp>
        <p:nvGrpSpPr>
          <p:cNvPr id="84" name="Group 29"/>
          <p:cNvGrpSpPr/>
          <p:nvPr/>
        </p:nvGrpSpPr>
        <p:grpSpPr>
          <a:xfrm>
            <a:off x="8453404" y="3139866"/>
            <a:ext cx="756832" cy="717286"/>
            <a:chOff x="7314751" y="4051023"/>
            <a:chExt cx="891418" cy="891418"/>
          </a:xfrm>
        </p:grpSpPr>
        <p:sp>
          <p:nvSpPr>
            <p:cNvPr id="85" name="Oval 30"/>
            <p:cNvSpPr/>
            <p:nvPr/>
          </p:nvSpPr>
          <p:spPr>
            <a:xfrm>
              <a:off x="7314751" y="4051023"/>
              <a:ext cx="891418" cy="891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6" name="Picture 31"/>
            <p:cNvPicPr>
              <a:picLocks noChangeAspect="1"/>
            </p:cNvPicPr>
            <p:nvPr/>
          </p:nvPicPr>
          <p:blipFill>
            <a:blip r:embed="rId8" cstate="print">
              <a:extLst>
                <a:ext uri="{BEBA8EAE-BF5A-486C-A8C5-ECC9F3942E4B}">
                  <a14:imgProps xmlns:a14="http://schemas.microsoft.com/office/drawing/2010/main" xmlns="">
                    <a14:imgLayer r:embed="rId11">
                      <a14:imgEffect>
                        <a14:brightnessContrast bright="100000"/>
                      </a14:imgEffect>
                    </a14:imgLayer>
                  </a14:imgProps>
                </a:ext>
              </a:extLst>
            </a:blip>
            <a:stretch>
              <a:fillRect/>
            </a:stretch>
          </p:blipFill>
          <p:spPr>
            <a:xfrm>
              <a:off x="7490834" y="4195022"/>
              <a:ext cx="560888" cy="560888"/>
            </a:xfrm>
            <a:prstGeom prst="rect">
              <a:avLst/>
            </a:prstGeom>
          </p:spPr>
        </p:pic>
      </p:grpSp>
      <p:sp>
        <p:nvSpPr>
          <p:cNvPr id="87" name="Rectangle 32"/>
          <p:cNvSpPr/>
          <p:nvPr/>
        </p:nvSpPr>
        <p:spPr>
          <a:xfrm>
            <a:off x="8216329" y="3815878"/>
            <a:ext cx="1285624" cy="632481"/>
          </a:xfrm>
          <a:prstGeom prst="rect">
            <a:avLst/>
          </a:prstGeom>
          <a:noFill/>
        </p:spPr>
        <p:txBody>
          <a:bodyPr wrap="square" rtlCol="0">
            <a:spAutoFit/>
          </a:bodyPr>
          <a:lstStyle/>
          <a:p>
            <a:pPr algn="ctr">
              <a:lnSpc>
                <a:spcPct val="90000"/>
              </a:lnSpc>
            </a:pPr>
            <a:r>
              <a:rPr lang="en-US" sz="1300" dirty="0">
                <a:solidFill>
                  <a:srgbClr val="BC3A3B"/>
                </a:solidFill>
                <a:latin typeface="Ubuntu" panose="020B0604020202020204" charset="0"/>
              </a:rPr>
              <a:t>Global Progress Framework</a:t>
            </a:r>
          </a:p>
        </p:txBody>
      </p:sp>
      <p:sp>
        <p:nvSpPr>
          <p:cNvPr id="88" name="Rectangle 34"/>
          <p:cNvSpPr/>
          <p:nvPr/>
        </p:nvSpPr>
        <p:spPr>
          <a:xfrm>
            <a:off x="6752051" y="3845868"/>
            <a:ext cx="1437681" cy="452432"/>
          </a:xfrm>
          <a:prstGeom prst="rect">
            <a:avLst/>
          </a:prstGeom>
          <a:noFill/>
        </p:spPr>
        <p:txBody>
          <a:bodyPr wrap="square" rtlCol="0">
            <a:spAutoFit/>
          </a:bodyPr>
          <a:lstStyle/>
          <a:p>
            <a:pPr algn="ctr">
              <a:lnSpc>
                <a:spcPct val="90000"/>
              </a:lnSpc>
            </a:pPr>
            <a:r>
              <a:rPr lang="en-US" sz="1300" dirty="0">
                <a:solidFill>
                  <a:srgbClr val="BC3A3B"/>
                </a:solidFill>
                <a:latin typeface="Ubuntu" panose="020B0604020202020204" charset="0"/>
              </a:rPr>
              <a:t>National agendas</a:t>
            </a:r>
          </a:p>
        </p:txBody>
      </p:sp>
      <p:grpSp>
        <p:nvGrpSpPr>
          <p:cNvPr id="89" name="Group 35"/>
          <p:cNvGrpSpPr/>
          <p:nvPr/>
        </p:nvGrpSpPr>
        <p:grpSpPr>
          <a:xfrm>
            <a:off x="7046086" y="3141464"/>
            <a:ext cx="753778" cy="714392"/>
            <a:chOff x="4894208" y="3952633"/>
            <a:chExt cx="679973" cy="679973"/>
          </a:xfrm>
        </p:grpSpPr>
        <p:sp>
          <p:nvSpPr>
            <p:cNvPr id="90" name="Oval 36"/>
            <p:cNvSpPr/>
            <p:nvPr/>
          </p:nvSpPr>
          <p:spPr>
            <a:xfrm>
              <a:off x="4894208" y="3952633"/>
              <a:ext cx="679973" cy="679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1" name="Picture 37"/>
            <p:cNvPicPr>
              <a:picLocks noChangeAspect="1"/>
            </p:cNvPicPr>
            <p:nvPr/>
          </p:nvPicPr>
          <p:blipFill>
            <a:blip r:embed="rId12" cstate="print">
              <a:duotone>
                <a:schemeClr val="accent2">
                  <a:shade val="45000"/>
                  <a:satMod val="135000"/>
                </a:schemeClr>
                <a:prstClr val="white"/>
              </a:duotone>
            </a:blip>
            <a:stretch>
              <a:fillRect/>
            </a:stretch>
          </p:blipFill>
          <p:spPr>
            <a:xfrm>
              <a:off x="5004050" y="4062475"/>
              <a:ext cx="509980" cy="509980"/>
            </a:xfrm>
            <a:prstGeom prst="rect">
              <a:avLst/>
            </a:prstGeom>
          </p:spPr>
        </p:pic>
      </p:grpSp>
      <p:sp>
        <p:nvSpPr>
          <p:cNvPr id="111" name="TextBox 27"/>
          <p:cNvSpPr txBox="1"/>
          <p:nvPr/>
        </p:nvSpPr>
        <p:spPr>
          <a:xfrm>
            <a:off x="767408" y="4151724"/>
            <a:ext cx="2565789" cy="923330"/>
          </a:xfrm>
          <a:prstGeom prst="rect">
            <a:avLst/>
          </a:prstGeom>
          <a:noFill/>
        </p:spPr>
        <p:txBody>
          <a:bodyPr wrap="square" rtlCol="0">
            <a:spAutoFit/>
          </a:bodyPr>
          <a:lstStyle/>
          <a:p>
            <a:pPr algn="r"/>
            <a:r>
              <a:rPr lang="en-US" sz="1800" b="1" dirty="0">
                <a:solidFill>
                  <a:srgbClr val="462835"/>
                </a:solidFill>
              </a:rPr>
              <a:t>Better aligned interventions &amp; investments </a:t>
            </a:r>
          </a:p>
        </p:txBody>
      </p:sp>
      <p:sp>
        <p:nvSpPr>
          <p:cNvPr id="114" name="TextBox 27"/>
          <p:cNvSpPr txBox="1"/>
          <p:nvPr/>
        </p:nvSpPr>
        <p:spPr>
          <a:xfrm>
            <a:off x="335360" y="5325315"/>
            <a:ext cx="2997835" cy="923330"/>
          </a:xfrm>
          <a:prstGeom prst="rect">
            <a:avLst/>
          </a:prstGeom>
          <a:noFill/>
        </p:spPr>
        <p:txBody>
          <a:bodyPr wrap="square" rtlCol="0">
            <a:spAutoFit/>
          </a:bodyPr>
          <a:lstStyle/>
          <a:p>
            <a:pPr algn="r"/>
            <a:r>
              <a:rPr lang="en-US" sz="1800" b="1" dirty="0">
                <a:solidFill>
                  <a:srgbClr val="462835"/>
                </a:solidFill>
              </a:rPr>
              <a:t>Public-private coordination to </a:t>
            </a:r>
          </a:p>
          <a:p>
            <a:pPr algn="r"/>
            <a:r>
              <a:rPr lang="en-US" sz="1800" b="1" dirty="0">
                <a:solidFill>
                  <a:srgbClr val="462835"/>
                </a:solidFill>
              </a:rPr>
              <a:t>overcome fragmentation </a:t>
            </a:r>
          </a:p>
        </p:txBody>
      </p:sp>
      <p:pic>
        <p:nvPicPr>
          <p:cNvPr id="94" name="Picture 41"/>
          <p:cNvPicPr>
            <a:picLocks noChangeAspect="1"/>
          </p:cNvPicPr>
          <p:nvPr/>
        </p:nvPicPr>
        <p:blipFill rotWithShape="1">
          <a:blip r:embed="rId13" cstate="print"/>
          <a:srcRect l="4653" t="2669" r="5152" b="13408"/>
          <a:stretch/>
        </p:blipFill>
        <p:spPr>
          <a:xfrm>
            <a:off x="4591285" y="5709649"/>
            <a:ext cx="1362883" cy="538996"/>
          </a:xfrm>
          <a:prstGeom prst="rect">
            <a:avLst/>
          </a:prstGeom>
        </p:spPr>
      </p:pic>
      <p:pic>
        <p:nvPicPr>
          <p:cNvPr id="93" name="Picture 40"/>
          <p:cNvPicPr>
            <a:picLocks noChangeAspect="1"/>
          </p:cNvPicPr>
          <p:nvPr/>
        </p:nvPicPr>
        <p:blipFill rotWithShape="1">
          <a:blip r:embed="rId14" cstate="print">
            <a:extLst>
              <a:ext uri="{28A0092B-C50C-407E-A947-70E740481C1C}">
                <a14:useLocalDpi xmlns:a14="http://schemas.microsoft.com/office/drawing/2010/main" xmlns="" val="0"/>
              </a:ext>
            </a:extLst>
          </a:blip>
          <a:srcRect r="7809" b="-2220"/>
          <a:stretch/>
        </p:blipFill>
        <p:spPr>
          <a:xfrm>
            <a:off x="7005494" y="5676309"/>
            <a:ext cx="1483045" cy="493308"/>
          </a:xfrm>
          <a:prstGeom prst="rect">
            <a:avLst/>
          </a:prstGeom>
        </p:spPr>
      </p:pic>
      <p:sp>
        <p:nvSpPr>
          <p:cNvPr id="92" name="TextBox 39"/>
          <p:cNvSpPr txBox="1"/>
          <p:nvPr/>
        </p:nvSpPr>
        <p:spPr>
          <a:xfrm>
            <a:off x="4784825" y="5022957"/>
            <a:ext cx="3775877" cy="307777"/>
          </a:xfrm>
          <a:prstGeom prst="rect">
            <a:avLst/>
          </a:prstGeom>
          <a:solidFill>
            <a:schemeClr val="bg1">
              <a:lumMod val="95000"/>
            </a:schemeClr>
          </a:solidFill>
        </p:spPr>
        <p:txBody>
          <a:bodyPr wrap="square" rtlCol="0">
            <a:spAutoFit/>
          </a:bodyPr>
          <a:lstStyle/>
          <a:p>
            <a:pPr algn="ctr"/>
            <a:r>
              <a:rPr lang="en-US" sz="1400" dirty="0">
                <a:latin typeface="Ubuntu" panose="020B0604020202020204" charset="0"/>
              </a:rPr>
              <a:t>in close collaboration with </a:t>
            </a:r>
            <a:r>
              <a:rPr lang="en-US" sz="1400" dirty="0"/>
              <a:t>others</a:t>
            </a:r>
          </a:p>
        </p:txBody>
      </p:sp>
      <p:sp>
        <p:nvSpPr>
          <p:cNvPr id="115" name="TextBox 42"/>
          <p:cNvSpPr txBox="1"/>
          <p:nvPr/>
        </p:nvSpPr>
        <p:spPr>
          <a:xfrm>
            <a:off x="4533604" y="6178785"/>
            <a:ext cx="1937424" cy="276999"/>
          </a:xfrm>
          <a:prstGeom prst="rect">
            <a:avLst/>
          </a:prstGeom>
          <a:noFill/>
        </p:spPr>
        <p:txBody>
          <a:bodyPr wrap="square" rtlCol="0">
            <a:spAutoFit/>
          </a:bodyPr>
          <a:lstStyle/>
          <a:p>
            <a:pPr algn="ctr"/>
            <a:r>
              <a:rPr lang="en-US" sz="1200" dirty="0">
                <a:solidFill>
                  <a:prstClr val="black"/>
                </a:solidFill>
                <a:latin typeface="Ubuntu" panose="020B0604020202020204" charset="0"/>
              </a:rPr>
              <a:t>Private sector</a:t>
            </a:r>
          </a:p>
        </p:txBody>
      </p:sp>
      <p:sp>
        <p:nvSpPr>
          <p:cNvPr id="110" name="TextBox 27"/>
          <p:cNvSpPr txBox="1"/>
          <p:nvPr/>
        </p:nvSpPr>
        <p:spPr>
          <a:xfrm>
            <a:off x="4376652" y="4690100"/>
            <a:ext cx="4696928" cy="338554"/>
          </a:xfrm>
          <a:prstGeom prst="rect">
            <a:avLst/>
          </a:prstGeom>
          <a:noFill/>
        </p:spPr>
        <p:txBody>
          <a:bodyPr wrap="square" rtlCol="0">
            <a:spAutoFit/>
          </a:bodyPr>
          <a:lstStyle/>
          <a:p>
            <a:pPr algn="ctr"/>
            <a:r>
              <a:rPr lang="en-US" sz="1600" b="1" dirty="0">
                <a:solidFill>
                  <a:prstClr val="black"/>
                </a:solidFill>
                <a:latin typeface="Ubuntu" panose="020B0604020202020204" charset="0"/>
              </a:rPr>
              <a:t>Increasing collective impact</a:t>
            </a:r>
          </a:p>
        </p:txBody>
      </p:sp>
      <p:sp>
        <p:nvSpPr>
          <p:cNvPr id="95" name="TextBox 43"/>
          <p:cNvSpPr txBox="1"/>
          <p:nvPr/>
        </p:nvSpPr>
        <p:spPr>
          <a:xfrm>
            <a:off x="6445561" y="6178785"/>
            <a:ext cx="2517973" cy="276999"/>
          </a:xfrm>
          <a:prstGeom prst="rect">
            <a:avLst/>
          </a:prstGeom>
          <a:noFill/>
        </p:spPr>
        <p:txBody>
          <a:bodyPr wrap="square" rtlCol="0">
            <a:spAutoFit/>
          </a:bodyPr>
          <a:lstStyle/>
          <a:p>
            <a:pPr algn="ctr"/>
            <a:r>
              <a:rPr lang="en-US" sz="1200" dirty="0">
                <a:solidFill>
                  <a:prstClr val="black"/>
                </a:solidFill>
              </a:rPr>
              <a:t>Public sector</a:t>
            </a:r>
          </a:p>
        </p:txBody>
      </p:sp>
      <p:sp>
        <p:nvSpPr>
          <p:cNvPr id="54" name="Slide Number Placeholder 12"/>
          <p:cNvSpPr txBox="1">
            <a:spLocks/>
          </p:cNvSpPr>
          <p:nvPr/>
        </p:nvSpPr>
        <p:spPr>
          <a:xfrm>
            <a:off x="9912424" y="637624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26E041-F703-6741-A57B-5459891A3F98}" type="slidenum">
              <a:rPr lang="en-US"/>
              <a:pPr/>
              <a:t>10</a:t>
            </a:fld>
            <a:endParaRPr lang="en-US" dirty="0"/>
          </a:p>
        </p:txBody>
      </p:sp>
      <p:cxnSp>
        <p:nvCxnSpPr>
          <p:cNvPr id="4" name="Straight Arrow Connector 3"/>
          <p:cNvCxnSpPr/>
          <p:nvPr/>
        </p:nvCxnSpPr>
        <p:spPr>
          <a:xfrm>
            <a:off x="6098461" y="6364940"/>
            <a:ext cx="872182" cy="1"/>
          </a:xfrm>
          <a:prstGeom prst="straightConnector1">
            <a:avLst/>
          </a:prstGeom>
          <a:ln w="28575">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145218" y="5365125"/>
            <a:ext cx="2945633" cy="353894"/>
            <a:chOff x="4309451" y="5149200"/>
            <a:chExt cx="2778917" cy="428221"/>
          </a:xfrm>
        </p:grpSpPr>
        <p:cxnSp>
          <p:nvCxnSpPr>
            <p:cNvPr id="102" name="Straight Connector 50"/>
            <p:cNvCxnSpPr/>
            <p:nvPr/>
          </p:nvCxnSpPr>
          <p:spPr>
            <a:xfrm flipV="1">
              <a:off x="4309451" y="5149200"/>
              <a:ext cx="0" cy="428220"/>
            </a:xfrm>
            <a:prstGeom prst="line">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0"/>
            <p:cNvCxnSpPr/>
            <p:nvPr/>
          </p:nvCxnSpPr>
          <p:spPr>
            <a:xfrm flipV="1">
              <a:off x="7088368" y="5149201"/>
              <a:ext cx="0" cy="428220"/>
            </a:xfrm>
            <a:prstGeom prst="line">
              <a:avLst/>
            </a:prstGeom>
            <a:ln w="22225">
              <a:tailEnd type="arrow"/>
            </a:ln>
          </p:spPr>
          <p:style>
            <a:lnRef idx="1">
              <a:schemeClr val="accent1"/>
            </a:lnRef>
            <a:fillRef idx="0">
              <a:schemeClr val="accent1"/>
            </a:fillRef>
            <a:effectRef idx="0">
              <a:schemeClr val="accent1"/>
            </a:effectRef>
            <a:fontRef idx="minor">
              <a:schemeClr val="tx1"/>
            </a:fontRef>
          </p:style>
        </p:cxnSp>
      </p:grpSp>
      <p:sp>
        <p:nvSpPr>
          <p:cNvPr id="69" name="TextBox 28"/>
          <p:cNvSpPr txBox="1"/>
          <p:nvPr/>
        </p:nvSpPr>
        <p:spPr>
          <a:xfrm>
            <a:off x="4847042" y="1736267"/>
            <a:ext cx="3841245" cy="313932"/>
          </a:xfrm>
          <a:prstGeom prst="rect">
            <a:avLst/>
          </a:prstGeom>
          <a:noFill/>
        </p:spPr>
        <p:txBody>
          <a:bodyPr wrap="square" rtlCol="0">
            <a:spAutoFit/>
          </a:bodyPr>
          <a:lstStyle/>
          <a:p>
            <a:pPr algn="ctr">
              <a:lnSpc>
                <a:spcPct val="90000"/>
              </a:lnSpc>
            </a:pPr>
            <a:r>
              <a:rPr lang="en-US" sz="1600" b="1" dirty="0">
                <a:solidFill>
                  <a:prstClr val="white"/>
                </a:solidFill>
                <a:latin typeface="Ubuntu" panose="020B0604020202020204" charset="0"/>
              </a:rPr>
              <a:t>We aim to create impact on:</a:t>
            </a:r>
          </a:p>
        </p:txBody>
      </p:sp>
    </p:spTree>
    <p:extLst>
      <p:ext uri="{BB962C8B-B14F-4D97-AF65-F5344CB8AC3E}">
        <p14:creationId xmlns:p14="http://schemas.microsoft.com/office/powerpoint/2010/main" xmlns="" val="307589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 name="Object 477" hidden="1"/>
          <p:cNvGraphicFramePr>
            <a:graphicFrameLocks noChangeAspect="1"/>
          </p:cNvGraphicFramePr>
          <p:nvPr>
            <p:extLst/>
          </p:nvPr>
        </p:nvGraphicFramePr>
        <p:xfrm>
          <a:off x="1525589" y="1589"/>
          <a:ext cx="1587" cy="1587"/>
        </p:xfrm>
        <a:graphic>
          <a:graphicData uri="http://schemas.openxmlformats.org/presentationml/2006/ole">
            <p:oleObj spid="_x0000_s38935" name="think-cell Slide" r:id="rId4" imgW="360" imgH="360" progId="">
              <p:embed/>
            </p:oleObj>
          </a:graphicData>
        </a:graphic>
      </p:graphicFrame>
      <p:sp>
        <p:nvSpPr>
          <p:cNvPr id="2" name="Title 1"/>
          <p:cNvSpPr>
            <a:spLocks noGrp="1"/>
          </p:cNvSpPr>
          <p:nvPr>
            <p:ph type="title"/>
          </p:nvPr>
        </p:nvSpPr>
        <p:spPr/>
        <p:txBody>
          <a:bodyPr>
            <a:normAutofit/>
          </a:bodyPr>
          <a:lstStyle/>
          <a:p>
            <a:r>
              <a:rPr lang="en-US" dirty="0"/>
              <a:t>Creating collective impact at farm-level</a:t>
            </a:r>
          </a:p>
        </p:txBody>
      </p:sp>
      <p:sp>
        <p:nvSpPr>
          <p:cNvPr id="3" name="Slide Number Placeholder 2"/>
          <p:cNvSpPr>
            <a:spLocks noGrp="1"/>
          </p:cNvSpPr>
          <p:nvPr>
            <p:ph type="sldNum" sz="quarter" idx="12"/>
          </p:nvPr>
        </p:nvSpPr>
        <p:spPr/>
        <p:txBody>
          <a:bodyPr/>
          <a:lstStyle/>
          <a:p>
            <a:fld id="{8E26E041-F703-6741-A57B-5459891A3F98}" type="slidenum">
              <a:rPr lang="en-US" smtClean="0"/>
              <a:pPr/>
              <a:t>11</a:t>
            </a:fld>
            <a:endParaRPr lang="en-US" dirty="0"/>
          </a:p>
        </p:txBody>
      </p:sp>
      <p:grpSp>
        <p:nvGrpSpPr>
          <p:cNvPr id="448" name="Group 447"/>
          <p:cNvGrpSpPr/>
          <p:nvPr/>
        </p:nvGrpSpPr>
        <p:grpSpPr>
          <a:xfrm>
            <a:off x="2279576" y="1340658"/>
            <a:ext cx="7704856" cy="4861532"/>
            <a:chOff x="1682732" y="1900503"/>
            <a:chExt cx="5444267" cy="3435168"/>
          </a:xfrm>
        </p:grpSpPr>
        <p:grpSp>
          <p:nvGrpSpPr>
            <p:cNvPr id="6" name="Group 5"/>
            <p:cNvGrpSpPr/>
            <p:nvPr/>
          </p:nvGrpSpPr>
          <p:grpSpPr>
            <a:xfrm>
              <a:off x="2760774" y="2150671"/>
              <a:ext cx="2974487" cy="2879745"/>
              <a:chOff x="5797949" y="2265887"/>
              <a:chExt cx="2104325" cy="2037298"/>
            </a:xfrm>
          </p:grpSpPr>
          <p:sp>
            <p:nvSpPr>
              <p:cNvPr id="7" name="Oval 6"/>
              <p:cNvSpPr/>
              <p:nvPr/>
            </p:nvSpPr>
            <p:spPr>
              <a:xfrm>
                <a:off x="5797949" y="2265887"/>
                <a:ext cx="2001346" cy="2037298"/>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p:cNvSpPr/>
              <p:nvPr/>
            </p:nvSpPr>
            <p:spPr>
              <a:xfrm>
                <a:off x="7620000" y="2762007"/>
                <a:ext cx="269824" cy="132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Isosceles Triangle 8"/>
              <p:cNvSpPr/>
              <p:nvPr/>
            </p:nvSpPr>
            <p:spPr>
              <a:xfrm rot="8234024">
                <a:off x="7469612" y="2729355"/>
                <a:ext cx="432662" cy="13273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14" name="TextBox 13"/>
            <p:cNvSpPr txBox="1"/>
            <p:nvPr/>
          </p:nvSpPr>
          <p:spPr>
            <a:xfrm>
              <a:off x="3487739" y="3751501"/>
              <a:ext cx="1503021" cy="639378"/>
            </a:xfrm>
            <a:prstGeom prst="rect">
              <a:avLst/>
            </a:prstGeom>
            <a:noFill/>
          </p:spPr>
          <p:txBody>
            <a:bodyPr wrap="square" rtlCol="0">
              <a:spAutoFit/>
            </a:bodyPr>
            <a:lstStyle/>
            <a:p>
              <a:pPr algn="ctr">
                <a:lnSpc>
                  <a:spcPct val="80000"/>
                </a:lnSpc>
              </a:pPr>
              <a:r>
                <a:rPr lang="en-US" sz="2200" b="1" dirty="0">
                  <a:solidFill>
                    <a:schemeClr val="accent2"/>
                  </a:solidFill>
                </a:rPr>
                <a:t>Farmer resilience and livelihood</a:t>
              </a:r>
            </a:p>
          </p:txBody>
        </p:sp>
        <p:grpSp>
          <p:nvGrpSpPr>
            <p:cNvPr id="5" name="Group 4"/>
            <p:cNvGrpSpPr/>
            <p:nvPr/>
          </p:nvGrpSpPr>
          <p:grpSpPr>
            <a:xfrm>
              <a:off x="4990760" y="3205021"/>
              <a:ext cx="2136239" cy="758512"/>
              <a:chOff x="3541933" y="4417672"/>
              <a:chExt cx="2136239" cy="758512"/>
            </a:xfrm>
          </p:grpSpPr>
          <p:sp>
            <p:nvSpPr>
              <p:cNvPr id="12" name="TextBox 11"/>
              <p:cNvSpPr txBox="1"/>
              <p:nvPr/>
            </p:nvSpPr>
            <p:spPr>
              <a:xfrm>
                <a:off x="3541933" y="4417672"/>
                <a:ext cx="2136239" cy="758512"/>
              </a:xfrm>
              <a:prstGeom prst="rect">
                <a:avLst/>
              </a:prstGeom>
              <a:solidFill>
                <a:schemeClr val="accent2">
                  <a:lumMod val="40000"/>
                  <a:lumOff val="60000"/>
                </a:schemeClr>
              </a:solidFill>
              <a:ln w="6350">
                <a:solidFill>
                  <a:schemeClr val="bg1"/>
                </a:solidFill>
              </a:ln>
            </p:spPr>
            <p:txBody>
              <a:bodyPr wrap="square" rIns="36000" rtlCol="0" anchor="ctr">
                <a:noAutofit/>
              </a:bodyPr>
              <a:lstStyle/>
              <a:p>
                <a:pPr marL="892175" lvl="1" defTabSz="1076325"/>
                <a:r>
                  <a:rPr lang="en-US" sz="1400" b="1" dirty="0">
                    <a:solidFill>
                      <a:schemeClr val="accent3"/>
                    </a:solidFill>
                  </a:rPr>
                  <a:t>National agendas, national PPP and thematic work-streams</a:t>
                </a:r>
              </a:p>
            </p:txBody>
          </p:sp>
          <p:grpSp>
            <p:nvGrpSpPr>
              <p:cNvPr id="15" name="Group 14"/>
              <p:cNvGrpSpPr>
                <a:grpSpLocks noChangeAspect="1"/>
              </p:cNvGrpSpPr>
              <p:nvPr/>
            </p:nvGrpSpPr>
            <p:grpSpPr>
              <a:xfrm>
                <a:off x="3635436" y="4552355"/>
                <a:ext cx="504000" cy="504000"/>
                <a:chOff x="4630132" y="4647997"/>
                <a:chExt cx="891418" cy="891418"/>
              </a:xfrm>
            </p:grpSpPr>
            <p:sp>
              <p:nvSpPr>
                <p:cNvPr id="16" name="Oval 15"/>
                <p:cNvSpPr/>
                <p:nvPr/>
              </p:nvSpPr>
              <p:spPr>
                <a:xfrm>
                  <a:off x="4630132" y="4647997"/>
                  <a:ext cx="891418" cy="891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7" name="Picture 16"/>
                <p:cNvPicPr>
                  <a:picLocks noChangeAspect="1"/>
                </p:cNvPicPr>
                <p:nvPr/>
              </p:nvPicPr>
              <p:blipFill>
                <a:blip r:embed="rId5" cstate="print">
                  <a:duotone>
                    <a:schemeClr val="accent2">
                      <a:shade val="45000"/>
                      <a:satMod val="135000"/>
                    </a:schemeClr>
                    <a:prstClr val="white"/>
                  </a:duotone>
                </a:blip>
                <a:stretch>
                  <a:fillRect/>
                </a:stretch>
              </p:blipFill>
              <p:spPr>
                <a:xfrm>
                  <a:off x="4774131" y="4791997"/>
                  <a:ext cx="668564" cy="668564"/>
                </a:xfrm>
                <a:prstGeom prst="rect">
                  <a:avLst/>
                </a:prstGeom>
              </p:spPr>
            </p:pic>
          </p:grpSp>
        </p:grpSp>
        <p:sp>
          <p:nvSpPr>
            <p:cNvPr id="21" name="TextBox 20"/>
            <p:cNvSpPr txBox="1"/>
            <p:nvPr/>
          </p:nvSpPr>
          <p:spPr>
            <a:xfrm>
              <a:off x="2457885" y="2551792"/>
              <a:ext cx="953161" cy="378407"/>
            </a:xfrm>
            <a:prstGeom prst="rect">
              <a:avLst/>
            </a:prstGeom>
            <a:solidFill>
              <a:schemeClr val="bg1"/>
            </a:solidFill>
          </p:spPr>
          <p:txBody>
            <a:bodyPr wrap="square" rtlCol="0">
              <a:spAutoFit/>
            </a:bodyPr>
            <a:lstStyle/>
            <a:p>
              <a:pPr algn="ctr">
                <a:lnSpc>
                  <a:spcPct val="80000"/>
                </a:lnSpc>
              </a:pPr>
              <a:r>
                <a:rPr lang="en-US" sz="1800" dirty="0">
                  <a:solidFill>
                    <a:schemeClr val="accent2"/>
                  </a:solidFill>
                </a:rPr>
                <a:t>Reporting &amp; learning</a:t>
              </a:r>
            </a:p>
          </p:txBody>
        </p:sp>
        <p:grpSp>
          <p:nvGrpSpPr>
            <p:cNvPr id="29" name="Group 28"/>
            <p:cNvGrpSpPr/>
            <p:nvPr/>
          </p:nvGrpSpPr>
          <p:grpSpPr>
            <a:xfrm>
              <a:off x="3370254" y="1900503"/>
              <a:ext cx="1771034" cy="738000"/>
              <a:chOff x="3377334" y="1900503"/>
              <a:chExt cx="1771034" cy="738000"/>
            </a:xfrm>
          </p:grpSpPr>
          <p:sp>
            <p:nvSpPr>
              <p:cNvPr id="10" name="TextBox 9"/>
              <p:cNvSpPr txBox="1"/>
              <p:nvPr/>
            </p:nvSpPr>
            <p:spPr>
              <a:xfrm>
                <a:off x="3377334" y="1900503"/>
                <a:ext cx="1771034" cy="738000"/>
              </a:xfrm>
              <a:prstGeom prst="rect">
                <a:avLst/>
              </a:prstGeom>
              <a:solidFill>
                <a:schemeClr val="accent2">
                  <a:lumMod val="40000"/>
                  <a:lumOff val="60000"/>
                </a:schemeClr>
              </a:solidFill>
              <a:ln w="6350">
                <a:solidFill>
                  <a:schemeClr val="bg1"/>
                </a:solidFill>
              </a:ln>
            </p:spPr>
            <p:txBody>
              <a:bodyPr wrap="square" rIns="36000" rtlCol="0" anchor="ctr">
                <a:noAutofit/>
              </a:bodyPr>
              <a:lstStyle/>
              <a:p>
                <a:pPr marL="989013" lvl="1" defTabSz="868363"/>
                <a:r>
                  <a:rPr lang="en-US" sz="1400" b="1" dirty="0">
                    <a:solidFill>
                      <a:schemeClr val="accent3"/>
                    </a:solidFill>
                  </a:rPr>
                  <a:t>One vision </a:t>
                </a:r>
              </a:p>
              <a:p>
                <a:pPr marL="989013" lvl="1" defTabSz="868363"/>
                <a:r>
                  <a:rPr lang="en-US" sz="1400" b="1" dirty="0">
                    <a:solidFill>
                      <a:schemeClr val="accent3"/>
                    </a:solidFill>
                  </a:rPr>
                  <a:t>&amp; global</a:t>
                </a:r>
              </a:p>
              <a:p>
                <a:pPr marL="989013" lvl="1" defTabSz="868363"/>
                <a:r>
                  <a:rPr lang="en-US" sz="1400" b="1" dirty="0">
                    <a:solidFill>
                      <a:schemeClr val="accent3"/>
                    </a:solidFill>
                  </a:rPr>
                  <a:t>work-streams</a:t>
                </a:r>
              </a:p>
            </p:txBody>
          </p:sp>
          <p:grpSp>
            <p:nvGrpSpPr>
              <p:cNvPr id="18" name="Group 17"/>
              <p:cNvGrpSpPr>
                <a:grpSpLocks noChangeAspect="1"/>
              </p:cNvGrpSpPr>
              <p:nvPr/>
            </p:nvGrpSpPr>
            <p:grpSpPr>
              <a:xfrm>
                <a:off x="3538682" y="1984953"/>
                <a:ext cx="504000" cy="504000"/>
                <a:chOff x="3087947" y="4647997"/>
                <a:chExt cx="891418" cy="891418"/>
              </a:xfrm>
            </p:grpSpPr>
            <p:sp>
              <p:nvSpPr>
                <p:cNvPr id="19" name="Oval 18"/>
                <p:cNvSpPr/>
                <p:nvPr/>
              </p:nvSpPr>
              <p:spPr>
                <a:xfrm>
                  <a:off x="3087947" y="4647997"/>
                  <a:ext cx="891418" cy="891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0" name="Picture 19"/>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3199374" y="4759424"/>
                  <a:ext cx="668564" cy="668564"/>
                </a:xfrm>
                <a:prstGeom prst="rect">
                  <a:avLst/>
                </a:prstGeom>
              </p:spPr>
            </p:pic>
          </p:grpSp>
        </p:grpSp>
        <p:grpSp>
          <p:nvGrpSpPr>
            <p:cNvPr id="22" name="Group 21"/>
            <p:cNvGrpSpPr/>
            <p:nvPr/>
          </p:nvGrpSpPr>
          <p:grpSpPr>
            <a:xfrm>
              <a:off x="3472705" y="2775351"/>
              <a:ext cx="1425546" cy="921800"/>
              <a:chOff x="4132586" y="2590659"/>
              <a:chExt cx="2432485" cy="1572919"/>
            </a:xfrm>
          </p:grpSpPr>
          <p:pic>
            <p:nvPicPr>
              <p:cNvPr id="23" name="Picture 22"/>
              <p:cNvPicPr>
                <a:picLocks noChangeAspect="1"/>
              </p:cNvPicPr>
              <p:nvPr/>
            </p:nvPicPr>
            <p:blipFill>
              <a:blip r:embed="rId7" cstate="print">
                <a:duotone>
                  <a:schemeClr val="accent2">
                    <a:shade val="45000"/>
                    <a:satMod val="135000"/>
                  </a:schemeClr>
                  <a:prstClr val="white"/>
                </a:duotone>
              </a:blip>
              <a:stretch>
                <a:fillRect/>
              </a:stretch>
            </p:blipFill>
            <p:spPr>
              <a:xfrm>
                <a:off x="4132586" y="2590659"/>
                <a:ext cx="1546641" cy="1546642"/>
              </a:xfrm>
              <a:prstGeom prst="rect">
                <a:avLst/>
              </a:prstGeom>
            </p:spPr>
          </p:pic>
          <p:pic>
            <p:nvPicPr>
              <p:cNvPr id="24" name="Picture 23"/>
              <p:cNvPicPr>
                <a:picLocks noChangeAspect="1"/>
              </p:cNvPicPr>
              <p:nvPr/>
            </p:nvPicPr>
            <p:blipFill>
              <a:blip r:embed="rId8" cstate="print">
                <a:duotone>
                  <a:schemeClr val="accent2">
                    <a:shade val="45000"/>
                    <a:satMod val="135000"/>
                  </a:schemeClr>
                  <a:prstClr val="white"/>
                </a:duotone>
              </a:blip>
              <a:stretch>
                <a:fillRect/>
              </a:stretch>
            </p:blipFill>
            <p:spPr>
              <a:xfrm>
                <a:off x="5018430" y="2616936"/>
                <a:ext cx="1546641" cy="1546642"/>
              </a:xfrm>
              <a:prstGeom prst="rect">
                <a:avLst/>
              </a:prstGeom>
            </p:spPr>
          </p:pic>
        </p:grpSp>
        <p:grpSp>
          <p:nvGrpSpPr>
            <p:cNvPr id="4" name="Group 3"/>
            <p:cNvGrpSpPr/>
            <p:nvPr/>
          </p:nvGrpSpPr>
          <p:grpSpPr>
            <a:xfrm>
              <a:off x="1682732" y="3205021"/>
              <a:ext cx="1784060" cy="736189"/>
              <a:chOff x="139196" y="4439995"/>
              <a:chExt cx="1784060" cy="736189"/>
            </a:xfrm>
          </p:grpSpPr>
          <p:sp>
            <p:nvSpPr>
              <p:cNvPr id="11" name="TextBox 10"/>
              <p:cNvSpPr txBox="1"/>
              <p:nvPr/>
            </p:nvSpPr>
            <p:spPr>
              <a:xfrm>
                <a:off x="139196" y="4439995"/>
                <a:ext cx="1784060" cy="736189"/>
              </a:xfrm>
              <a:prstGeom prst="rect">
                <a:avLst/>
              </a:prstGeom>
              <a:solidFill>
                <a:schemeClr val="accent2">
                  <a:lumMod val="40000"/>
                  <a:lumOff val="60000"/>
                </a:schemeClr>
              </a:solidFill>
              <a:ln w="6350">
                <a:solidFill>
                  <a:schemeClr val="bg1"/>
                </a:solidFill>
              </a:ln>
            </p:spPr>
            <p:txBody>
              <a:bodyPr wrap="square" rIns="36000" rtlCol="0" anchor="ctr">
                <a:noAutofit/>
              </a:bodyPr>
              <a:lstStyle/>
              <a:p>
                <a:pPr marL="85725" lvl="1" indent="-7938"/>
                <a:r>
                  <a:rPr lang="en-US" sz="1400" b="1" dirty="0">
                    <a:solidFill>
                      <a:schemeClr val="accent3"/>
                    </a:solidFill>
                  </a:rPr>
                  <a:t>Global </a:t>
                </a:r>
              </a:p>
              <a:p>
                <a:pPr marL="85725" lvl="1" indent="-7938"/>
                <a:r>
                  <a:rPr lang="en-US" sz="1400" b="1" dirty="0">
                    <a:solidFill>
                      <a:schemeClr val="accent3"/>
                    </a:solidFill>
                  </a:rPr>
                  <a:t>progress </a:t>
                </a:r>
              </a:p>
              <a:p>
                <a:pPr marL="85725" lvl="1" indent="-7938"/>
                <a:r>
                  <a:rPr lang="en-US" sz="1400" b="1" dirty="0">
                    <a:solidFill>
                      <a:schemeClr val="accent3"/>
                    </a:solidFill>
                  </a:rPr>
                  <a:t>framework</a:t>
                </a:r>
              </a:p>
            </p:txBody>
          </p:sp>
          <p:grpSp>
            <p:nvGrpSpPr>
              <p:cNvPr id="25" name="Group 24"/>
              <p:cNvGrpSpPr>
                <a:grpSpLocks noChangeAspect="1"/>
              </p:cNvGrpSpPr>
              <p:nvPr/>
            </p:nvGrpSpPr>
            <p:grpSpPr>
              <a:xfrm>
                <a:off x="1255281" y="4579354"/>
                <a:ext cx="499130" cy="499130"/>
                <a:chOff x="8646095" y="4051023"/>
                <a:chExt cx="891418" cy="891418"/>
              </a:xfrm>
            </p:grpSpPr>
            <p:sp>
              <p:nvSpPr>
                <p:cNvPr id="26" name="Oval 25"/>
                <p:cNvSpPr/>
                <p:nvPr/>
              </p:nvSpPr>
              <p:spPr>
                <a:xfrm>
                  <a:off x="8646095" y="4051023"/>
                  <a:ext cx="891418" cy="891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7" name="Picture 26"/>
                <p:cNvPicPr>
                  <a:picLocks noChangeAspect="1"/>
                </p:cNvPicPr>
                <p:nvPr/>
              </p:nvPicPr>
              <p:blipFill>
                <a:blip r:embed="rId9" cstate="print">
                  <a:extLst>
                    <a:ext uri="{BEBA8EAE-BF5A-486C-A8C5-ECC9F3942E4B}">
                      <a14:imgProps xmlns:a14="http://schemas.microsoft.com/office/drawing/2010/main" xmlns="">
                        <a14:imgLayer r:embed="rId12">
                          <a14:imgEffect>
                            <a14:brightnessContrast bright="100000"/>
                          </a14:imgEffect>
                        </a14:imgLayer>
                      </a14:imgProps>
                    </a:ext>
                  </a:extLst>
                </a:blip>
                <a:stretch>
                  <a:fillRect/>
                </a:stretch>
              </p:blipFill>
              <p:spPr>
                <a:xfrm>
                  <a:off x="8822178" y="4195022"/>
                  <a:ext cx="560888" cy="560888"/>
                </a:xfrm>
                <a:prstGeom prst="rect">
                  <a:avLst/>
                </a:prstGeom>
              </p:spPr>
            </p:pic>
          </p:grpSp>
        </p:grpSp>
        <p:grpSp>
          <p:nvGrpSpPr>
            <p:cNvPr id="28" name="Group 27"/>
            <p:cNvGrpSpPr/>
            <p:nvPr/>
          </p:nvGrpSpPr>
          <p:grpSpPr>
            <a:xfrm>
              <a:off x="3297948" y="4599482"/>
              <a:ext cx="1889459" cy="736189"/>
              <a:chOff x="3446806" y="4599482"/>
              <a:chExt cx="1889459" cy="736189"/>
            </a:xfrm>
          </p:grpSpPr>
          <p:sp>
            <p:nvSpPr>
              <p:cNvPr id="13" name="TextBox 12"/>
              <p:cNvSpPr txBox="1"/>
              <p:nvPr/>
            </p:nvSpPr>
            <p:spPr>
              <a:xfrm>
                <a:off x="3446806" y="4599482"/>
                <a:ext cx="1889459" cy="736189"/>
              </a:xfrm>
              <a:prstGeom prst="rect">
                <a:avLst/>
              </a:prstGeom>
              <a:solidFill>
                <a:schemeClr val="accent5">
                  <a:lumMod val="40000"/>
                  <a:lumOff val="60000"/>
                </a:schemeClr>
              </a:solidFill>
              <a:ln w="6350">
                <a:solidFill>
                  <a:schemeClr val="bg1"/>
                </a:solidFill>
              </a:ln>
            </p:spPr>
            <p:txBody>
              <a:bodyPr wrap="square" rtlCol="0" anchor="ctr">
                <a:noAutofit/>
              </a:bodyPr>
              <a:lstStyle/>
              <a:p>
                <a:pPr marL="546100" lvl="1" algn="r"/>
                <a:r>
                  <a:rPr lang="en-US" sz="1400" b="1" dirty="0">
                    <a:solidFill>
                      <a:schemeClr val="accent3"/>
                    </a:solidFill>
                  </a:rPr>
                  <a:t>Implementation </a:t>
                </a:r>
              </a:p>
              <a:p>
                <a:pPr marL="546100" lvl="1" algn="r"/>
                <a:r>
                  <a:rPr lang="en-US" sz="1400" b="1" dirty="0">
                    <a:solidFill>
                      <a:schemeClr val="accent3"/>
                    </a:solidFill>
                  </a:rPr>
                  <a:t>through programs</a:t>
                </a:r>
              </a:p>
            </p:txBody>
          </p:sp>
          <p:sp>
            <p:nvSpPr>
              <p:cNvPr id="30" name="Oval 29"/>
              <p:cNvSpPr/>
              <p:nvPr/>
            </p:nvSpPr>
            <p:spPr>
              <a:xfrm>
                <a:off x="3504942" y="4733281"/>
                <a:ext cx="504000" cy="50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31" name="Picture 30"/>
              <p:cNvPicPr>
                <a:picLocks noChangeAspect="1"/>
              </p:cNvPicPr>
              <p:nvPr/>
            </p:nvPicPr>
            <p:blipFill>
              <a:blip r:embed="rId13" cstate="print">
                <a:extLst>
                  <a:ext uri="{BEBA8EAE-BF5A-486C-A8C5-ECC9F3942E4B}">
                    <a14:imgProps xmlns:a14="http://schemas.microsoft.com/office/drawing/2010/main" xmlns="">
                      <a14:imgLayer r:embed="rId14">
                        <a14:imgEffect>
                          <a14:brightnessContrast bright="100000"/>
                        </a14:imgEffect>
                      </a14:imgLayer>
                    </a14:imgProps>
                  </a:ext>
                </a:extLst>
              </a:blip>
              <a:stretch>
                <a:fillRect/>
              </a:stretch>
            </p:blipFill>
            <p:spPr>
              <a:xfrm>
                <a:off x="3554459" y="4782799"/>
                <a:ext cx="378000" cy="378000"/>
              </a:xfrm>
              <a:prstGeom prst="rect">
                <a:avLst/>
              </a:prstGeom>
            </p:spPr>
          </p:pic>
        </p:grpSp>
      </p:grpSp>
    </p:spTree>
    <p:extLst>
      <p:ext uri="{BB962C8B-B14F-4D97-AF65-F5344CB8AC3E}">
        <p14:creationId xmlns:p14="http://schemas.microsoft.com/office/powerpoint/2010/main" xmlns="" val="3409767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a:xfrm>
            <a:off x="830144" y="3501008"/>
            <a:ext cx="10282682" cy="715388"/>
          </a:xfrm>
          <a:prstGeom prst="homePlate">
            <a:avLst/>
          </a:prstGeom>
          <a:solidFill>
            <a:srgbClr val="BC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460590" y="3699995"/>
            <a:ext cx="162018" cy="162018"/>
          </a:xfrm>
          <a:prstGeom prst="ellipse">
            <a:avLst/>
          </a:prstGeom>
          <a:solidFill>
            <a:srgbClr val="4528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541599" y="3862014"/>
            <a:ext cx="0" cy="654079"/>
          </a:xfrm>
          <a:prstGeom prst="line">
            <a:avLst/>
          </a:prstGeom>
          <a:ln w="19050">
            <a:solidFill>
              <a:srgbClr val="452834"/>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9680" y="4516093"/>
            <a:ext cx="1664536" cy="1200329"/>
          </a:xfrm>
          <a:prstGeom prst="rect">
            <a:avLst/>
          </a:prstGeom>
          <a:noFill/>
        </p:spPr>
        <p:txBody>
          <a:bodyPr wrap="square" rtlCol="0">
            <a:spAutoFit/>
          </a:bodyPr>
          <a:lstStyle/>
          <a:p>
            <a:pPr algn="ctr">
              <a:lnSpc>
                <a:spcPct val="90000"/>
              </a:lnSpc>
            </a:pPr>
            <a:r>
              <a:rPr lang="en-US" sz="1600" b="1" dirty="0">
                <a:solidFill>
                  <a:srgbClr val="BC3A3B"/>
                </a:solidFill>
              </a:rPr>
              <a:t>8 March 2016</a:t>
            </a:r>
          </a:p>
          <a:p>
            <a:pPr algn="ctr">
              <a:lnSpc>
                <a:spcPct val="90000"/>
              </a:lnSpc>
            </a:pPr>
            <a:r>
              <a:rPr lang="en-US" sz="1600" dirty="0"/>
              <a:t>World Coffee Conference</a:t>
            </a:r>
          </a:p>
          <a:p>
            <a:pPr algn="ctr">
              <a:lnSpc>
                <a:spcPct val="90000"/>
              </a:lnSpc>
            </a:pPr>
            <a:endParaRPr lang="en-US" sz="1600" dirty="0"/>
          </a:p>
          <a:p>
            <a:pPr algn="ctr">
              <a:lnSpc>
                <a:spcPct val="90000"/>
              </a:lnSpc>
            </a:pPr>
            <a:r>
              <a:rPr lang="en-US" sz="1600" dirty="0"/>
              <a:t>Launch of GCP</a:t>
            </a:r>
          </a:p>
        </p:txBody>
      </p:sp>
      <p:sp>
        <p:nvSpPr>
          <p:cNvPr id="10" name="Rounded Rectangle 19"/>
          <p:cNvSpPr/>
          <p:nvPr/>
        </p:nvSpPr>
        <p:spPr>
          <a:xfrm flipV="1">
            <a:off x="3612018" y="3753275"/>
            <a:ext cx="3600000" cy="96324"/>
          </a:xfrm>
          <a:prstGeom prst="roundRect">
            <a:avLst/>
          </a:prstGeom>
          <a:solidFill>
            <a:srgbClr val="4528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21"/>
          <p:cNvSpPr txBox="1"/>
          <p:nvPr/>
        </p:nvSpPr>
        <p:spPr>
          <a:xfrm>
            <a:off x="4170260" y="2212565"/>
            <a:ext cx="2304269" cy="757130"/>
          </a:xfrm>
          <a:prstGeom prst="rect">
            <a:avLst/>
          </a:prstGeom>
          <a:noFill/>
        </p:spPr>
        <p:txBody>
          <a:bodyPr wrap="square" rtlCol="0">
            <a:spAutoFit/>
          </a:bodyPr>
          <a:lstStyle/>
          <a:p>
            <a:pPr algn="ctr">
              <a:lnSpc>
                <a:spcPct val="90000"/>
              </a:lnSpc>
            </a:pPr>
            <a:r>
              <a:rPr lang="en-US" sz="1600" b="1" dirty="0">
                <a:solidFill>
                  <a:srgbClr val="BC3A3B"/>
                </a:solidFill>
              </a:rPr>
              <a:t>April - September</a:t>
            </a:r>
          </a:p>
          <a:p>
            <a:pPr algn="ctr">
              <a:lnSpc>
                <a:spcPct val="90000"/>
              </a:lnSpc>
            </a:pPr>
            <a:r>
              <a:rPr lang="en-US" sz="1600" dirty="0"/>
              <a:t>Sector collaboration </a:t>
            </a:r>
          </a:p>
          <a:p>
            <a:pPr algn="ctr">
              <a:lnSpc>
                <a:spcPct val="90000"/>
              </a:lnSpc>
            </a:pPr>
            <a:r>
              <a:rPr lang="en-US" sz="1600" dirty="0"/>
              <a:t>in </a:t>
            </a:r>
            <a:r>
              <a:rPr lang="en-US" sz="1600" dirty="0" err="1"/>
              <a:t>workstreams</a:t>
            </a:r>
            <a:endParaRPr lang="en-US" sz="1600" dirty="0"/>
          </a:p>
        </p:txBody>
      </p:sp>
      <p:sp>
        <p:nvSpPr>
          <p:cNvPr id="12" name="Oval 22"/>
          <p:cNvSpPr/>
          <p:nvPr/>
        </p:nvSpPr>
        <p:spPr>
          <a:xfrm>
            <a:off x="8611122" y="3690869"/>
            <a:ext cx="162018" cy="162018"/>
          </a:xfrm>
          <a:prstGeom prst="ellipse">
            <a:avLst/>
          </a:prstGeom>
          <a:solidFill>
            <a:srgbClr val="4528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23"/>
          <p:cNvCxnSpPr>
            <a:stCxn id="12" idx="4"/>
            <a:endCxn id="14" idx="0"/>
          </p:cNvCxnSpPr>
          <p:nvPr/>
        </p:nvCxnSpPr>
        <p:spPr>
          <a:xfrm>
            <a:off x="8692131" y="3852887"/>
            <a:ext cx="0" cy="713651"/>
          </a:xfrm>
          <a:prstGeom prst="line">
            <a:avLst/>
          </a:prstGeom>
          <a:ln w="19050">
            <a:solidFill>
              <a:srgbClr val="452834"/>
            </a:solidFill>
          </a:ln>
        </p:spPr>
        <p:style>
          <a:lnRef idx="1">
            <a:schemeClr val="accent1"/>
          </a:lnRef>
          <a:fillRef idx="0">
            <a:schemeClr val="accent1"/>
          </a:fillRef>
          <a:effectRef idx="0">
            <a:schemeClr val="accent1"/>
          </a:effectRef>
          <a:fontRef idx="minor">
            <a:schemeClr val="tx1"/>
          </a:fontRef>
        </p:style>
      </p:cxnSp>
      <p:sp>
        <p:nvSpPr>
          <p:cNvPr id="14" name="TextBox 24"/>
          <p:cNvSpPr txBox="1"/>
          <p:nvPr/>
        </p:nvSpPr>
        <p:spPr>
          <a:xfrm>
            <a:off x="7602899" y="4566538"/>
            <a:ext cx="2178464" cy="757130"/>
          </a:xfrm>
          <a:prstGeom prst="rect">
            <a:avLst/>
          </a:prstGeom>
          <a:noFill/>
        </p:spPr>
        <p:txBody>
          <a:bodyPr wrap="square" rtlCol="0">
            <a:spAutoFit/>
          </a:bodyPr>
          <a:lstStyle/>
          <a:p>
            <a:pPr algn="ctr">
              <a:lnSpc>
                <a:spcPct val="90000"/>
              </a:lnSpc>
            </a:pPr>
            <a:r>
              <a:rPr lang="en-US" sz="1600" b="1" dirty="0">
                <a:solidFill>
                  <a:srgbClr val="BC3A3B"/>
                </a:solidFill>
              </a:rPr>
              <a:t>October</a:t>
            </a:r>
          </a:p>
          <a:p>
            <a:pPr algn="ctr">
              <a:lnSpc>
                <a:spcPct val="90000"/>
              </a:lnSpc>
            </a:pPr>
            <a:r>
              <a:rPr lang="en-US" sz="1600" dirty="0"/>
              <a:t>GCP Membership Assembly</a:t>
            </a:r>
          </a:p>
        </p:txBody>
      </p:sp>
      <p:sp>
        <p:nvSpPr>
          <p:cNvPr id="17" name="Rounded Rectangle 19"/>
          <p:cNvSpPr/>
          <p:nvPr/>
        </p:nvSpPr>
        <p:spPr>
          <a:xfrm flipV="1">
            <a:off x="1029680" y="3587634"/>
            <a:ext cx="3600000" cy="89002"/>
          </a:xfrm>
          <a:prstGeom prst="roundRect">
            <a:avLst/>
          </a:prstGeom>
          <a:solidFill>
            <a:srgbClr val="4528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21"/>
          <p:cNvSpPr txBox="1"/>
          <p:nvPr/>
        </p:nvSpPr>
        <p:spPr>
          <a:xfrm>
            <a:off x="2265613" y="1414025"/>
            <a:ext cx="1869979" cy="535531"/>
          </a:xfrm>
          <a:prstGeom prst="rect">
            <a:avLst/>
          </a:prstGeom>
          <a:noFill/>
        </p:spPr>
        <p:txBody>
          <a:bodyPr wrap="square" rtlCol="0">
            <a:spAutoFit/>
          </a:bodyPr>
          <a:lstStyle/>
          <a:p>
            <a:pPr algn="ctr">
              <a:lnSpc>
                <a:spcPct val="90000"/>
              </a:lnSpc>
            </a:pPr>
            <a:r>
              <a:rPr lang="en-US" sz="1600" b="1" dirty="0">
                <a:solidFill>
                  <a:srgbClr val="BC3A3B"/>
                </a:solidFill>
              </a:rPr>
              <a:t>Nov – June</a:t>
            </a:r>
          </a:p>
          <a:p>
            <a:pPr algn="ctr">
              <a:lnSpc>
                <a:spcPct val="90000"/>
              </a:lnSpc>
            </a:pPr>
            <a:r>
              <a:rPr lang="en-US" sz="1600" dirty="0"/>
              <a:t>Initiative mapping</a:t>
            </a:r>
          </a:p>
        </p:txBody>
      </p:sp>
      <p:sp>
        <p:nvSpPr>
          <p:cNvPr id="19" name="Oval 22"/>
          <p:cNvSpPr/>
          <p:nvPr/>
        </p:nvSpPr>
        <p:spPr>
          <a:xfrm>
            <a:off x="7392000" y="3690869"/>
            <a:ext cx="162018" cy="162018"/>
          </a:xfrm>
          <a:prstGeom prst="ellipse">
            <a:avLst/>
          </a:prstGeom>
          <a:solidFill>
            <a:srgbClr val="4528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19"/>
          <p:cNvSpPr/>
          <p:nvPr/>
        </p:nvSpPr>
        <p:spPr>
          <a:xfrm flipV="1">
            <a:off x="4232935" y="3928659"/>
            <a:ext cx="2124000" cy="90010"/>
          </a:xfrm>
          <a:prstGeom prst="roundRect">
            <a:avLst/>
          </a:prstGeom>
          <a:solidFill>
            <a:srgbClr val="4528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3"/>
          <p:cNvCxnSpPr/>
          <p:nvPr/>
        </p:nvCxnSpPr>
        <p:spPr>
          <a:xfrm>
            <a:off x="4806942" y="4038385"/>
            <a:ext cx="3950" cy="486000"/>
          </a:xfrm>
          <a:prstGeom prst="line">
            <a:avLst/>
          </a:prstGeom>
          <a:ln w="19050">
            <a:solidFill>
              <a:srgbClr val="452834"/>
            </a:solidFill>
          </a:ln>
        </p:spPr>
        <p:style>
          <a:lnRef idx="1">
            <a:schemeClr val="accent1"/>
          </a:lnRef>
          <a:fillRef idx="0">
            <a:schemeClr val="accent1"/>
          </a:fillRef>
          <a:effectRef idx="0">
            <a:schemeClr val="accent1"/>
          </a:effectRef>
          <a:fontRef idx="minor">
            <a:schemeClr val="tx1"/>
          </a:fontRef>
        </p:style>
      </p:cxnSp>
      <p:sp>
        <p:nvSpPr>
          <p:cNvPr id="26" name="Rechteck 25"/>
          <p:cNvSpPr/>
          <p:nvPr/>
        </p:nvSpPr>
        <p:spPr>
          <a:xfrm>
            <a:off x="3567811" y="4535027"/>
            <a:ext cx="2409513" cy="1421928"/>
          </a:xfrm>
          <a:prstGeom prst="rect">
            <a:avLst/>
          </a:prstGeom>
        </p:spPr>
        <p:txBody>
          <a:bodyPr wrap="square">
            <a:spAutoFit/>
          </a:bodyPr>
          <a:lstStyle/>
          <a:p>
            <a:pPr algn="ctr">
              <a:lnSpc>
                <a:spcPct val="90000"/>
              </a:lnSpc>
            </a:pPr>
            <a:r>
              <a:rPr lang="en-US" sz="1600" b="1" dirty="0">
                <a:solidFill>
                  <a:srgbClr val="BC3A3B"/>
                </a:solidFill>
              </a:rPr>
              <a:t>June – August</a:t>
            </a:r>
          </a:p>
          <a:p>
            <a:pPr algn="ctr">
              <a:lnSpc>
                <a:spcPct val="90000"/>
              </a:lnSpc>
            </a:pPr>
            <a:r>
              <a:rPr lang="en-US" sz="1600" dirty="0"/>
              <a:t>Consultation with stakeholders through national platforms, </a:t>
            </a:r>
          </a:p>
          <a:p>
            <a:pPr algn="ctr">
              <a:lnSpc>
                <a:spcPct val="90000"/>
              </a:lnSpc>
            </a:pPr>
            <a:r>
              <a:rPr lang="en-US" sz="1600" dirty="0"/>
              <a:t>Refining of Vision 2020 goals and concept</a:t>
            </a:r>
          </a:p>
        </p:txBody>
      </p:sp>
      <p:sp>
        <p:nvSpPr>
          <p:cNvPr id="27" name="Rechteck 26"/>
          <p:cNvSpPr/>
          <p:nvPr/>
        </p:nvSpPr>
        <p:spPr>
          <a:xfrm>
            <a:off x="5941260" y="1329386"/>
            <a:ext cx="2932550" cy="757130"/>
          </a:xfrm>
          <a:prstGeom prst="rect">
            <a:avLst/>
          </a:prstGeom>
        </p:spPr>
        <p:txBody>
          <a:bodyPr wrap="square">
            <a:spAutoFit/>
          </a:bodyPr>
          <a:lstStyle/>
          <a:p>
            <a:pPr algn="ctr">
              <a:lnSpc>
                <a:spcPct val="90000"/>
              </a:lnSpc>
            </a:pPr>
            <a:r>
              <a:rPr lang="en-US" sz="1600" b="1" dirty="0">
                <a:solidFill>
                  <a:srgbClr val="BC3A3B"/>
                </a:solidFill>
              </a:rPr>
              <a:t>September</a:t>
            </a:r>
          </a:p>
          <a:p>
            <a:pPr algn="ctr">
              <a:lnSpc>
                <a:spcPct val="90000"/>
              </a:lnSpc>
            </a:pPr>
            <a:r>
              <a:rPr lang="en-US" sz="1600" dirty="0"/>
              <a:t>Vision 2020 international workshop in London </a:t>
            </a:r>
          </a:p>
        </p:txBody>
      </p:sp>
      <p:cxnSp>
        <p:nvCxnSpPr>
          <p:cNvPr id="28" name="Straight Connector 23"/>
          <p:cNvCxnSpPr/>
          <p:nvPr/>
        </p:nvCxnSpPr>
        <p:spPr>
          <a:xfrm>
            <a:off x="9174000" y="3177161"/>
            <a:ext cx="0" cy="476665"/>
          </a:xfrm>
          <a:prstGeom prst="line">
            <a:avLst/>
          </a:prstGeom>
          <a:ln w="19050">
            <a:solidFill>
              <a:srgbClr val="452834"/>
            </a:solidFill>
          </a:ln>
        </p:spPr>
        <p:style>
          <a:lnRef idx="1">
            <a:schemeClr val="accent1"/>
          </a:lnRef>
          <a:fillRef idx="0">
            <a:schemeClr val="accent1"/>
          </a:fillRef>
          <a:effectRef idx="0">
            <a:schemeClr val="accent1"/>
          </a:effectRef>
          <a:fontRef idx="minor">
            <a:schemeClr val="tx1"/>
          </a:fontRef>
        </p:style>
      </p:cxnSp>
      <p:cxnSp>
        <p:nvCxnSpPr>
          <p:cNvPr id="31" name="Straight Connector 23"/>
          <p:cNvCxnSpPr/>
          <p:nvPr/>
        </p:nvCxnSpPr>
        <p:spPr>
          <a:xfrm>
            <a:off x="5573084" y="2983703"/>
            <a:ext cx="0" cy="730045"/>
          </a:xfrm>
          <a:prstGeom prst="line">
            <a:avLst/>
          </a:prstGeom>
          <a:ln w="19050">
            <a:solidFill>
              <a:srgbClr val="452834"/>
            </a:solidFill>
          </a:ln>
        </p:spPr>
        <p:style>
          <a:lnRef idx="1">
            <a:schemeClr val="accent1"/>
          </a:lnRef>
          <a:fillRef idx="0">
            <a:schemeClr val="accent1"/>
          </a:fillRef>
          <a:effectRef idx="0">
            <a:schemeClr val="accent1"/>
          </a:effectRef>
          <a:fontRef idx="minor">
            <a:schemeClr val="tx1"/>
          </a:fontRef>
        </p:style>
      </p:cxnSp>
      <p:sp>
        <p:nvSpPr>
          <p:cNvPr id="36" name="Rounded Rectangle 19"/>
          <p:cNvSpPr/>
          <p:nvPr/>
        </p:nvSpPr>
        <p:spPr>
          <a:xfrm flipV="1">
            <a:off x="7459248" y="3587634"/>
            <a:ext cx="3060000" cy="89848"/>
          </a:xfrm>
          <a:prstGeom prst="roundRect">
            <a:avLst/>
          </a:prstGeom>
          <a:solidFill>
            <a:srgbClr val="4528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hteck 36"/>
          <p:cNvSpPr/>
          <p:nvPr/>
        </p:nvSpPr>
        <p:spPr>
          <a:xfrm>
            <a:off x="8435249" y="2198432"/>
            <a:ext cx="2901217" cy="978729"/>
          </a:xfrm>
          <a:prstGeom prst="rect">
            <a:avLst/>
          </a:prstGeom>
        </p:spPr>
        <p:txBody>
          <a:bodyPr wrap="square">
            <a:spAutoFit/>
          </a:bodyPr>
          <a:lstStyle/>
          <a:p>
            <a:pPr algn="ctr">
              <a:lnSpc>
                <a:spcPct val="90000"/>
              </a:lnSpc>
            </a:pPr>
            <a:r>
              <a:rPr lang="en-US" sz="1600" b="1" dirty="0">
                <a:solidFill>
                  <a:srgbClr val="BC3A3B"/>
                </a:solidFill>
              </a:rPr>
              <a:t>September onwards</a:t>
            </a:r>
          </a:p>
          <a:p>
            <a:pPr algn="ctr">
              <a:lnSpc>
                <a:spcPct val="90000"/>
              </a:lnSpc>
            </a:pPr>
            <a:r>
              <a:rPr lang="en-US" sz="1600" dirty="0"/>
              <a:t>Develop Vision 2030 and </a:t>
            </a:r>
          </a:p>
          <a:p>
            <a:pPr algn="ctr">
              <a:lnSpc>
                <a:spcPct val="90000"/>
              </a:lnSpc>
            </a:pPr>
            <a:r>
              <a:rPr lang="en-US" sz="1600" dirty="0"/>
              <a:t>Global Progress Framework </a:t>
            </a:r>
          </a:p>
          <a:p>
            <a:pPr algn="ctr">
              <a:lnSpc>
                <a:spcPct val="90000"/>
              </a:lnSpc>
            </a:pPr>
            <a:r>
              <a:rPr lang="en-US" sz="1600" dirty="0"/>
              <a:t>in line with SDGs </a:t>
            </a:r>
          </a:p>
        </p:txBody>
      </p:sp>
      <p:cxnSp>
        <p:nvCxnSpPr>
          <p:cNvPr id="42" name="Straight Connector 23"/>
          <p:cNvCxnSpPr/>
          <p:nvPr/>
        </p:nvCxnSpPr>
        <p:spPr>
          <a:xfrm>
            <a:off x="7473009" y="2708920"/>
            <a:ext cx="0" cy="944906"/>
          </a:xfrm>
          <a:prstGeom prst="line">
            <a:avLst/>
          </a:prstGeom>
          <a:ln w="19050">
            <a:solidFill>
              <a:srgbClr val="452834"/>
            </a:solidFill>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a:stCxn id="18" idx="2"/>
          </p:cNvCxnSpPr>
          <p:nvPr/>
        </p:nvCxnSpPr>
        <p:spPr>
          <a:xfrm>
            <a:off x="3200603" y="1949556"/>
            <a:ext cx="0" cy="1614371"/>
          </a:xfrm>
          <a:prstGeom prst="line">
            <a:avLst/>
          </a:prstGeom>
          <a:ln w="19050">
            <a:solidFill>
              <a:srgbClr val="452834"/>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dirty="0"/>
              <a:t>Bringing Vision 2020 to life: Work-plan until October 2016</a:t>
            </a:r>
          </a:p>
        </p:txBody>
      </p:sp>
      <p:pic>
        <p:nvPicPr>
          <p:cNvPr id="32" name="Picture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28369" y="5308612"/>
            <a:ext cx="773244" cy="128874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7428" y="2083866"/>
            <a:ext cx="1763639" cy="493726"/>
          </a:xfrm>
          <a:prstGeom prst="rect">
            <a:avLst/>
          </a:prstGeom>
        </p:spPr>
      </p:pic>
    </p:spTree>
    <p:extLst>
      <p:ext uri="{BB962C8B-B14F-4D97-AF65-F5344CB8AC3E}">
        <p14:creationId xmlns:p14="http://schemas.microsoft.com/office/powerpoint/2010/main" xmlns="" val="31742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Contribute?</a:t>
            </a:r>
          </a:p>
        </p:txBody>
      </p:sp>
      <p:sp>
        <p:nvSpPr>
          <p:cNvPr id="9" name="Text Placeholder 3"/>
          <p:cNvSpPr>
            <a:spLocks noGrp="1"/>
          </p:cNvSpPr>
          <p:nvPr>
            <p:ph type="body" idx="10"/>
          </p:nvPr>
        </p:nvSpPr>
        <p:spPr>
          <a:xfrm>
            <a:off x="2200559" y="2988819"/>
            <a:ext cx="8496673" cy="682556"/>
          </a:xfrm>
        </p:spPr>
        <p:txBody>
          <a:bodyPr>
            <a:noAutofit/>
          </a:bodyPr>
          <a:lstStyle/>
          <a:p>
            <a:pPr marL="360363" indent="-360363" algn="ctr">
              <a:lnSpc>
                <a:spcPct val="150000"/>
              </a:lnSpc>
            </a:pPr>
            <a:r>
              <a:rPr lang="en-US" sz="2800" dirty="0">
                <a:hlinkClick r:id="rId3"/>
              </a:rPr>
              <a:t>Connect@vision2020.coffee</a:t>
            </a:r>
            <a:r>
              <a:rPr lang="en-US" sz="2800" dirty="0"/>
              <a:t> </a:t>
            </a:r>
          </a:p>
          <a:p>
            <a:pPr marL="360363" indent="-360363" algn="ctr">
              <a:lnSpc>
                <a:spcPct val="150000"/>
              </a:lnSpc>
            </a:pPr>
            <a:endParaRPr lang="en-US" sz="2800" b="1" dirty="0"/>
          </a:p>
          <a:p>
            <a:pPr marL="360363" indent="-360363" algn="ctr">
              <a:lnSpc>
                <a:spcPct val="150000"/>
              </a:lnSpc>
            </a:pPr>
            <a:r>
              <a:rPr lang="en-US" sz="2800" b="1" dirty="0"/>
              <a:t>More information</a:t>
            </a:r>
          </a:p>
          <a:p>
            <a:pPr marL="360363" indent="-360363" algn="ctr">
              <a:lnSpc>
                <a:spcPct val="150000"/>
              </a:lnSpc>
            </a:pPr>
            <a:r>
              <a:rPr lang="en-US" sz="2800" u="sng" dirty="0">
                <a:solidFill>
                  <a:srgbClr val="79B473"/>
                </a:solidFill>
              </a:rPr>
              <a:t>www.vision2020.coffee</a:t>
            </a:r>
          </a:p>
        </p:txBody>
      </p:sp>
    </p:spTree>
    <p:extLst>
      <p:ext uri="{BB962C8B-B14F-4D97-AF65-F5344CB8AC3E}">
        <p14:creationId xmlns:p14="http://schemas.microsoft.com/office/powerpoint/2010/main" xmlns="" val="353806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t>
            </a:r>
            <a:r>
              <a:rPr lang="en-US" dirty="0" err="1"/>
              <a:t>for</a:t>
            </a:r>
            <a:r>
              <a:rPr lang="en-US" dirty="0"/>
              <a:t> </a:t>
            </a:r>
            <a:r>
              <a:rPr lang="en-US" dirty="0" err="1"/>
              <a:t>today</a:t>
            </a:r>
            <a:endParaRPr lang="en-US" dirty="0"/>
          </a:p>
        </p:txBody>
      </p:sp>
      <p:sp>
        <p:nvSpPr>
          <p:cNvPr id="3" name="Slide Number Placeholder 2"/>
          <p:cNvSpPr>
            <a:spLocks noGrp="1"/>
          </p:cNvSpPr>
          <p:nvPr>
            <p:ph type="sldNum" sz="quarter" idx="12"/>
          </p:nvPr>
        </p:nvSpPr>
        <p:spPr/>
        <p:txBody>
          <a:bodyPr/>
          <a:lstStyle/>
          <a:p>
            <a:fld id="{8E26E041-F703-6741-A57B-5459891A3F98}" type="slidenum">
              <a:rPr lang="en-US" smtClean="0"/>
              <a:pPr/>
              <a:t>2</a:t>
            </a:fld>
            <a:endParaRPr lang="en-US" dirty="0"/>
          </a:p>
        </p:txBody>
      </p:sp>
      <p:sp>
        <p:nvSpPr>
          <p:cNvPr id="7" name="Content Placeholder 6"/>
          <p:cNvSpPr>
            <a:spLocks noGrp="1"/>
          </p:cNvSpPr>
          <p:nvPr>
            <p:ph sz="quarter" idx="14"/>
          </p:nvPr>
        </p:nvSpPr>
        <p:spPr/>
        <p:txBody>
          <a:bodyPr/>
          <a:lstStyle/>
          <a:p>
            <a:pPr>
              <a:buNone/>
            </a:pPr>
            <a:endParaRPr lang="en-US" dirty="0"/>
          </a:p>
        </p:txBody>
      </p:sp>
      <p:graphicFrame>
        <p:nvGraphicFramePr>
          <p:cNvPr id="11" name="Content Placeholder 5"/>
          <p:cNvGraphicFramePr>
            <a:graphicFrameLocks/>
          </p:cNvGraphicFramePr>
          <p:nvPr>
            <p:extLst>
              <p:ext uri="{D42A27DB-BD31-4B8C-83A1-F6EECF244321}">
                <p14:modId xmlns:p14="http://schemas.microsoft.com/office/powerpoint/2010/main" xmlns="" val="2489903620"/>
              </p:ext>
            </p:extLst>
          </p:nvPr>
        </p:nvGraphicFramePr>
        <p:xfrm>
          <a:off x="623392" y="1156431"/>
          <a:ext cx="10515600" cy="4435768"/>
        </p:xfrm>
        <a:graphic>
          <a:graphicData uri="http://schemas.openxmlformats.org/drawingml/2006/table">
            <a:tbl>
              <a:tblPr firstRow="1" bandRow="1">
                <a:tableStyleId>{2D5ABB26-0587-4C30-8999-92F81FD0307C}</a:tableStyleId>
              </a:tblPr>
              <a:tblGrid>
                <a:gridCol w="1914236">
                  <a:extLst>
                    <a:ext uri="{9D8B030D-6E8A-4147-A177-3AD203B41FA5}">
                      <a16:colId xmlns:a16="http://schemas.microsoft.com/office/drawing/2014/main" xmlns="" val="1285520496"/>
                    </a:ext>
                  </a:extLst>
                </a:gridCol>
                <a:gridCol w="886691">
                  <a:extLst>
                    <a:ext uri="{9D8B030D-6E8A-4147-A177-3AD203B41FA5}">
                      <a16:colId xmlns:a16="http://schemas.microsoft.com/office/drawing/2014/main" xmlns="" val="2755458066"/>
                    </a:ext>
                  </a:extLst>
                </a:gridCol>
                <a:gridCol w="7714673">
                  <a:extLst>
                    <a:ext uri="{9D8B030D-6E8A-4147-A177-3AD203B41FA5}">
                      <a16:colId xmlns:a16="http://schemas.microsoft.com/office/drawing/2014/main" xmlns="" val="3915682891"/>
                    </a:ext>
                  </a:extLst>
                </a:gridCol>
              </a:tblGrid>
              <a:tr h="299316">
                <a:tc>
                  <a:txBody>
                    <a:bodyPr/>
                    <a:lstStyle/>
                    <a:p>
                      <a:pPr algn="ctr"/>
                      <a:r>
                        <a:rPr lang="en-US" sz="1400" b="1" dirty="0" err="1" smtClean="0">
                          <a:latin typeface="Calibri" pitchFamily="34" charset="0"/>
                        </a:rPr>
                        <a:t>Thời</a:t>
                      </a:r>
                      <a:r>
                        <a:rPr lang="en-US" sz="1400" b="1" baseline="0" dirty="0" smtClean="0">
                          <a:latin typeface="Calibri" pitchFamily="34" charset="0"/>
                        </a:rPr>
                        <a:t> </a:t>
                      </a:r>
                      <a:r>
                        <a:rPr lang="en-US" sz="1400" b="1" baseline="0" dirty="0" err="1" smtClean="0">
                          <a:latin typeface="Calibri" pitchFamily="34" charset="0"/>
                        </a:rPr>
                        <a:t>gian</a:t>
                      </a:r>
                      <a:endParaRPr lang="en-US" sz="1400" b="1" dirty="0">
                        <a:latin typeface="Calibri" pitchFamily="34" charset="0"/>
                      </a:endParaRPr>
                    </a:p>
                  </a:txBody>
                  <a:tcPr marL="121920" marR="121920">
                    <a:lnB w="12700" cap="flat" cmpd="sng" algn="ctr">
                      <a:solidFill>
                        <a:schemeClr val="accent2"/>
                      </a:solidFill>
                      <a:prstDash val="solid"/>
                      <a:round/>
                      <a:headEnd type="none" w="med" len="med"/>
                      <a:tailEnd type="none" w="med" len="med"/>
                    </a:lnB>
                  </a:tcPr>
                </a:tc>
                <a:tc>
                  <a:txBody>
                    <a:bodyPr/>
                    <a:lstStyle/>
                    <a:p>
                      <a:pPr algn="ctr"/>
                      <a:r>
                        <a:rPr lang="en-US" sz="1400" b="1" dirty="0">
                          <a:latin typeface="Calibri" pitchFamily="34" charset="0"/>
                        </a:rPr>
                        <a:t>#</a:t>
                      </a:r>
                    </a:p>
                  </a:txBody>
                  <a:tcPr marL="121920" marR="121920">
                    <a:lnB w="12700" cap="flat" cmpd="sng" algn="ctr">
                      <a:solidFill>
                        <a:schemeClr val="accent2"/>
                      </a:solidFill>
                      <a:prstDash val="solid"/>
                      <a:round/>
                      <a:headEnd type="none" w="med" len="med"/>
                      <a:tailEnd type="none" w="med" len="med"/>
                    </a:lnB>
                  </a:tcPr>
                </a:tc>
                <a:tc>
                  <a:txBody>
                    <a:bodyPr/>
                    <a:lstStyle/>
                    <a:p>
                      <a:pPr algn="ctr"/>
                      <a:r>
                        <a:rPr lang="en-US" sz="1400" b="1" dirty="0" smtClean="0">
                          <a:latin typeface="Calibri" pitchFamily="34" charset="0"/>
                        </a:rPr>
                        <a:t>Agenda</a:t>
                      </a:r>
                      <a:endParaRPr lang="en-US" sz="1400" b="1" dirty="0">
                        <a:latin typeface="Calibri" pitchFamily="34" charset="0"/>
                      </a:endParaRPr>
                    </a:p>
                  </a:txBody>
                  <a:tcPr marL="121920" marR="121920">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558632653"/>
                  </a:ext>
                </a:extLst>
              </a:tr>
              <a:tr h="389905">
                <a:tc>
                  <a:txBody>
                    <a:bodyPr/>
                    <a:lstStyle/>
                    <a:p>
                      <a:r>
                        <a:rPr lang="en-US" sz="1600" dirty="0" smtClean="0">
                          <a:latin typeface="Calibri" pitchFamily="34" charset="0"/>
                        </a:rPr>
                        <a:t>13:30</a:t>
                      </a:r>
                      <a:r>
                        <a:rPr lang="en-US" sz="1600" baseline="0" dirty="0" smtClean="0">
                          <a:latin typeface="Calibri" pitchFamily="34" charset="0"/>
                        </a:rPr>
                        <a:t> – 13:40</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600" dirty="0">
                          <a:latin typeface="Calibri" pitchFamily="34" charset="0"/>
                        </a:rPr>
                        <a:t>1</a:t>
                      </a: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Welcome &amp; Opening remarks</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3972567882"/>
                  </a:ext>
                </a:extLst>
              </a:tr>
              <a:tr h="381807">
                <a:tc>
                  <a:txBody>
                    <a:bodyPr/>
                    <a:lstStyle/>
                    <a:p>
                      <a:r>
                        <a:rPr lang="en-US" sz="1600" dirty="0" smtClean="0">
                          <a:latin typeface="Calibri" pitchFamily="34" charset="0"/>
                        </a:rPr>
                        <a:t>13:40 – 13:45</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600" dirty="0">
                          <a:latin typeface="Calibri" pitchFamily="34" charset="0"/>
                        </a:rPr>
                        <a:t>2</a:t>
                      </a: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rPr>
                        <a:t>Vision </a:t>
                      </a:r>
                      <a:r>
                        <a:rPr lang="en-US" sz="1600" dirty="0" smtClean="0">
                          <a:latin typeface="Calibri" pitchFamily="34" charset="0"/>
                        </a:rPr>
                        <a:t>2020</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692559305"/>
                  </a:ext>
                </a:extLst>
              </a:tr>
              <a:tr h="512154">
                <a:tc>
                  <a:txBody>
                    <a:bodyPr/>
                    <a:lstStyle/>
                    <a:p>
                      <a:r>
                        <a:rPr lang="en-US" sz="1600" dirty="0" smtClean="0">
                          <a:latin typeface="Calibri" pitchFamily="34" charset="0"/>
                        </a:rPr>
                        <a:t>13:45 – 13:55</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600" dirty="0">
                          <a:latin typeface="Calibri" pitchFamily="34" charset="0"/>
                        </a:rPr>
                        <a:t>3</a:t>
                      </a: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rPr>
                        <a:t>Introduction to</a:t>
                      </a:r>
                      <a:r>
                        <a:rPr lang="en-US" sz="1600" baseline="0" dirty="0">
                          <a:latin typeface="Calibri" pitchFamily="34" charset="0"/>
                        </a:rPr>
                        <a:t> the </a:t>
                      </a:r>
                      <a:r>
                        <a:rPr lang="en-US" sz="1600" dirty="0">
                          <a:latin typeface="Calibri" pitchFamily="34" charset="0"/>
                        </a:rPr>
                        <a:t>Global Coffee </a:t>
                      </a:r>
                      <a:r>
                        <a:rPr lang="en-US" sz="1600" dirty="0" smtClean="0">
                          <a:latin typeface="Calibri" pitchFamily="34" charset="0"/>
                        </a:rPr>
                        <a:t>Platform</a:t>
                      </a:r>
                      <a:endParaRPr lang="en-US" sz="2000" dirty="0">
                        <a:solidFill>
                          <a:srgbClr val="00B0F0"/>
                        </a:solidFill>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3521145874"/>
                  </a:ext>
                </a:extLst>
              </a:tr>
              <a:tr h="512154">
                <a:tc>
                  <a:txBody>
                    <a:bodyPr/>
                    <a:lstStyle/>
                    <a:p>
                      <a:r>
                        <a:rPr lang="en-US" sz="1600" dirty="0" smtClean="0">
                          <a:latin typeface="Calibri" pitchFamily="34" charset="0"/>
                        </a:rPr>
                        <a:t>13:55 – 14:15</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600" dirty="0" smtClean="0">
                          <a:latin typeface="Calibri" pitchFamily="34" charset="0"/>
                        </a:rPr>
                        <a:t>4</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Calibri" pitchFamily="34" charset="0"/>
                          <a:ea typeface="+mn-ea"/>
                          <a:cs typeface="+mn-cs"/>
                        </a:rPr>
                        <a:t>Vision,</a:t>
                      </a:r>
                      <a:r>
                        <a:rPr lang="en-US" sz="1600" kern="1200" baseline="0" dirty="0" smtClean="0">
                          <a:solidFill>
                            <a:schemeClr val="tx1"/>
                          </a:solidFill>
                          <a:latin typeface="Calibri" pitchFamily="34" charset="0"/>
                          <a:ea typeface="+mn-ea"/>
                          <a:cs typeface="+mn-cs"/>
                        </a:rPr>
                        <a:t> Targets, Priorities of Vietnam Coffee Sector by 2020</a:t>
                      </a:r>
                      <a:endParaRPr lang="en-US" sz="1600" kern="1200" dirty="0">
                        <a:solidFill>
                          <a:schemeClr val="tx1"/>
                        </a:solidFill>
                        <a:latin typeface="Calibri" pitchFamily="34" charset="0"/>
                        <a:ea typeface="+mn-ea"/>
                        <a:cs typeface="+mn-cs"/>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581635">
                <a:tc>
                  <a:txBody>
                    <a:bodyPr/>
                    <a:lstStyle/>
                    <a:p>
                      <a:r>
                        <a:rPr lang="en-US" sz="1600" dirty="0" smtClean="0">
                          <a:latin typeface="Calibri" pitchFamily="34" charset="0"/>
                        </a:rPr>
                        <a:t>14:15</a:t>
                      </a:r>
                      <a:r>
                        <a:rPr lang="en-US" sz="1600" baseline="0" dirty="0" smtClean="0">
                          <a:latin typeface="Calibri" pitchFamily="34" charset="0"/>
                        </a:rPr>
                        <a:t> – 15:20</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600" dirty="0">
                          <a:latin typeface="Calibri" pitchFamily="34" charset="0"/>
                        </a:rPr>
                        <a:t>5</a:t>
                      </a: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rPr>
                        <a:t>The sector on the national level,</a:t>
                      </a:r>
                      <a:r>
                        <a:rPr lang="en-US" sz="1600" baseline="0" dirty="0">
                          <a:latin typeface="Calibri" pitchFamily="34" charset="0"/>
                        </a:rPr>
                        <a:t> breakout sessions for interactive </a:t>
                      </a:r>
                      <a:r>
                        <a:rPr lang="en-US" sz="1600" baseline="0" dirty="0" smtClean="0">
                          <a:latin typeface="Calibri" pitchFamily="34" charset="0"/>
                        </a:rPr>
                        <a:t>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pitchFamily="34" charset="0"/>
                        </a:rPr>
                        <a:t>Round 1: Food safety risks (30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pitchFamily="34" charset="0"/>
                        </a:rPr>
                        <a:t>Round 2: Environmental risks (30 min</a:t>
                      </a:r>
                      <a:r>
                        <a:rPr lang="en-US" sz="1600" baseline="0" dirty="0" smtClean="0">
                          <a:latin typeface="Calibri"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Calibri" pitchFamily="34" charset="0"/>
                        </a:rPr>
                        <a:t>Round 3: Market risks (30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Round 4: Others (10 min)</a:t>
                      </a: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461557023"/>
                  </a:ext>
                </a:extLst>
              </a:tr>
              <a:tr h="512154">
                <a:tc>
                  <a:txBody>
                    <a:bodyPr/>
                    <a:lstStyle/>
                    <a:p>
                      <a:r>
                        <a:rPr lang="en-US" sz="1600" dirty="0" smtClean="0">
                          <a:latin typeface="Calibri" pitchFamily="34" charset="0"/>
                        </a:rPr>
                        <a:t>16:00</a:t>
                      </a:r>
                      <a:r>
                        <a:rPr lang="en-US" sz="1600" baseline="0" dirty="0" smtClean="0">
                          <a:latin typeface="Calibri" pitchFamily="34" charset="0"/>
                        </a:rPr>
                        <a:t> </a:t>
                      </a:r>
                      <a:r>
                        <a:rPr lang="en-US" sz="1600" baseline="0" dirty="0" smtClean="0">
                          <a:latin typeface="Calibri" pitchFamily="34" charset="0"/>
                        </a:rPr>
                        <a:t>– 16:55</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600" dirty="0" smtClean="0">
                          <a:latin typeface="Calibri" pitchFamily="34" charset="0"/>
                        </a:rPr>
                        <a:t>6</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rPr>
                        <a:t>Plenary discussion: presentation of conclusions</a:t>
                      </a: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443209739"/>
                  </a:ext>
                </a:extLst>
              </a:tr>
              <a:tr h="512154">
                <a:tc>
                  <a:txBody>
                    <a:bodyPr/>
                    <a:lstStyle/>
                    <a:p>
                      <a:r>
                        <a:rPr lang="en-US" sz="1600" dirty="0" smtClean="0">
                          <a:latin typeface="Calibri" pitchFamily="34" charset="0"/>
                        </a:rPr>
                        <a:t>16:55</a:t>
                      </a:r>
                      <a:r>
                        <a:rPr lang="en-US" sz="1600" baseline="0" dirty="0" smtClean="0">
                          <a:latin typeface="Calibri" pitchFamily="34" charset="0"/>
                        </a:rPr>
                        <a:t> – 17:00</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600" smtClean="0">
                          <a:latin typeface="Calibri" pitchFamily="34" charset="0"/>
                        </a:rPr>
                        <a:t>7</a:t>
                      </a:r>
                      <a:endParaRPr lang="en-US" sz="1600" dirty="0">
                        <a:latin typeface="Calibri" pitchFamily="34" charset="0"/>
                      </a:endParaRP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rPr>
                        <a:t>Next steps and closing</a:t>
                      </a:r>
                    </a:p>
                  </a:txBody>
                  <a:tcPr marL="121920" marR="121920">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2594926105"/>
                  </a:ext>
                </a:extLst>
              </a:tr>
            </a:tbl>
          </a:graphicData>
        </a:graphic>
      </p:graphicFrame>
    </p:spTree>
    <p:extLst>
      <p:ext uri="{BB962C8B-B14F-4D97-AF65-F5344CB8AC3E}">
        <p14:creationId xmlns:p14="http://schemas.microsoft.com/office/powerpoint/2010/main" xmlns="" val="346452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accent3"/>
                </a:solidFill>
              </a:rPr>
              <a:t>1. Introduction</a:t>
            </a:r>
          </a:p>
        </p:txBody>
      </p:sp>
      <p:sp>
        <p:nvSpPr>
          <p:cNvPr id="3" name="Slide Number Placeholder 2"/>
          <p:cNvSpPr>
            <a:spLocks noGrp="1"/>
          </p:cNvSpPr>
          <p:nvPr>
            <p:ph type="sldNum" sz="quarter" idx="12"/>
          </p:nvPr>
        </p:nvSpPr>
        <p:spPr/>
        <p:txBody>
          <a:bodyPr/>
          <a:lstStyle/>
          <a:p>
            <a:fld id="{8E26E041-F703-6741-A57B-5459891A3F98}" type="slidenum">
              <a:rPr lang="en-US" smtClean="0"/>
              <a:pPr/>
              <a:t>3</a:t>
            </a:fld>
            <a:endParaRPr lang="en-US"/>
          </a:p>
        </p:txBody>
      </p:sp>
      <p:sp>
        <p:nvSpPr>
          <p:cNvPr id="2" name="Text Placeholder 1"/>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xmlns="" val="3777944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3" cstate="print"/>
          <a:srcRect l="49659" t="60447" r="31418" b="8748"/>
          <a:stretch/>
        </p:blipFill>
        <p:spPr>
          <a:xfrm>
            <a:off x="4763852" y="3861048"/>
            <a:ext cx="2556284" cy="2664296"/>
          </a:xfrm>
          <a:prstGeom prst="rect">
            <a:avLst/>
          </a:prstGeom>
        </p:spPr>
      </p:pic>
      <p:sp>
        <p:nvSpPr>
          <p:cNvPr id="2" name="Title 1"/>
          <p:cNvSpPr>
            <a:spLocks noGrp="1"/>
          </p:cNvSpPr>
          <p:nvPr>
            <p:ph type="title"/>
          </p:nvPr>
        </p:nvSpPr>
        <p:spPr/>
        <p:txBody>
          <a:bodyPr/>
          <a:lstStyle/>
          <a:p>
            <a:r>
              <a:rPr lang="en-GB" dirty="0"/>
              <a:t>The ICO’s mission</a:t>
            </a:r>
          </a:p>
        </p:txBody>
      </p:sp>
      <p:sp>
        <p:nvSpPr>
          <p:cNvPr id="3" name="Slide Number Placeholder 2"/>
          <p:cNvSpPr>
            <a:spLocks noGrp="1"/>
          </p:cNvSpPr>
          <p:nvPr>
            <p:ph type="sldNum" sz="quarter" idx="12"/>
          </p:nvPr>
        </p:nvSpPr>
        <p:spPr/>
        <p:txBody>
          <a:bodyPr/>
          <a:lstStyle/>
          <a:p>
            <a:fld id="{8E26E041-F703-6741-A57B-5459891A3F98}" type="slidenum">
              <a:rPr lang="en-US" smtClean="0"/>
              <a:pPr/>
              <a:t>4</a:t>
            </a:fld>
            <a:endParaRPr lang="en-US" dirty="0"/>
          </a:p>
        </p:txBody>
      </p:sp>
      <p:sp>
        <p:nvSpPr>
          <p:cNvPr id="4" name="Text Placeholder 3"/>
          <p:cNvSpPr>
            <a:spLocks noGrp="1"/>
          </p:cNvSpPr>
          <p:nvPr>
            <p:ph type="body" sz="quarter" idx="13"/>
          </p:nvPr>
        </p:nvSpPr>
        <p:spPr/>
        <p:txBody>
          <a:bodyPr/>
          <a:lstStyle/>
          <a:p>
            <a:endParaRPr lang="en-GB" dirty="0"/>
          </a:p>
        </p:txBody>
      </p:sp>
      <p:sp>
        <p:nvSpPr>
          <p:cNvPr id="5" name="Content Placeholder 4"/>
          <p:cNvSpPr>
            <a:spLocks noGrp="1"/>
          </p:cNvSpPr>
          <p:nvPr>
            <p:ph sz="quarter" idx="14"/>
          </p:nvPr>
        </p:nvSpPr>
        <p:spPr>
          <a:xfrm>
            <a:off x="838200" y="1654174"/>
            <a:ext cx="4825752" cy="4543426"/>
          </a:xfrm>
        </p:spPr>
        <p:txBody>
          <a:bodyPr>
            <a:normAutofit/>
          </a:bodyPr>
          <a:lstStyle/>
          <a:p>
            <a:pPr marL="457200" indent="-457200">
              <a:spcAft>
                <a:spcPts val="1200"/>
              </a:spcAft>
              <a:buFont typeface="+mj-lt"/>
              <a:buAutoNum type="arabicPeriod"/>
            </a:pPr>
            <a:r>
              <a:rPr lang="en-GB" sz="1800" dirty="0"/>
              <a:t>Strengthen </a:t>
            </a:r>
            <a:r>
              <a:rPr lang="en-GB" sz="1800" dirty="0" smtClean="0"/>
              <a:t>the </a:t>
            </a:r>
            <a:r>
              <a:rPr lang="en-GB" sz="1800" dirty="0"/>
              <a:t>global coffee sector and promote its sustainable expansion in a market-based environment.</a:t>
            </a:r>
          </a:p>
          <a:p>
            <a:pPr marL="457200" indent="-457200">
              <a:spcAft>
                <a:spcPts val="1200"/>
              </a:spcAft>
              <a:buFont typeface="+mj-lt"/>
              <a:buAutoNum type="arabicPeriod"/>
            </a:pPr>
            <a:r>
              <a:rPr lang="en-GB" sz="1800" dirty="0"/>
              <a:t>Practical contributions to the development a sustainable world coffee sector and to reducing poverty in developing countries</a:t>
            </a:r>
          </a:p>
          <a:p>
            <a:endParaRPr lang="en-GB" sz="1800" dirty="0"/>
          </a:p>
        </p:txBody>
      </p:sp>
      <p:pic>
        <p:nvPicPr>
          <p:cNvPr id="6" name="Content Placeholder 3"/>
          <p:cNvPicPr>
            <a:picLocks noChangeAspect="1"/>
          </p:cNvPicPr>
          <p:nvPr/>
        </p:nvPicPr>
        <p:blipFill rotWithShape="1">
          <a:blip r:embed="rId3" cstate="print"/>
          <a:srcRect l="11108" t="8014" r="50341" b="8748"/>
          <a:stretch/>
        </p:blipFill>
        <p:spPr>
          <a:xfrm>
            <a:off x="7032104" y="306053"/>
            <a:ext cx="4680976" cy="6291299"/>
          </a:xfrm>
          <a:prstGeom prst="rect">
            <a:avLst/>
          </a:prstGeom>
        </p:spPr>
      </p:pic>
      <p:sp>
        <p:nvSpPr>
          <p:cNvPr id="8" name="Rectangle 7"/>
          <p:cNvSpPr/>
          <p:nvPr/>
        </p:nvSpPr>
        <p:spPr>
          <a:xfrm>
            <a:off x="838200" y="5036983"/>
            <a:ext cx="4393704" cy="1200329"/>
          </a:xfrm>
          <a:prstGeom prst="rect">
            <a:avLst/>
          </a:prstGeom>
        </p:spPr>
        <p:txBody>
          <a:bodyPr wrap="square">
            <a:spAutoFit/>
          </a:bodyPr>
          <a:lstStyle/>
          <a:p>
            <a:pPr defTabSz="914400">
              <a:defRPr/>
            </a:pPr>
            <a:r>
              <a:rPr lang="en-GB" sz="1800" dirty="0"/>
              <a:t>Currently the Member Governments represent 98% of world coffee production and 83% of world consumption.</a:t>
            </a:r>
          </a:p>
        </p:txBody>
      </p:sp>
    </p:spTree>
    <p:extLst>
      <p:ext uri="{BB962C8B-B14F-4D97-AF65-F5344CB8AC3E}">
        <p14:creationId xmlns:p14="http://schemas.microsoft.com/office/powerpoint/2010/main" xmlns="" val="48236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ICO’s Main Activities</a:t>
            </a:r>
            <a:endParaRPr lang="en-GB" dirty="0"/>
          </a:p>
        </p:txBody>
      </p:sp>
      <p:sp>
        <p:nvSpPr>
          <p:cNvPr id="3" name="Slide Number Placeholder 2"/>
          <p:cNvSpPr>
            <a:spLocks noGrp="1"/>
          </p:cNvSpPr>
          <p:nvPr>
            <p:ph type="sldNum" sz="quarter" idx="12"/>
          </p:nvPr>
        </p:nvSpPr>
        <p:spPr/>
        <p:txBody>
          <a:bodyPr/>
          <a:lstStyle/>
          <a:p>
            <a:fld id="{8E26E041-F703-6741-A57B-5459891A3F98}" type="slidenum">
              <a:rPr lang="en-US" smtClean="0"/>
              <a:pPr/>
              <a:t>5</a:t>
            </a:fld>
            <a:endParaRPr lang="en-US" dirty="0"/>
          </a:p>
        </p:txBody>
      </p:sp>
      <p:sp>
        <p:nvSpPr>
          <p:cNvPr id="4" name="Text Placeholder 3"/>
          <p:cNvSpPr>
            <a:spLocks noGrp="1"/>
          </p:cNvSpPr>
          <p:nvPr>
            <p:ph type="body" sz="quarter" idx="13"/>
          </p:nvPr>
        </p:nvSpPr>
        <p:spPr>
          <a:xfrm>
            <a:off x="838200" y="3861048"/>
            <a:ext cx="10515600" cy="2020276"/>
          </a:xfrm>
        </p:spPr>
        <p:txBody>
          <a:bodyPr>
            <a:noAutofit/>
          </a:bodyPr>
          <a:lstStyle/>
          <a:p>
            <a:pPr lvl="0">
              <a:spcBef>
                <a:spcPct val="20000"/>
              </a:spcBef>
              <a:spcAft>
                <a:spcPts val="1200"/>
              </a:spcAft>
            </a:pPr>
            <a:r>
              <a:rPr lang="en-GB" dirty="0" smtClean="0">
                <a:solidFill>
                  <a:srgbClr val="446F84"/>
                </a:solidFill>
                <a:cs typeface="Arial"/>
              </a:rPr>
              <a:t>Outlook to the future:</a:t>
            </a:r>
          </a:p>
          <a:p>
            <a:pPr marL="342900" lvl="0" indent="-342900">
              <a:spcBef>
                <a:spcPct val="20000"/>
              </a:spcBef>
              <a:spcAft>
                <a:spcPts val="1200"/>
              </a:spcAft>
              <a:buFont typeface="Arial" panose="020B0604020202020204" pitchFamily="34" charset="0"/>
              <a:buChar char="•"/>
            </a:pPr>
            <a:r>
              <a:rPr lang="en-GB" b="0" dirty="0">
                <a:solidFill>
                  <a:srgbClr val="452834"/>
                </a:solidFill>
              </a:rPr>
              <a:t>ICO undergoes review of strategic objectives to make it fit for future challenges in the coffee sector</a:t>
            </a:r>
          </a:p>
          <a:p>
            <a:pPr marL="342900" lvl="0" indent="-342900">
              <a:spcBef>
                <a:spcPct val="20000"/>
              </a:spcBef>
              <a:spcAft>
                <a:spcPts val="1200"/>
              </a:spcAft>
              <a:buFont typeface="Arial" panose="020B0604020202020204" pitchFamily="34" charset="0"/>
              <a:buChar char="•"/>
            </a:pPr>
            <a:r>
              <a:rPr lang="en-GB" b="0" dirty="0">
                <a:solidFill>
                  <a:srgbClr val="452834"/>
                </a:solidFill>
              </a:rPr>
              <a:t>ICO will be more effective in addressing emerging challenges such as impact of climate change, ageing trees &amp; farmers, gender and youth inclusion, etc.</a:t>
            </a:r>
          </a:p>
          <a:p>
            <a:pPr marL="342900" lvl="0" indent="-342900">
              <a:spcBef>
                <a:spcPct val="20000"/>
              </a:spcBef>
              <a:spcAft>
                <a:spcPts val="1200"/>
              </a:spcAft>
              <a:buFont typeface="Arial" panose="020B0604020202020204" pitchFamily="34" charset="0"/>
              <a:buChar char="•"/>
            </a:pPr>
            <a:r>
              <a:rPr lang="en-GB" b="0" dirty="0">
                <a:solidFill>
                  <a:srgbClr val="452834"/>
                </a:solidFill>
              </a:rPr>
              <a:t>Embrace public private partnerships, e.g. through Vision 2020</a:t>
            </a:r>
          </a:p>
          <a:p>
            <a:endParaRPr lang="en-GB" dirty="0"/>
          </a:p>
        </p:txBody>
      </p:sp>
      <p:sp>
        <p:nvSpPr>
          <p:cNvPr id="5" name="Content Placeholder 4"/>
          <p:cNvSpPr>
            <a:spLocks noGrp="1"/>
          </p:cNvSpPr>
          <p:nvPr>
            <p:ph sz="quarter" idx="14"/>
          </p:nvPr>
        </p:nvSpPr>
        <p:spPr>
          <a:xfrm>
            <a:off x="838200" y="1196752"/>
            <a:ext cx="10515600" cy="2566914"/>
          </a:xfrm>
        </p:spPr>
        <p:txBody>
          <a:bodyPr>
            <a:normAutofit/>
          </a:bodyPr>
          <a:lstStyle/>
          <a:p>
            <a:r>
              <a:rPr lang="en-GB" sz="2000" dirty="0"/>
              <a:t>Providing a forum for discussion between public and private sector (ICC, WCC, Global Forum, etc.)</a:t>
            </a:r>
          </a:p>
          <a:p>
            <a:r>
              <a:rPr lang="en-GB" sz="2000" dirty="0"/>
              <a:t>Collecting and statistics on the world coffee market (import, export, production, consumption)</a:t>
            </a:r>
          </a:p>
          <a:p>
            <a:r>
              <a:rPr lang="en-GB" sz="2000" dirty="0"/>
              <a:t>Coffee Market Report &amp; economic studies</a:t>
            </a:r>
          </a:p>
          <a:p>
            <a:r>
              <a:rPr lang="en-GB" sz="2000" dirty="0"/>
              <a:t>Coffee development projects</a:t>
            </a:r>
          </a:p>
          <a:p>
            <a:r>
              <a:rPr lang="en-GB" sz="2000" dirty="0"/>
              <a:t>Promoting coffee quality and consumption</a:t>
            </a:r>
          </a:p>
          <a:p>
            <a:endParaRPr lang="en-GB" sz="2000" dirty="0"/>
          </a:p>
        </p:txBody>
      </p:sp>
    </p:spTree>
    <p:extLst>
      <p:ext uri="{BB962C8B-B14F-4D97-AF65-F5344CB8AC3E}">
        <p14:creationId xmlns:p14="http://schemas.microsoft.com/office/powerpoint/2010/main" xmlns="" val="87270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accent3"/>
                </a:solidFill>
              </a:rPr>
              <a:t>2. Vision 2020</a:t>
            </a:r>
          </a:p>
        </p:txBody>
      </p:sp>
      <p:sp>
        <p:nvSpPr>
          <p:cNvPr id="3" name="Slide Number Placeholder 2"/>
          <p:cNvSpPr>
            <a:spLocks noGrp="1"/>
          </p:cNvSpPr>
          <p:nvPr>
            <p:ph type="sldNum" sz="quarter" idx="12"/>
          </p:nvPr>
        </p:nvSpPr>
        <p:spPr/>
        <p:txBody>
          <a:bodyPr/>
          <a:lstStyle/>
          <a:p>
            <a:fld id="{8E26E041-F703-6741-A57B-5459891A3F98}" type="slidenum">
              <a:rPr lang="en-US" smtClean="0"/>
              <a:pPr/>
              <a:t>6</a:t>
            </a:fld>
            <a:endParaRPr lang="en-US"/>
          </a:p>
        </p:txBody>
      </p:sp>
      <p:sp>
        <p:nvSpPr>
          <p:cNvPr id="2" name="Text Placeholder 1"/>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xmlns="" val="3355735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230" t="8816" r="202" b="9074"/>
          <a:stretch/>
        </p:blipFill>
        <p:spPr>
          <a:xfrm>
            <a:off x="3510" y="-27384"/>
            <a:ext cx="12188489" cy="6706764"/>
          </a:xfrm>
          <a:prstGeom prst="rect">
            <a:avLst/>
          </a:prstGeom>
          <a:noFill/>
          <a:ln>
            <a:noFill/>
          </a:ln>
        </p:spPr>
      </p:pic>
      <p:sp>
        <p:nvSpPr>
          <p:cNvPr id="4" name="Slide Number Placeholder 3"/>
          <p:cNvSpPr>
            <a:spLocks noGrp="1"/>
          </p:cNvSpPr>
          <p:nvPr>
            <p:ph type="sldNum" sz="quarter" idx="12"/>
          </p:nvPr>
        </p:nvSpPr>
        <p:spPr>
          <a:xfrm>
            <a:off x="11887200" y="3321050"/>
            <a:ext cx="304800" cy="273050"/>
          </a:xfrm>
        </p:spPr>
        <p:txBody>
          <a:bodyPr/>
          <a:lstStyle/>
          <a:p>
            <a:fld id="{B68BE5E3-2814-4094-9E96-1EA324CD8A33}" type="slidenum">
              <a:rPr lang="de-DE" smtClean="0"/>
              <a:pPr/>
              <a:t>7</a:t>
            </a:fld>
            <a:endParaRPr lang="de-DE"/>
          </a:p>
        </p:txBody>
      </p:sp>
      <p:pic>
        <p:nvPicPr>
          <p:cNvPr id="8" name="Picture 7" descr="IMG_5840.JPG"/>
          <p:cNvPicPr>
            <a:picLocks noChangeAspect="1"/>
          </p:cNvPicPr>
          <p:nvPr/>
        </p:nvPicPr>
        <p:blipFill>
          <a:blip r:embed="rId3" cstate="print"/>
          <a:stretch>
            <a:fillRect/>
          </a:stretch>
        </p:blipFill>
        <p:spPr>
          <a:xfrm>
            <a:off x="0" y="-1035496"/>
            <a:ext cx="12192000" cy="9144000"/>
          </a:xfrm>
          <a:prstGeom prst="rect">
            <a:avLst/>
          </a:prstGeom>
        </p:spPr>
      </p:pic>
      <p:sp>
        <p:nvSpPr>
          <p:cNvPr id="7" name="Rectangle 6"/>
          <p:cNvSpPr/>
          <p:nvPr/>
        </p:nvSpPr>
        <p:spPr>
          <a:xfrm>
            <a:off x="0" y="3543012"/>
            <a:ext cx="3343275" cy="480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One shared goal</a:t>
            </a:r>
          </a:p>
        </p:txBody>
      </p:sp>
      <p:sp>
        <p:nvSpPr>
          <p:cNvPr id="12" name="Rectangular Callout 11"/>
          <p:cNvSpPr/>
          <p:nvPr/>
        </p:nvSpPr>
        <p:spPr>
          <a:xfrm>
            <a:off x="1991545" y="1430778"/>
            <a:ext cx="1455821" cy="992830"/>
          </a:xfrm>
          <a:prstGeom prst="wedgeRectCallout">
            <a:avLst>
              <a:gd name="adj1" fmla="val 8833"/>
              <a:gd name="adj2" fmla="val 1790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Become one of the leading countries for producing high quality and high value Robusta coffee</a:t>
            </a:r>
            <a:endParaRPr lang="en-US" sz="1100" dirty="0">
              <a:solidFill>
                <a:schemeClr val="tx1"/>
              </a:solidFill>
            </a:endParaRPr>
          </a:p>
        </p:txBody>
      </p:sp>
    </p:spTree>
    <p:extLst>
      <p:ext uri="{BB962C8B-B14F-4D97-AF65-F5344CB8AC3E}">
        <p14:creationId xmlns:p14="http://schemas.microsoft.com/office/powerpoint/2010/main" xmlns="" val="104743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extLst/>
          </p:nvPr>
        </p:nvGraphicFramePr>
        <p:xfrm>
          <a:off x="1525589" y="1589"/>
          <a:ext cx="1587" cy="1587"/>
        </p:xfrm>
        <a:graphic>
          <a:graphicData uri="http://schemas.openxmlformats.org/presentationml/2006/ole">
            <p:oleObj spid="_x0000_s36886" name="think-cell Slide" r:id="rId4" imgW="360" imgH="360" progId="">
              <p:embed/>
            </p:oleObj>
          </a:graphicData>
        </a:graphic>
      </p:graphicFrame>
      <p:sp>
        <p:nvSpPr>
          <p:cNvPr id="2" name="Title 1"/>
          <p:cNvSpPr>
            <a:spLocks noGrp="1"/>
          </p:cNvSpPr>
          <p:nvPr>
            <p:ph type="title"/>
          </p:nvPr>
        </p:nvSpPr>
        <p:spPr>
          <a:noFill/>
        </p:spPr>
        <p:txBody>
          <a:bodyPr>
            <a:normAutofit/>
          </a:bodyPr>
          <a:lstStyle/>
          <a:p>
            <a:r>
              <a:rPr lang="en-US" dirty="0"/>
              <a:t>Aligned action for collective impact at farm level</a:t>
            </a:r>
            <a:endParaRPr lang="en-US" dirty="0">
              <a:solidFill>
                <a:srgbClr val="CC3D3B"/>
              </a:solidFill>
            </a:endParaRPr>
          </a:p>
        </p:txBody>
      </p:sp>
      <p:sp>
        <p:nvSpPr>
          <p:cNvPr id="13" name="Slide Number Placeholder 12"/>
          <p:cNvSpPr>
            <a:spLocks noGrp="1"/>
          </p:cNvSpPr>
          <p:nvPr>
            <p:ph type="sldNum" sz="quarter" idx="12"/>
          </p:nvPr>
        </p:nvSpPr>
        <p:spPr/>
        <p:txBody>
          <a:bodyPr/>
          <a:lstStyle/>
          <a:p>
            <a:fld id="{8E26E041-F703-6741-A57B-5459891A3F98}" type="slidenum">
              <a:rPr lang="en-US" smtClean="0"/>
              <a:pPr/>
              <a:t>8</a:t>
            </a:fld>
            <a:endParaRPr lang="en-US" dirty="0"/>
          </a:p>
        </p:txBody>
      </p:sp>
      <p:pic>
        <p:nvPicPr>
          <p:cNvPr id="30" name="Picture 29"/>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xmlns="">
                  <a14:imgLayer r:embed="rId8">
                    <a14:imgEffect>
                      <a14:brightnessContrast contrast="55000"/>
                    </a14:imgEffect>
                  </a14:imgLayer>
                </a14:imgProps>
              </a:ext>
              <a:ext uri="{28A0092B-C50C-407E-A947-70E740481C1C}">
                <a14:useLocalDpi xmlns:a14="http://schemas.microsoft.com/office/drawing/2010/main" xmlns=""/>
              </a:ext>
            </a:extLst>
          </a:blip>
          <a:stretch>
            <a:fillRect/>
          </a:stretch>
        </p:blipFill>
        <p:spPr>
          <a:xfrm>
            <a:off x="3898027" y="3785648"/>
            <a:ext cx="652592" cy="652592"/>
          </a:xfrm>
          <a:prstGeom prst="rect">
            <a:avLst/>
          </a:prstGeom>
        </p:spPr>
      </p:pic>
      <p:sp>
        <p:nvSpPr>
          <p:cNvPr id="31" name="Rectangle 30"/>
          <p:cNvSpPr/>
          <p:nvPr/>
        </p:nvSpPr>
        <p:spPr>
          <a:xfrm>
            <a:off x="3703780" y="4473188"/>
            <a:ext cx="1041089" cy="43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buClr>
                <a:schemeClr val="accent2"/>
              </a:buClr>
            </a:pPr>
            <a:r>
              <a:rPr lang="en-US" sz="1200" dirty="0">
                <a:solidFill>
                  <a:schemeClr val="accent2"/>
                </a:solidFill>
              </a:rPr>
              <a:t>Gender inequality</a:t>
            </a:r>
          </a:p>
          <a:p>
            <a:pPr algn="ctr">
              <a:lnSpc>
                <a:spcPct val="80000"/>
              </a:lnSpc>
              <a:buClr>
                <a:schemeClr val="accent2"/>
              </a:buClr>
            </a:pPr>
            <a:endParaRPr lang="en-US" sz="1200" dirty="0">
              <a:solidFill>
                <a:schemeClr val="accent2"/>
              </a:solidFill>
            </a:endParaRPr>
          </a:p>
        </p:txBody>
      </p:sp>
      <p:pic>
        <p:nvPicPr>
          <p:cNvPr id="35" name="Picture 34"/>
          <p:cNvPicPr>
            <a:picLocks noChangeAspect="1"/>
          </p:cNvPicPr>
          <p:nvPr/>
        </p:nvPicPr>
        <p:blipFill>
          <a:blip r:embed="rId9" cstate="email">
            <a:duotone>
              <a:schemeClr val="accent2">
                <a:shade val="45000"/>
                <a:satMod val="135000"/>
              </a:schemeClr>
              <a:prstClr val="white"/>
            </a:duotone>
            <a:extLst>
              <a:ext uri="{BEBA8EAE-BF5A-486C-A8C5-ECC9F3942E4B}">
                <a14:imgProps xmlns:a14="http://schemas.microsoft.com/office/drawing/2010/main" xmlns="">
                  <a14:imgLayer r:embed="rId10">
                    <a14:imgEffect>
                      <a14:brightnessContrast contrast="45000"/>
                    </a14:imgEffect>
                  </a14:imgLayer>
                </a14:imgProps>
              </a:ext>
              <a:ext uri="{28A0092B-C50C-407E-A947-70E740481C1C}">
                <a14:useLocalDpi xmlns:a14="http://schemas.microsoft.com/office/drawing/2010/main" xmlns=""/>
              </a:ext>
            </a:extLst>
          </a:blip>
          <a:stretch>
            <a:fillRect/>
          </a:stretch>
        </p:blipFill>
        <p:spPr>
          <a:xfrm>
            <a:off x="2681574" y="2666076"/>
            <a:ext cx="652592" cy="652592"/>
          </a:xfrm>
          <a:prstGeom prst="rect">
            <a:avLst/>
          </a:prstGeom>
        </p:spPr>
      </p:pic>
      <p:sp>
        <p:nvSpPr>
          <p:cNvPr id="41" name="Rectangle 40"/>
          <p:cNvSpPr/>
          <p:nvPr/>
        </p:nvSpPr>
        <p:spPr>
          <a:xfrm>
            <a:off x="2487327" y="3353616"/>
            <a:ext cx="1041089" cy="43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lvl="2" algn="ctr">
              <a:lnSpc>
                <a:spcPct val="80000"/>
              </a:lnSpc>
              <a:buClr>
                <a:schemeClr val="accent2"/>
              </a:buClr>
            </a:pPr>
            <a:r>
              <a:rPr lang="en-US" sz="1200" dirty="0">
                <a:solidFill>
                  <a:schemeClr val="accent2"/>
                </a:solidFill>
              </a:rPr>
              <a:t>Low level of organization</a:t>
            </a:r>
          </a:p>
        </p:txBody>
      </p:sp>
      <p:pic>
        <p:nvPicPr>
          <p:cNvPr id="42" name="Picture 41"/>
          <p:cNvPicPr>
            <a:picLocks noChangeAspect="1"/>
          </p:cNvPicPr>
          <p:nvPr/>
        </p:nvPicPr>
        <p:blipFill>
          <a:blip r:embed="rId11" cstate="print">
            <a:duotone>
              <a:schemeClr val="accent2">
                <a:shade val="45000"/>
                <a:satMod val="135000"/>
              </a:schemeClr>
              <a:prstClr val="white"/>
            </a:duotone>
          </a:blip>
          <a:stretch>
            <a:fillRect/>
          </a:stretch>
        </p:blipFill>
        <p:spPr>
          <a:xfrm>
            <a:off x="3993274" y="2776886"/>
            <a:ext cx="462101" cy="462101"/>
          </a:xfrm>
          <a:prstGeom prst="rect">
            <a:avLst/>
          </a:prstGeom>
        </p:spPr>
      </p:pic>
      <p:sp>
        <p:nvSpPr>
          <p:cNvPr id="43" name="Rectangle 42"/>
          <p:cNvSpPr/>
          <p:nvPr/>
        </p:nvSpPr>
        <p:spPr>
          <a:xfrm>
            <a:off x="3703780" y="3353616"/>
            <a:ext cx="1041089" cy="43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buClr>
                <a:schemeClr val="accent2"/>
              </a:buClr>
            </a:pPr>
            <a:r>
              <a:rPr lang="en-US" sz="1200" dirty="0">
                <a:solidFill>
                  <a:schemeClr val="accent2"/>
                </a:solidFill>
              </a:rPr>
              <a:t>Low productivity</a:t>
            </a:r>
          </a:p>
        </p:txBody>
      </p:sp>
      <p:pic>
        <p:nvPicPr>
          <p:cNvPr id="44" name="Picture 43"/>
          <p:cNvPicPr>
            <a:picLocks noChangeAspect="1"/>
          </p:cNvPicPr>
          <p:nvPr/>
        </p:nvPicPr>
        <p:blipFill>
          <a:blip r:embed="rId12" cstate="email">
            <a:duotone>
              <a:schemeClr val="accent2">
                <a:shade val="45000"/>
                <a:satMod val="135000"/>
              </a:schemeClr>
              <a:prstClr val="white"/>
            </a:duotone>
            <a:extLst>
              <a:ext uri="{BEBA8EAE-BF5A-486C-A8C5-ECC9F3942E4B}">
                <a14:imgProps xmlns:a14="http://schemas.microsoft.com/office/drawing/2010/main" xmlns="">
                  <a14:imgLayer r:embed="rId13">
                    <a14:imgEffect>
                      <a14:brightnessContrast contrast="64000"/>
                    </a14:imgEffect>
                  </a14:imgLayer>
                </a14:imgProps>
              </a:ext>
              <a:ext uri="{28A0092B-C50C-407E-A947-70E740481C1C}">
                <a14:useLocalDpi xmlns:a14="http://schemas.microsoft.com/office/drawing/2010/main" xmlns=""/>
              </a:ext>
            </a:extLst>
          </a:blip>
          <a:stretch>
            <a:fillRect/>
          </a:stretch>
        </p:blipFill>
        <p:spPr>
          <a:xfrm>
            <a:off x="2715075" y="3852650"/>
            <a:ext cx="585590" cy="585590"/>
          </a:xfrm>
          <a:prstGeom prst="rect">
            <a:avLst/>
          </a:prstGeom>
        </p:spPr>
      </p:pic>
      <p:sp>
        <p:nvSpPr>
          <p:cNvPr id="45" name="Rectangle 44"/>
          <p:cNvSpPr/>
          <p:nvPr/>
        </p:nvSpPr>
        <p:spPr>
          <a:xfrm>
            <a:off x="2487327" y="4506689"/>
            <a:ext cx="1041089" cy="43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buClr>
                <a:schemeClr val="accent2"/>
              </a:buClr>
            </a:pPr>
            <a:r>
              <a:rPr lang="en-US" sz="1200" dirty="0">
                <a:solidFill>
                  <a:schemeClr val="accent2"/>
                </a:solidFill>
              </a:rPr>
              <a:t>Low wages,  child labor</a:t>
            </a:r>
          </a:p>
          <a:p>
            <a:pPr algn="ctr">
              <a:lnSpc>
                <a:spcPct val="80000"/>
              </a:lnSpc>
              <a:buClr>
                <a:schemeClr val="accent2"/>
              </a:buClr>
            </a:pPr>
            <a:endParaRPr lang="en-US" sz="1200" dirty="0">
              <a:solidFill>
                <a:schemeClr val="accent2"/>
              </a:solidFill>
            </a:endParaRPr>
          </a:p>
        </p:txBody>
      </p:sp>
      <p:sp>
        <p:nvSpPr>
          <p:cNvPr id="46" name="Rectangle 45"/>
          <p:cNvSpPr/>
          <p:nvPr/>
        </p:nvSpPr>
        <p:spPr>
          <a:xfrm>
            <a:off x="2487327" y="5655999"/>
            <a:ext cx="1041089" cy="43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buClr>
                <a:schemeClr val="accent2"/>
              </a:buClr>
            </a:pPr>
            <a:r>
              <a:rPr lang="en-US" sz="1200" dirty="0">
                <a:solidFill>
                  <a:schemeClr val="accent2"/>
                </a:solidFill>
              </a:rPr>
              <a:t>Climate change</a:t>
            </a:r>
          </a:p>
          <a:p>
            <a:pPr algn="ctr">
              <a:lnSpc>
                <a:spcPct val="80000"/>
              </a:lnSpc>
              <a:buClr>
                <a:schemeClr val="accent2"/>
              </a:buClr>
            </a:pPr>
            <a:endParaRPr lang="en-US" sz="1200" dirty="0">
              <a:solidFill>
                <a:schemeClr val="accent2"/>
              </a:solidFill>
            </a:endParaRPr>
          </a:p>
        </p:txBody>
      </p:sp>
      <p:pic>
        <p:nvPicPr>
          <p:cNvPr id="47" name="Picture 46"/>
          <p:cNvPicPr>
            <a:picLocks noChangeAspect="1"/>
          </p:cNvPicPr>
          <p:nvPr/>
        </p:nvPicPr>
        <p:blipFill>
          <a:blip r:embed="rId14" cstate="email">
            <a:duotone>
              <a:schemeClr val="accent2">
                <a:shade val="45000"/>
                <a:satMod val="135000"/>
              </a:schemeClr>
              <a:prstClr val="white"/>
            </a:duotone>
            <a:extLst>
              <a:ext uri="{BEBA8EAE-BF5A-486C-A8C5-ECC9F3942E4B}">
                <a14:imgProps xmlns:a14="http://schemas.microsoft.com/office/drawing/2010/main" xmlns="">
                  <a14:imgLayer r:embed="rId15">
                    <a14:imgEffect>
                      <a14:brightnessContrast bright="2000" contrast="58000"/>
                    </a14:imgEffect>
                  </a14:imgLayer>
                </a14:imgProps>
              </a:ext>
              <a:ext uri="{28A0092B-C50C-407E-A947-70E740481C1C}">
                <a14:useLocalDpi xmlns:a14="http://schemas.microsoft.com/office/drawing/2010/main" xmlns=""/>
              </a:ext>
            </a:extLst>
          </a:blip>
          <a:stretch>
            <a:fillRect/>
          </a:stretch>
        </p:blipFill>
        <p:spPr>
          <a:xfrm>
            <a:off x="3901532" y="4941731"/>
            <a:ext cx="645582" cy="645582"/>
          </a:xfrm>
          <a:prstGeom prst="rect">
            <a:avLst/>
          </a:prstGeom>
        </p:spPr>
      </p:pic>
      <p:sp>
        <p:nvSpPr>
          <p:cNvPr id="48" name="Rectangle 47"/>
          <p:cNvSpPr/>
          <p:nvPr/>
        </p:nvSpPr>
        <p:spPr>
          <a:xfrm>
            <a:off x="3703780" y="5625766"/>
            <a:ext cx="1041089" cy="43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buClr>
                <a:schemeClr val="accent2"/>
              </a:buClr>
            </a:pPr>
            <a:r>
              <a:rPr lang="en-US" sz="1200" dirty="0">
                <a:solidFill>
                  <a:schemeClr val="accent2"/>
                </a:solidFill>
              </a:rPr>
              <a:t>Ecosystem degradation</a:t>
            </a:r>
          </a:p>
        </p:txBody>
      </p:sp>
      <p:pic>
        <p:nvPicPr>
          <p:cNvPr id="49" name="Picture 48"/>
          <p:cNvPicPr>
            <a:picLocks noChangeAspect="1"/>
          </p:cNvPicPr>
          <p:nvPr/>
        </p:nvPicPr>
        <p:blipFill>
          <a:blip r:embed="rId16" cstate="email">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a:off x="2685670" y="4942913"/>
            <a:ext cx="644400" cy="644400"/>
          </a:xfrm>
          <a:prstGeom prst="rect">
            <a:avLst/>
          </a:prstGeom>
        </p:spPr>
      </p:pic>
      <p:sp>
        <p:nvSpPr>
          <p:cNvPr id="54" name="Tekstvak 53"/>
          <p:cNvSpPr txBox="1"/>
          <p:nvPr/>
        </p:nvSpPr>
        <p:spPr>
          <a:xfrm>
            <a:off x="6852058" y="2756498"/>
            <a:ext cx="2981275" cy="3035446"/>
          </a:xfrm>
          <a:prstGeom prst="rect">
            <a:avLst/>
          </a:prstGeom>
          <a:noFill/>
        </p:spPr>
        <p:txBody>
          <a:bodyPr wrap="square" rtlCol="0">
            <a:spAutoFit/>
          </a:bodyPr>
          <a:lstStyle/>
          <a:p>
            <a:pPr eaLnBrk="0" hangingPunct="0">
              <a:lnSpc>
                <a:spcPct val="90000"/>
              </a:lnSpc>
              <a:spcBef>
                <a:spcPts val="400"/>
              </a:spcBef>
              <a:buClr>
                <a:schemeClr val="accent6">
                  <a:lumMod val="50000"/>
                </a:schemeClr>
              </a:buClr>
            </a:pPr>
            <a:r>
              <a:rPr lang="en-US" dirty="0"/>
              <a:t>An inclusive global network with a joint sustainability agenda </a:t>
            </a:r>
          </a:p>
          <a:p>
            <a:pPr eaLnBrk="0" hangingPunct="0">
              <a:lnSpc>
                <a:spcPct val="90000"/>
              </a:lnSpc>
              <a:spcBef>
                <a:spcPts val="400"/>
              </a:spcBef>
              <a:buClr>
                <a:schemeClr val="accent6">
                  <a:lumMod val="50000"/>
                </a:schemeClr>
              </a:buClr>
            </a:pPr>
            <a:endParaRPr lang="en-US" dirty="0"/>
          </a:p>
          <a:p>
            <a:pPr eaLnBrk="0" hangingPunct="0">
              <a:lnSpc>
                <a:spcPct val="90000"/>
              </a:lnSpc>
              <a:spcBef>
                <a:spcPts val="400"/>
              </a:spcBef>
              <a:buClr>
                <a:schemeClr val="accent6">
                  <a:lumMod val="50000"/>
                </a:schemeClr>
              </a:buClr>
            </a:pPr>
            <a:r>
              <a:rPr lang="en-US" dirty="0"/>
              <a:t>Improved coordination, avoid duplication, enable collaboration… </a:t>
            </a:r>
          </a:p>
          <a:p>
            <a:pPr eaLnBrk="0" hangingPunct="0">
              <a:lnSpc>
                <a:spcPct val="90000"/>
              </a:lnSpc>
              <a:spcBef>
                <a:spcPts val="400"/>
              </a:spcBef>
              <a:buClr>
                <a:schemeClr val="accent6">
                  <a:lumMod val="50000"/>
                </a:schemeClr>
              </a:buClr>
            </a:pPr>
            <a:endParaRPr lang="en-US" dirty="0"/>
          </a:p>
          <a:p>
            <a:pPr eaLnBrk="0" hangingPunct="0">
              <a:lnSpc>
                <a:spcPct val="90000"/>
              </a:lnSpc>
              <a:spcBef>
                <a:spcPts val="400"/>
              </a:spcBef>
              <a:buClr>
                <a:schemeClr val="accent6">
                  <a:lumMod val="50000"/>
                </a:schemeClr>
              </a:buClr>
            </a:pPr>
            <a:r>
              <a:rPr lang="en-US" dirty="0"/>
              <a:t>… increased impact and cost reduction. </a:t>
            </a:r>
          </a:p>
          <a:p>
            <a:endParaRPr lang="en-US" sz="1600" dirty="0"/>
          </a:p>
        </p:txBody>
      </p:sp>
      <p:sp>
        <p:nvSpPr>
          <p:cNvPr id="55" name="Tekstvak 54"/>
          <p:cNvSpPr txBox="1"/>
          <p:nvPr/>
        </p:nvSpPr>
        <p:spPr>
          <a:xfrm>
            <a:off x="2398726" y="1914176"/>
            <a:ext cx="2219060" cy="646331"/>
          </a:xfrm>
          <a:prstGeom prst="rect">
            <a:avLst/>
          </a:prstGeom>
          <a:noFill/>
        </p:spPr>
        <p:txBody>
          <a:bodyPr wrap="square" rtlCol="0">
            <a:spAutoFit/>
          </a:bodyPr>
          <a:lstStyle/>
          <a:p>
            <a:pPr algn="ctr"/>
            <a:r>
              <a:rPr lang="en-US" dirty="0">
                <a:solidFill>
                  <a:schemeClr val="accent1"/>
                </a:solidFill>
              </a:rPr>
              <a:t>Issues in the coffee sector</a:t>
            </a:r>
          </a:p>
        </p:txBody>
      </p:sp>
      <p:sp>
        <p:nvSpPr>
          <p:cNvPr id="5" name="Pentagon 4"/>
          <p:cNvSpPr/>
          <p:nvPr/>
        </p:nvSpPr>
        <p:spPr>
          <a:xfrm>
            <a:off x="2311963" y="1870554"/>
            <a:ext cx="3534656" cy="4191436"/>
          </a:xfrm>
          <a:prstGeom prst="homePlate">
            <a:avLst>
              <a:gd name="adj" fmla="val 175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kstvak 54"/>
          <p:cNvSpPr txBox="1"/>
          <p:nvPr/>
        </p:nvSpPr>
        <p:spPr>
          <a:xfrm>
            <a:off x="6786093" y="1914176"/>
            <a:ext cx="2219060" cy="646331"/>
          </a:xfrm>
          <a:prstGeom prst="rect">
            <a:avLst/>
          </a:prstGeom>
          <a:noFill/>
        </p:spPr>
        <p:txBody>
          <a:bodyPr wrap="square" rtlCol="0">
            <a:spAutoFit/>
          </a:bodyPr>
          <a:lstStyle/>
          <a:p>
            <a:pPr algn="ctr"/>
            <a:r>
              <a:rPr lang="en-US" dirty="0">
                <a:solidFill>
                  <a:schemeClr val="accent1"/>
                </a:solidFill>
              </a:rPr>
              <a:t>Our proposal to tackle these issues </a:t>
            </a:r>
          </a:p>
        </p:txBody>
      </p:sp>
      <p:pic>
        <p:nvPicPr>
          <p:cNvPr id="6" name="Picture 5"/>
          <p:cNvPicPr>
            <a:picLocks noChangeAspect="1"/>
          </p:cNvPicPr>
          <p:nvPr/>
        </p:nvPicPr>
        <p:blipFill>
          <a:blip r:embed="rId17" cstate="print">
            <a:duotone>
              <a:schemeClr val="accent3">
                <a:shade val="45000"/>
                <a:satMod val="135000"/>
              </a:schemeClr>
              <a:prstClr val="white"/>
            </a:duotone>
          </a:blip>
          <a:stretch>
            <a:fillRect/>
          </a:stretch>
        </p:blipFill>
        <p:spPr>
          <a:xfrm>
            <a:off x="6040868" y="2757638"/>
            <a:ext cx="652115" cy="652115"/>
          </a:xfrm>
          <a:prstGeom prst="rect">
            <a:avLst/>
          </a:prstGeom>
        </p:spPr>
      </p:pic>
      <p:pic>
        <p:nvPicPr>
          <p:cNvPr id="25" name="Picture 24"/>
          <p:cNvPicPr>
            <a:picLocks noChangeAspect="1"/>
          </p:cNvPicPr>
          <p:nvPr/>
        </p:nvPicPr>
        <p:blipFill>
          <a:blip r:embed="rId17" cstate="print">
            <a:duotone>
              <a:schemeClr val="accent3">
                <a:shade val="45000"/>
                <a:satMod val="135000"/>
              </a:schemeClr>
              <a:prstClr val="white"/>
            </a:duotone>
          </a:blip>
          <a:stretch>
            <a:fillRect/>
          </a:stretch>
        </p:blipFill>
        <p:spPr>
          <a:xfrm>
            <a:off x="6040868" y="3810981"/>
            <a:ext cx="652115" cy="652115"/>
          </a:xfrm>
          <a:prstGeom prst="rect">
            <a:avLst/>
          </a:prstGeom>
        </p:spPr>
      </p:pic>
      <p:pic>
        <p:nvPicPr>
          <p:cNvPr id="26" name="Picture 25"/>
          <p:cNvPicPr>
            <a:picLocks noChangeAspect="1"/>
          </p:cNvPicPr>
          <p:nvPr/>
        </p:nvPicPr>
        <p:blipFill>
          <a:blip r:embed="rId17" cstate="print">
            <a:duotone>
              <a:schemeClr val="accent3">
                <a:shade val="45000"/>
                <a:satMod val="135000"/>
              </a:schemeClr>
              <a:prstClr val="white"/>
            </a:duotone>
          </a:blip>
          <a:stretch>
            <a:fillRect/>
          </a:stretch>
        </p:blipFill>
        <p:spPr>
          <a:xfrm>
            <a:off x="6040868" y="4822730"/>
            <a:ext cx="652115" cy="652115"/>
          </a:xfrm>
          <a:prstGeom prst="rect">
            <a:avLst/>
          </a:prstGeom>
        </p:spPr>
      </p:pic>
    </p:spTree>
    <p:extLst>
      <p:ext uri="{BB962C8B-B14F-4D97-AF65-F5344CB8AC3E}">
        <p14:creationId xmlns:p14="http://schemas.microsoft.com/office/powerpoint/2010/main" xmlns="" val="91944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hidden="1"/>
          <p:cNvGraphicFramePr>
            <a:graphicFrameLocks noChangeAspect="1"/>
          </p:cNvGraphicFramePr>
          <p:nvPr>
            <p:extLst/>
          </p:nvPr>
        </p:nvGraphicFramePr>
        <p:xfrm>
          <a:off x="1525589" y="1589"/>
          <a:ext cx="1587" cy="1587"/>
        </p:xfrm>
        <a:graphic>
          <a:graphicData uri="http://schemas.openxmlformats.org/presentationml/2006/ole">
            <p:oleObj spid="_x0000_s39958" name="think-cell Slide" r:id="rId3" imgW="360" imgH="360" progId="">
              <p:embed/>
            </p:oleObj>
          </a:graphicData>
        </a:graphic>
      </p:graphicFrame>
      <p:sp>
        <p:nvSpPr>
          <p:cNvPr id="5" name="Title 4"/>
          <p:cNvSpPr>
            <a:spLocks noGrp="1"/>
          </p:cNvSpPr>
          <p:nvPr>
            <p:ph type="title"/>
          </p:nvPr>
        </p:nvSpPr>
        <p:spPr/>
        <p:txBody>
          <a:bodyPr>
            <a:normAutofit fontScale="90000"/>
          </a:bodyPr>
          <a:lstStyle/>
          <a:p>
            <a:r>
              <a:rPr lang="en-US" dirty="0"/>
              <a:t>Key principle guiding the Vision 2020 agenda</a:t>
            </a:r>
            <a:br>
              <a:rPr lang="en-US" dirty="0"/>
            </a:br>
            <a:endParaRPr lang="en-US" dirty="0"/>
          </a:p>
        </p:txBody>
      </p:sp>
      <p:sp>
        <p:nvSpPr>
          <p:cNvPr id="3" name="Slide Number Placeholder 2"/>
          <p:cNvSpPr>
            <a:spLocks noGrp="1"/>
          </p:cNvSpPr>
          <p:nvPr>
            <p:ph type="sldNum" sz="quarter" idx="12"/>
          </p:nvPr>
        </p:nvSpPr>
        <p:spPr/>
        <p:txBody>
          <a:bodyPr/>
          <a:lstStyle/>
          <a:p>
            <a:fld id="{8E26E041-F703-6741-A57B-5459891A3F98}" type="slidenum">
              <a:rPr lang="en-US" smtClean="0"/>
              <a:pPr/>
              <a:t>9</a:t>
            </a:fld>
            <a:endParaRPr lang="en-US"/>
          </a:p>
        </p:txBody>
      </p:sp>
      <p:sp>
        <p:nvSpPr>
          <p:cNvPr id="7" name="Rectangle 6"/>
          <p:cNvSpPr/>
          <p:nvPr/>
        </p:nvSpPr>
        <p:spPr>
          <a:xfrm>
            <a:off x="4840329" y="2398834"/>
            <a:ext cx="1235808" cy="406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pPr>
            <a:r>
              <a:rPr lang="en-US" sz="1400" dirty="0">
                <a:solidFill>
                  <a:schemeClr val="accent2"/>
                </a:solidFill>
              </a:rPr>
              <a:t>Farmer-centric</a:t>
            </a:r>
          </a:p>
        </p:txBody>
      </p:sp>
      <p:sp>
        <p:nvSpPr>
          <p:cNvPr id="8" name="Rectangle 7"/>
          <p:cNvSpPr/>
          <p:nvPr/>
        </p:nvSpPr>
        <p:spPr>
          <a:xfrm>
            <a:off x="4840329" y="3757286"/>
            <a:ext cx="1235808" cy="406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pPr>
            <a:r>
              <a:rPr lang="en-US" sz="1400" dirty="0">
                <a:solidFill>
                  <a:schemeClr val="accent2"/>
                </a:solidFill>
              </a:rPr>
              <a:t>Commitment to transformation</a:t>
            </a:r>
          </a:p>
        </p:txBody>
      </p:sp>
      <p:sp>
        <p:nvSpPr>
          <p:cNvPr id="9" name="Rectangle 8"/>
          <p:cNvSpPr/>
          <p:nvPr/>
        </p:nvSpPr>
        <p:spPr>
          <a:xfrm>
            <a:off x="6262686" y="2398834"/>
            <a:ext cx="1364142" cy="406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pPr>
            <a:r>
              <a:rPr lang="en-US" sz="1400" dirty="0">
                <a:solidFill>
                  <a:schemeClr val="accent2"/>
                </a:solidFill>
              </a:rPr>
              <a:t>Agenda identification on systemic issues</a:t>
            </a:r>
          </a:p>
        </p:txBody>
      </p:sp>
      <p:sp>
        <p:nvSpPr>
          <p:cNvPr id="10" name="Rectangle 9"/>
          <p:cNvSpPr/>
          <p:nvPr/>
        </p:nvSpPr>
        <p:spPr>
          <a:xfrm>
            <a:off x="6262686" y="3757286"/>
            <a:ext cx="1364142" cy="406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pPr>
            <a:r>
              <a:rPr lang="en-US" sz="1400" dirty="0">
                <a:solidFill>
                  <a:schemeClr val="accent2"/>
                </a:solidFill>
              </a:rPr>
              <a:t>Non-competitive collaboration</a:t>
            </a:r>
          </a:p>
        </p:txBody>
      </p:sp>
      <p:sp>
        <p:nvSpPr>
          <p:cNvPr id="11" name="Rectangle 10"/>
          <p:cNvSpPr/>
          <p:nvPr/>
        </p:nvSpPr>
        <p:spPr>
          <a:xfrm>
            <a:off x="4776162" y="5047944"/>
            <a:ext cx="1364142" cy="406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pPr>
            <a:r>
              <a:rPr lang="en-US" sz="1400" dirty="0">
                <a:solidFill>
                  <a:schemeClr val="accent2"/>
                </a:solidFill>
              </a:rPr>
              <a:t>Multi-stakeholder movement</a:t>
            </a:r>
          </a:p>
        </p:txBody>
      </p:sp>
      <p:sp>
        <p:nvSpPr>
          <p:cNvPr id="12" name="Rectangle 11"/>
          <p:cNvSpPr/>
          <p:nvPr/>
        </p:nvSpPr>
        <p:spPr>
          <a:xfrm>
            <a:off x="6262686" y="5047944"/>
            <a:ext cx="1364142" cy="406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0000"/>
              </a:lnSpc>
            </a:pPr>
            <a:r>
              <a:rPr lang="en-US" sz="1400" dirty="0">
                <a:solidFill>
                  <a:schemeClr val="accent2"/>
                </a:solidFill>
              </a:rPr>
              <a:t>Based on market principles</a:t>
            </a:r>
          </a:p>
        </p:txBody>
      </p:sp>
      <p:grpSp>
        <p:nvGrpSpPr>
          <p:cNvPr id="30" name="Group 29"/>
          <p:cNvGrpSpPr/>
          <p:nvPr/>
        </p:nvGrpSpPr>
        <p:grpSpPr>
          <a:xfrm>
            <a:off x="5109317" y="1692630"/>
            <a:ext cx="697832" cy="697832"/>
            <a:chOff x="829894" y="2422989"/>
            <a:chExt cx="697832" cy="697832"/>
          </a:xfrm>
        </p:grpSpPr>
        <p:sp>
          <p:nvSpPr>
            <p:cNvPr id="16" name="Oval 15"/>
            <p:cNvSpPr/>
            <p:nvPr/>
          </p:nvSpPr>
          <p:spPr>
            <a:xfrm>
              <a:off x="829894" y="2422989"/>
              <a:ext cx="697832" cy="6978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print">
              <a:extLst>
                <a:ext uri="{BEBA8EAE-BF5A-486C-A8C5-ECC9F3942E4B}">
                  <a14:imgProps xmlns:a14="http://schemas.microsoft.com/office/drawing/2010/main" xmlns="">
                    <a14:imgLayer r:embed="rId7">
                      <a14:imgEffect>
                        <a14:brightnessContrast bright="100000"/>
                      </a14:imgEffect>
                    </a14:imgLayer>
                  </a14:imgProps>
                </a:ext>
              </a:extLst>
            </a:blip>
            <a:stretch>
              <a:fillRect/>
            </a:stretch>
          </p:blipFill>
          <p:spPr>
            <a:xfrm>
              <a:off x="857704" y="2482965"/>
              <a:ext cx="581050" cy="581050"/>
            </a:xfrm>
            <a:prstGeom prst="rect">
              <a:avLst/>
            </a:prstGeom>
          </p:spPr>
        </p:pic>
      </p:grpSp>
      <p:grpSp>
        <p:nvGrpSpPr>
          <p:cNvPr id="31" name="Group 30"/>
          <p:cNvGrpSpPr/>
          <p:nvPr/>
        </p:nvGrpSpPr>
        <p:grpSpPr>
          <a:xfrm>
            <a:off x="5109317" y="3028176"/>
            <a:ext cx="697832" cy="697832"/>
            <a:chOff x="2036327" y="2422989"/>
            <a:chExt cx="697832" cy="697832"/>
          </a:xfrm>
        </p:grpSpPr>
        <p:sp>
          <p:nvSpPr>
            <p:cNvPr id="17" name="Oval 16"/>
            <p:cNvSpPr/>
            <p:nvPr/>
          </p:nvSpPr>
          <p:spPr>
            <a:xfrm>
              <a:off x="2036327" y="2422989"/>
              <a:ext cx="697832" cy="6978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8" cstate="print">
              <a:extLst>
                <a:ext uri="{BEBA8EAE-BF5A-486C-A8C5-ECC9F3942E4B}">
                  <a14:imgProps xmlns:a14="http://schemas.microsoft.com/office/drawing/2010/main" xmlns="">
                    <a14:imgLayer r:embed="rId9">
                      <a14:imgEffect>
                        <a14:brightnessContrast bright="100000"/>
                      </a14:imgEffect>
                    </a14:imgLayer>
                  </a14:imgProps>
                </a:ext>
              </a:extLst>
            </a:blip>
            <a:stretch>
              <a:fillRect/>
            </a:stretch>
          </p:blipFill>
          <p:spPr>
            <a:xfrm>
              <a:off x="2094718" y="2482965"/>
              <a:ext cx="581050" cy="581050"/>
            </a:xfrm>
            <a:prstGeom prst="rect">
              <a:avLst/>
            </a:prstGeom>
          </p:spPr>
        </p:pic>
      </p:grpSp>
      <p:grpSp>
        <p:nvGrpSpPr>
          <p:cNvPr id="32" name="Group 31"/>
          <p:cNvGrpSpPr/>
          <p:nvPr/>
        </p:nvGrpSpPr>
        <p:grpSpPr>
          <a:xfrm>
            <a:off x="6595841" y="1692630"/>
            <a:ext cx="697832" cy="697832"/>
            <a:chOff x="3242760" y="2422989"/>
            <a:chExt cx="697832" cy="697832"/>
          </a:xfrm>
        </p:grpSpPr>
        <p:sp>
          <p:nvSpPr>
            <p:cNvPr id="18" name="Oval 17"/>
            <p:cNvSpPr/>
            <p:nvPr/>
          </p:nvSpPr>
          <p:spPr>
            <a:xfrm>
              <a:off x="3242760" y="2422989"/>
              <a:ext cx="697832" cy="6978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10" cstate="print">
              <a:extLst>
                <a:ext uri="{BEBA8EAE-BF5A-486C-A8C5-ECC9F3942E4B}">
                  <a14:imgProps xmlns:a14="http://schemas.microsoft.com/office/drawing/2010/main" xmlns="">
                    <a14:imgLayer r:embed="rId11">
                      <a14:imgEffect>
                        <a14:brightnessContrast bright="100000"/>
                      </a14:imgEffect>
                    </a14:imgLayer>
                  </a14:imgProps>
                </a:ext>
              </a:extLst>
            </a:blip>
            <a:stretch>
              <a:fillRect/>
            </a:stretch>
          </p:blipFill>
          <p:spPr>
            <a:xfrm>
              <a:off x="3299253" y="2470933"/>
              <a:ext cx="581050" cy="581050"/>
            </a:xfrm>
            <a:prstGeom prst="rect">
              <a:avLst/>
            </a:prstGeom>
          </p:spPr>
        </p:pic>
      </p:grpSp>
      <p:grpSp>
        <p:nvGrpSpPr>
          <p:cNvPr id="33" name="Group 32"/>
          <p:cNvGrpSpPr/>
          <p:nvPr/>
        </p:nvGrpSpPr>
        <p:grpSpPr>
          <a:xfrm>
            <a:off x="6595841" y="3028176"/>
            <a:ext cx="697832" cy="697832"/>
            <a:chOff x="4449193" y="2422989"/>
            <a:chExt cx="697832" cy="697832"/>
          </a:xfrm>
        </p:grpSpPr>
        <p:sp>
          <p:nvSpPr>
            <p:cNvPr id="19" name="Oval 18"/>
            <p:cNvSpPr/>
            <p:nvPr/>
          </p:nvSpPr>
          <p:spPr>
            <a:xfrm>
              <a:off x="4449193" y="2422989"/>
              <a:ext cx="697832" cy="6978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2" cstate="print">
              <a:extLst>
                <a:ext uri="{BEBA8EAE-BF5A-486C-A8C5-ECC9F3942E4B}">
                  <a14:imgProps xmlns:a14="http://schemas.microsoft.com/office/drawing/2010/main" xmlns="">
                    <a14:imgLayer r:embed="rId13">
                      <a14:imgEffect>
                        <a14:brightnessContrast bright="100000"/>
                      </a14:imgEffect>
                    </a14:imgLayer>
                  </a14:imgProps>
                </a:ext>
              </a:extLst>
            </a:blip>
            <a:stretch>
              <a:fillRect/>
            </a:stretch>
          </p:blipFill>
          <p:spPr>
            <a:xfrm>
              <a:off x="4509011" y="2481710"/>
              <a:ext cx="581050" cy="581050"/>
            </a:xfrm>
            <a:prstGeom prst="rect">
              <a:avLst/>
            </a:prstGeom>
          </p:spPr>
        </p:pic>
      </p:grpSp>
      <p:grpSp>
        <p:nvGrpSpPr>
          <p:cNvPr id="34" name="Group 33"/>
          <p:cNvGrpSpPr/>
          <p:nvPr/>
        </p:nvGrpSpPr>
        <p:grpSpPr>
          <a:xfrm>
            <a:off x="5109317" y="4349428"/>
            <a:ext cx="697832" cy="697832"/>
            <a:chOff x="5655626" y="2422989"/>
            <a:chExt cx="697832" cy="697832"/>
          </a:xfrm>
        </p:grpSpPr>
        <p:sp>
          <p:nvSpPr>
            <p:cNvPr id="20" name="Oval 19"/>
            <p:cNvSpPr/>
            <p:nvPr/>
          </p:nvSpPr>
          <p:spPr>
            <a:xfrm>
              <a:off x="5655626" y="2422989"/>
              <a:ext cx="697832" cy="6978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14" cstate="print">
              <a:extLst>
                <a:ext uri="{BEBA8EAE-BF5A-486C-A8C5-ECC9F3942E4B}">
                  <a14:imgProps xmlns:a14="http://schemas.microsoft.com/office/drawing/2010/main" xmlns="">
                    <a14:imgLayer r:embed="rId15">
                      <a14:imgEffect>
                        <a14:brightnessContrast bright="100000"/>
                      </a14:imgEffect>
                    </a14:imgLayer>
                  </a14:imgProps>
                </a:ext>
              </a:extLst>
            </a:blip>
            <a:stretch>
              <a:fillRect/>
            </a:stretch>
          </p:blipFill>
          <p:spPr>
            <a:xfrm>
              <a:off x="5714017" y="2477423"/>
              <a:ext cx="581050" cy="581050"/>
            </a:xfrm>
            <a:prstGeom prst="rect">
              <a:avLst/>
            </a:prstGeom>
          </p:spPr>
        </p:pic>
      </p:grpSp>
      <p:grpSp>
        <p:nvGrpSpPr>
          <p:cNvPr id="35" name="Group 34"/>
          <p:cNvGrpSpPr/>
          <p:nvPr/>
        </p:nvGrpSpPr>
        <p:grpSpPr>
          <a:xfrm>
            <a:off x="6595841" y="4349428"/>
            <a:ext cx="697832" cy="697832"/>
            <a:chOff x="6862061" y="2422989"/>
            <a:chExt cx="697832" cy="697832"/>
          </a:xfrm>
        </p:grpSpPr>
        <p:sp>
          <p:nvSpPr>
            <p:cNvPr id="21" name="Oval 20"/>
            <p:cNvSpPr/>
            <p:nvPr/>
          </p:nvSpPr>
          <p:spPr>
            <a:xfrm>
              <a:off x="6862061" y="2422989"/>
              <a:ext cx="697832" cy="6978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16" cstate="print">
              <a:extLst>
                <a:ext uri="{BEBA8EAE-BF5A-486C-A8C5-ECC9F3942E4B}">
                  <a14:imgProps xmlns:a14="http://schemas.microsoft.com/office/drawing/2010/main" xmlns="">
                    <a14:imgLayer r:embed="rId17">
                      <a14:imgEffect>
                        <a14:brightnessContrast bright="100000"/>
                      </a14:imgEffect>
                    </a14:imgLayer>
                  </a14:imgProps>
                </a:ext>
              </a:extLst>
            </a:blip>
            <a:stretch>
              <a:fillRect/>
            </a:stretch>
          </p:blipFill>
          <p:spPr>
            <a:xfrm>
              <a:off x="6984278" y="2513466"/>
              <a:ext cx="481127" cy="481127"/>
            </a:xfrm>
            <a:prstGeom prst="rect">
              <a:avLst/>
            </a:prstGeom>
          </p:spPr>
        </p:pic>
      </p:grpSp>
      <p:grpSp>
        <p:nvGrpSpPr>
          <p:cNvPr id="45" name="Group 44"/>
          <p:cNvGrpSpPr/>
          <p:nvPr/>
        </p:nvGrpSpPr>
        <p:grpSpPr>
          <a:xfrm>
            <a:off x="2126881" y="1685453"/>
            <a:ext cx="8103541" cy="3871836"/>
            <a:chOff x="602880" y="1685452"/>
            <a:chExt cx="8103541" cy="4336133"/>
          </a:xfrm>
        </p:grpSpPr>
        <p:grpSp>
          <p:nvGrpSpPr>
            <p:cNvPr id="43" name="Group 42"/>
            <p:cNvGrpSpPr/>
            <p:nvPr/>
          </p:nvGrpSpPr>
          <p:grpSpPr>
            <a:xfrm>
              <a:off x="602880" y="1685452"/>
              <a:ext cx="4006802" cy="4336133"/>
              <a:chOff x="602880" y="1685452"/>
              <a:chExt cx="4006802" cy="4336133"/>
            </a:xfrm>
          </p:grpSpPr>
          <p:sp>
            <p:nvSpPr>
              <p:cNvPr id="37" name="Rectangle 36"/>
              <p:cNvSpPr/>
              <p:nvPr/>
            </p:nvSpPr>
            <p:spPr>
              <a:xfrm>
                <a:off x="602880" y="1685452"/>
                <a:ext cx="4006802" cy="139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2880" y="3154148"/>
                <a:ext cx="4006802" cy="139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02880" y="4622844"/>
                <a:ext cx="4006802" cy="139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699619" y="1685452"/>
              <a:ext cx="4006802" cy="4336133"/>
              <a:chOff x="4699619" y="1685452"/>
              <a:chExt cx="4006802" cy="4336133"/>
            </a:xfrm>
          </p:grpSpPr>
          <p:sp>
            <p:nvSpPr>
              <p:cNvPr id="38" name="Rectangle 37"/>
              <p:cNvSpPr/>
              <p:nvPr/>
            </p:nvSpPr>
            <p:spPr>
              <a:xfrm>
                <a:off x="4699619" y="1685452"/>
                <a:ext cx="4006802" cy="139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699619" y="3154148"/>
                <a:ext cx="4006802" cy="139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699619" y="4622844"/>
                <a:ext cx="4006802" cy="139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Content Placeholder 8"/>
          <p:cNvSpPr txBox="1">
            <a:spLocks/>
          </p:cNvSpPr>
          <p:nvPr/>
        </p:nvSpPr>
        <p:spPr>
          <a:xfrm>
            <a:off x="2190225" y="1699296"/>
            <a:ext cx="2623726" cy="1180509"/>
          </a:xfrm>
          <a:prstGeom prst="rect">
            <a:avLst/>
          </a:prstGeom>
        </p:spPr>
        <p:txBody>
          <a:bodyPr anchor="ctr"/>
          <a:lstStyle>
            <a:lvl1pPr marL="228600" indent="-228600" algn="l" defTabSz="914400" rtl="0" eaLnBrk="1" latinLnBrk="0" hangingPunct="1">
              <a:lnSpc>
                <a:spcPct val="90000"/>
              </a:lnSpc>
              <a:spcBef>
                <a:spcPts val="1000"/>
              </a:spcBef>
              <a:buClr>
                <a:srgbClr val="CC3D3B"/>
              </a:buClr>
              <a:buSzPct val="125000"/>
              <a:buFont typeface="Arial" panose="020B0604020202020204" pitchFamily="34" charset="0"/>
              <a:buChar char="•"/>
              <a:defRPr sz="2800" kern="1200">
                <a:solidFill>
                  <a:srgbClr val="452834"/>
                </a:solidFill>
                <a:latin typeface="Ubuntu" charset="0"/>
                <a:ea typeface="Ubuntu" charset="0"/>
                <a:cs typeface="Ubuntu" charset="0"/>
              </a:defRPr>
            </a:lvl1pPr>
            <a:lvl2pPr marL="6858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400" kern="1200">
                <a:solidFill>
                  <a:srgbClr val="452834"/>
                </a:solidFill>
                <a:latin typeface="Ubuntu" charset="0"/>
                <a:ea typeface="Ubuntu" charset="0"/>
                <a:cs typeface="Ubuntu" charset="0"/>
              </a:defRPr>
            </a:lvl2pPr>
            <a:lvl3pPr marL="11430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000" kern="1200">
                <a:solidFill>
                  <a:srgbClr val="452834"/>
                </a:solidFill>
                <a:latin typeface="Ubuntu" charset="0"/>
                <a:ea typeface="Ubuntu" charset="0"/>
                <a:cs typeface="Ubuntu" charset="0"/>
              </a:defRPr>
            </a:lvl3pPr>
            <a:lvl4pPr marL="16002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4pPr>
            <a:lvl5pPr marL="20574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400" dirty="0">
                <a:solidFill>
                  <a:schemeClr val="tx1"/>
                </a:solidFill>
                <a:latin typeface="+mn-lt"/>
              </a:rPr>
              <a:t>Farmer-centric approach that allows to scale-up and create economies of scale </a:t>
            </a:r>
          </a:p>
        </p:txBody>
      </p:sp>
      <p:sp>
        <p:nvSpPr>
          <p:cNvPr id="47" name="Content Placeholder 8"/>
          <p:cNvSpPr txBox="1">
            <a:spLocks/>
          </p:cNvSpPr>
          <p:nvPr/>
        </p:nvSpPr>
        <p:spPr>
          <a:xfrm>
            <a:off x="2190225" y="3024456"/>
            <a:ext cx="2623726" cy="1180509"/>
          </a:xfrm>
          <a:prstGeom prst="rect">
            <a:avLst/>
          </a:prstGeom>
        </p:spPr>
        <p:txBody>
          <a:bodyPr anchor="ctr"/>
          <a:lstStyle>
            <a:lvl1pPr marL="228600" indent="-228600" algn="l" defTabSz="914400" rtl="0" eaLnBrk="1" latinLnBrk="0" hangingPunct="1">
              <a:lnSpc>
                <a:spcPct val="90000"/>
              </a:lnSpc>
              <a:spcBef>
                <a:spcPts val="1000"/>
              </a:spcBef>
              <a:buClr>
                <a:srgbClr val="CC3D3B"/>
              </a:buClr>
              <a:buSzPct val="125000"/>
              <a:buFont typeface="Arial" panose="020B0604020202020204" pitchFamily="34" charset="0"/>
              <a:buChar char="•"/>
              <a:defRPr sz="2800" kern="1200">
                <a:solidFill>
                  <a:srgbClr val="452834"/>
                </a:solidFill>
                <a:latin typeface="Ubuntu" charset="0"/>
                <a:ea typeface="Ubuntu" charset="0"/>
                <a:cs typeface="Ubuntu" charset="0"/>
              </a:defRPr>
            </a:lvl1pPr>
            <a:lvl2pPr marL="6858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400" kern="1200">
                <a:solidFill>
                  <a:srgbClr val="452834"/>
                </a:solidFill>
                <a:latin typeface="Ubuntu" charset="0"/>
                <a:ea typeface="Ubuntu" charset="0"/>
                <a:cs typeface="Ubuntu" charset="0"/>
              </a:defRPr>
            </a:lvl2pPr>
            <a:lvl3pPr marL="11430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000" kern="1200">
                <a:solidFill>
                  <a:srgbClr val="452834"/>
                </a:solidFill>
                <a:latin typeface="Ubuntu" charset="0"/>
                <a:ea typeface="Ubuntu" charset="0"/>
                <a:cs typeface="Ubuntu" charset="0"/>
              </a:defRPr>
            </a:lvl3pPr>
            <a:lvl4pPr marL="16002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4pPr>
            <a:lvl5pPr marL="20574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400" dirty="0">
                <a:solidFill>
                  <a:schemeClr val="tx1"/>
                </a:solidFill>
                <a:latin typeface="+mn-lt"/>
              </a:rPr>
              <a:t>Members integrate the vision into their own visions, goals and activities, </a:t>
            </a:r>
            <a:r>
              <a:rPr lang="de-DE" sz="1400" dirty="0">
                <a:solidFill>
                  <a:schemeClr val="tx1"/>
                </a:solidFill>
                <a:latin typeface="+mn-lt"/>
              </a:rPr>
              <a:t>and report on progress</a:t>
            </a:r>
            <a:endParaRPr lang="en-US" sz="1400" dirty="0">
              <a:solidFill>
                <a:schemeClr val="tx1"/>
              </a:solidFill>
              <a:latin typeface="+mn-lt"/>
            </a:endParaRPr>
          </a:p>
        </p:txBody>
      </p:sp>
      <p:sp>
        <p:nvSpPr>
          <p:cNvPr id="48" name="Content Placeholder 8"/>
          <p:cNvSpPr txBox="1">
            <a:spLocks/>
          </p:cNvSpPr>
          <p:nvPr/>
        </p:nvSpPr>
        <p:spPr>
          <a:xfrm>
            <a:off x="2190225" y="4349617"/>
            <a:ext cx="2623726" cy="1180509"/>
          </a:xfrm>
          <a:prstGeom prst="rect">
            <a:avLst/>
          </a:prstGeom>
        </p:spPr>
        <p:txBody>
          <a:bodyPr anchor="ctr"/>
          <a:lstStyle>
            <a:lvl1pPr marL="228600" indent="-228600" algn="l" defTabSz="914400" rtl="0" eaLnBrk="1" latinLnBrk="0" hangingPunct="1">
              <a:lnSpc>
                <a:spcPct val="90000"/>
              </a:lnSpc>
              <a:spcBef>
                <a:spcPts val="1000"/>
              </a:spcBef>
              <a:buClr>
                <a:srgbClr val="CC3D3B"/>
              </a:buClr>
              <a:buSzPct val="125000"/>
              <a:buFont typeface="Arial" panose="020B0604020202020204" pitchFamily="34" charset="0"/>
              <a:buChar char="•"/>
              <a:defRPr sz="2800" kern="1200">
                <a:solidFill>
                  <a:srgbClr val="452834"/>
                </a:solidFill>
                <a:latin typeface="Ubuntu" charset="0"/>
                <a:ea typeface="Ubuntu" charset="0"/>
                <a:cs typeface="Ubuntu" charset="0"/>
              </a:defRPr>
            </a:lvl1pPr>
            <a:lvl2pPr marL="6858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400" kern="1200">
                <a:solidFill>
                  <a:srgbClr val="452834"/>
                </a:solidFill>
                <a:latin typeface="Ubuntu" charset="0"/>
                <a:ea typeface="Ubuntu" charset="0"/>
                <a:cs typeface="Ubuntu" charset="0"/>
              </a:defRPr>
            </a:lvl2pPr>
            <a:lvl3pPr marL="11430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000" kern="1200">
                <a:solidFill>
                  <a:srgbClr val="452834"/>
                </a:solidFill>
                <a:latin typeface="Ubuntu" charset="0"/>
                <a:ea typeface="Ubuntu" charset="0"/>
                <a:cs typeface="Ubuntu" charset="0"/>
              </a:defRPr>
            </a:lvl3pPr>
            <a:lvl4pPr marL="16002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4pPr>
            <a:lvl5pPr marL="20574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400" dirty="0">
                <a:solidFill>
                  <a:schemeClr val="tx1"/>
                </a:solidFill>
                <a:latin typeface="+mn-lt"/>
              </a:rPr>
              <a:t>Multiple initiatives and perspectives integrated into the vision </a:t>
            </a:r>
          </a:p>
        </p:txBody>
      </p:sp>
      <p:sp>
        <p:nvSpPr>
          <p:cNvPr id="50" name="Content Placeholder 8"/>
          <p:cNvSpPr txBox="1">
            <a:spLocks/>
          </p:cNvSpPr>
          <p:nvPr/>
        </p:nvSpPr>
        <p:spPr>
          <a:xfrm>
            <a:off x="7676288" y="1699296"/>
            <a:ext cx="2593201" cy="1180509"/>
          </a:xfrm>
          <a:prstGeom prst="rect">
            <a:avLst/>
          </a:prstGeom>
        </p:spPr>
        <p:txBody>
          <a:bodyPr anchor="ctr"/>
          <a:lstStyle>
            <a:lvl1pPr marL="228600" indent="-228600" algn="l" defTabSz="914400" rtl="0" eaLnBrk="1" latinLnBrk="0" hangingPunct="1">
              <a:lnSpc>
                <a:spcPct val="90000"/>
              </a:lnSpc>
              <a:spcBef>
                <a:spcPts val="1000"/>
              </a:spcBef>
              <a:buClr>
                <a:srgbClr val="CC3D3B"/>
              </a:buClr>
              <a:buSzPct val="125000"/>
              <a:buFont typeface="Arial" panose="020B0604020202020204" pitchFamily="34" charset="0"/>
              <a:buChar char="•"/>
              <a:defRPr sz="2800" kern="1200">
                <a:solidFill>
                  <a:srgbClr val="452834"/>
                </a:solidFill>
                <a:latin typeface="Ubuntu" charset="0"/>
                <a:ea typeface="Ubuntu" charset="0"/>
                <a:cs typeface="Ubuntu" charset="0"/>
              </a:defRPr>
            </a:lvl1pPr>
            <a:lvl2pPr marL="6858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400" kern="1200">
                <a:solidFill>
                  <a:srgbClr val="452834"/>
                </a:solidFill>
                <a:latin typeface="Ubuntu" charset="0"/>
                <a:ea typeface="Ubuntu" charset="0"/>
                <a:cs typeface="Ubuntu" charset="0"/>
              </a:defRPr>
            </a:lvl2pPr>
            <a:lvl3pPr marL="11430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000" kern="1200">
                <a:solidFill>
                  <a:srgbClr val="452834"/>
                </a:solidFill>
                <a:latin typeface="Ubuntu" charset="0"/>
                <a:ea typeface="Ubuntu" charset="0"/>
                <a:cs typeface="Ubuntu" charset="0"/>
              </a:defRPr>
            </a:lvl3pPr>
            <a:lvl4pPr marL="16002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4pPr>
            <a:lvl5pPr marL="20574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nl-NL" sz="1400" dirty="0">
                <a:solidFill>
                  <a:schemeClr val="tx1"/>
                </a:solidFill>
                <a:latin typeface="+mn-lt"/>
              </a:rPr>
              <a:t>Alignment of </a:t>
            </a:r>
            <a:r>
              <a:rPr lang="de-DE" sz="1400" dirty="0">
                <a:solidFill>
                  <a:schemeClr val="tx1"/>
                </a:solidFill>
                <a:latin typeface="+mn-lt"/>
              </a:rPr>
              <a:t>fragmented projects into a holistic approach for sector impact</a:t>
            </a:r>
            <a:endParaRPr lang="nl-NL" sz="1400" dirty="0">
              <a:solidFill>
                <a:schemeClr val="tx1"/>
              </a:solidFill>
              <a:latin typeface="+mn-lt"/>
            </a:endParaRPr>
          </a:p>
        </p:txBody>
      </p:sp>
      <p:sp>
        <p:nvSpPr>
          <p:cNvPr id="51" name="Content Placeholder 8"/>
          <p:cNvSpPr txBox="1">
            <a:spLocks/>
          </p:cNvSpPr>
          <p:nvPr/>
        </p:nvSpPr>
        <p:spPr>
          <a:xfrm>
            <a:off x="7676288" y="3024456"/>
            <a:ext cx="2593201" cy="1180509"/>
          </a:xfrm>
          <a:prstGeom prst="rect">
            <a:avLst/>
          </a:prstGeom>
        </p:spPr>
        <p:txBody>
          <a:bodyPr anchor="ctr"/>
          <a:lstStyle>
            <a:lvl1pPr marL="228600" indent="-228600" algn="l" defTabSz="914400" rtl="0" eaLnBrk="1" latinLnBrk="0" hangingPunct="1">
              <a:lnSpc>
                <a:spcPct val="90000"/>
              </a:lnSpc>
              <a:spcBef>
                <a:spcPts val="1000"/>
              </a:spcBef>
              <a:buClr>
                <a:srgbClr val="CC3D3B"/>
              </a:buClr>
              <a:buSzPct val="125000"/>
              <a:buFont typeface="Arial" panose="020B0604020202020204" pitchFamily="34" charset="0"/>
              <a:buChar char="•"/>
              <a:defRPr sz="2800" kern="1200">
                <a:solidFill>
                  <a:srgbClr val="452834"/>
                </a:solidFill>
                <a:latin typeface="Ubuntu" charset="0"/>
                <a:ea typeface="Ubuntu" charset="0"/>
                <a:cs typeface="Ubuntu" charset="0"/>
              </a:defRPr>
            </a:lvl1pPr>
            <a:lvl2pPr marL="6858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400" kern="1200">
                <a:solidFill>
                  <a:srgbClr val="452834"/>
                </a:solidFill>
                <a:latin typeface="Ubuntu" charset="0"/>
                <a:ea typeface="Ubuntu" charset="0"/>
                <a:cs typeface="Ubuntu" charset="0"/>
              </a:defRPr>
            </a:lvl2pPr>
            <a:lvl3pPr marL="11430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000" kern="1200">
                <a:solidFill>
                  <a:srgbClr val="452834"/>
                </a:solidFill>
                <a:latin typeface="Ubuntu" charset="0"/>
                <a:ea typeface="Ubuntu" charset="0"/>
                <a:cs typeface="Ubuntu" charset="0"/>
              </a:defRPr>
            </a:lvl3pPr>
            <a:lvl4pPr marL="16002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4pPr>
            <a:lvl5pPr marL="20574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400" dirty="0">
                <a:solidFill>
                  <a:schemeClr val="tx1"/>
                </a:solidFill>
                <a:latin typeface="+mn-lt"/>
              </a:rPr>
              <a:t>Alignment and collaboration through non-competitive actions for mutual benefit</a:t>
            </a:r>
          </a:p>
        </p:txBody>
      </p:sp>
      <p:sp>
        <p:nvSpPr>
          <p:cNvPr id="52" name="Content Placeholder 8"/>
          <p:cNvSpPr txBox="1">
            <a:spLocks/>
          </p:cNvSpPr>
          <p:nvPr/>
        </p:nvSpPr>
        <p:spPr>
          <a:xfrm>
            <a:off x="7676288" y="4349617"/>
            <a:ext cx="2593201" cy="1180509"/>
          </a:xfrm>
          <a:prstGeom prst="rect">
            <a:avLst/>
          </a:prstGeom>
          <a:noFill/>
        </p:spPr>
        <p:txBody>
          <a:bodyPr anchor="ctr"/>
          <a:lstStyle>
            <a:lvl1pPr marL="228600" indent="-228600" algn="l" defTabSz="914400" rtl="0" eaLnBrk="1" latinLnBrk="0" hangingPunct="1">
              <a:lnSpc>
                <a:spcPct val="90000"/>
              </a:lnSpc>
              <a:spcBef>
                <a:spcPts val="1000"/>
              </a:spcBef>
              <a:buClr>
                <a:srgbClr val="CC3D3B"/>
              </a:buClr>
              <a:buSzPct val="125000"/>
              <a:buFont typeface="Arial" panose="020B0604020202020204" pitchFamily="34" charset="0"/>
              <a:buChar char="•"/>
              <a:defRPr sz="2800" kern="1200">
                <a:solidFill>
                  <a:srgbClr val="452834"/>
                </a:solidFill>
                <a:latin typeface="Ubuntu" charset="0"/>
                <a:ea typeface="Ubuntu" charset="0"/>
                <a:cs typeface="Ubuntu" charset="0"/>
              </a:defRPr>
            </a:lvl1pPr>
            <a:lvl2pPr marL="6858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400" kern="1200">
                <a:solidFill>
                  <a:srgbClr val="452834"/>
                </a:solidFill>
                <a:latin typeface="Ubuntu" charset="0"/>
                <a:ea typeface="Ubuntu" charset="0"/>
                <a:cs typeface="Ubuntu" charset="0"/>
              </a:defRPr>
            </a:lvl2pPr>
            <a:lvl3pPr marL="11430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2000" kern="1200">
                <a:solidFill>
                  <a:srgbClr val="452834"/>
                </a:solidFill>
                <a:latin typeface="Ubuntu" charset="0"/>
                <a:ea typeface="Ubuntu" charset="0"/>
                <a:cs typeface="Ubuntu" charset="0"/>
              </a:defRPr>
            </a:lvl3pPr>
            <a:lvl4pPr marL="16002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4pPr>
            <a:lvl5pPr marL="2057400" indent="-228600" algn="l" defTabSz="914400" rtl="0" eaLnBrk="1" latinLnBrk="0" hangingPunct="1">
              <a:lnSpc>
                <a:spcPct val="90000"/>
              </a:lnSpc>
              <a:spcBef>
                <a:spcPts val="500"/>
              </a:spcBef>
              <a:buClr>
                <a:srgbClr val="CC3D3B"/>
              </a:buClr>
              <a:buSzPct val="125000"/>
              <a:buFont typeface="Arial" panose="020B0604020202020204" pitchFamily="34" charset="0"/>
              <a:buChar char="•"/>
              <a:defRPr sz="1800" kern="1200">
                <a:solidFill>
                  <a:srgbClr val="452834"/>
                </a:solidFill>
                <a:latin typeface="Ubuntu" charset="0"/>
                <a:ea typeface="Ubuntu" charset="0"/>
                <a:cs typeface="Ubuntu"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400" dirty="0">
                <a:solidFill>
                  <a:schemeClr val="tx1"/>
                </a:solidFill>
                <a:latin typeface="+mn-lt"/>
              </a:rPr>
              <a:t>An agenda based on market needs</a:t>
            </a:r>
          </a:p>
        </p:txBody>
      </p:sp>
    </p:spTree>
    <p:extLst>
      <p:ext uri="{BB962C8B-B14F-4D97-AF65-F5344CB8AC3E}">
        <p14:creationId xmlns:p14="http://schemas.microsoft.com/office/powerpoint/2010/main" xmlns="" val="3261036333"/>
      </p:ext>
    </p:extLst>
  </p:cSld>
  <p:clrMapOvr>
    <a:masterClrMapping/>
  </p:clrMapOvr>
</p:sld>
</file>

<file path=ppt/theme/theme1.xml><?xml version="1.0" encoding="utf-8"?>
<a:theme xmlns:a="http://schemas.openxmlformats.org/drawingml/2006/main" name="Office Theme">
  <a:themeElements>
    <a:clrScheme name="4CA_V2020">
      <a:dk1>
        <a:sysClr val="windowText" lastClr="000000"/>
      </a:dk1>
      <a:lt1>
        <a:sysClr val="window" lastClr="FFFFFF"/>
      </a:lt1>
      <a:dk2>
        <a:srgbClr val="505046"/>
      </a:dk2>
      <a:lt2>
        <a:srgbClr val="EEECE1"/>
      </a:lt2>
      <a:accent1>
        <a:srgbClr val="CC3D3B"/>
      </a:accent1>
      <a:accent2>
        <a:srgbClr val="BC3A3B"/>
      </a:accent2>
      <a:accent3>
        <a:srgbClr val="452834"/>
      </a:accent3>
      <a:accent4>
        <a:srgbClr val="FF8427"/>
      </a:accent4>
      <a:accent5>
        <a:srgbClr val="79B473"/>
      </a:accent5>
      <a:accent6>
        <a:srgbClr val="B22600"/>
      </a:accent6>
      <a:hlink>
        <a:srgbClr val="79B473"/>
      </a:hlink>
      <a:folHlink>
        <a:srgbClr val="79B473"/>
      </a:folHlink>
    </a:clrScheme>
    <a:fontScheme name="4CA V2020">
      <a:majorFont>
        <a:latin typeface="Ubuntu"/>
        <a:ea typeface=""/>
        <a:cs typeface=""/>
      </a:majorFont>
      <a:minorFont>
        <a:latin typeface="Ubuntu"/>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ision 2020_30092015" id="{140428AD-1EDF-455C-8C8B-0E0658C54D52}" vid="{3D32A19F-2C63-4B6A-9A09-E77D3CF3B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TotalTime>
  <Words>1555</Words>
  <Application>Microsoft Office PowerPoint</Application>
  <PresentationFormat>Custom</PresentationFormat>
  <Paragraphs>183</Paragraphs>
  <Slides>13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Ubuntu</vt:lpstr>
      <vt:lpstr>Calibri</vt:lpstr>
      <vt:lpstr>Office Theme</vt:lpstr>
      <vt:lpstr>think-cell Slide</vt:lpstr>
      <vt:lpstr>Slide 1</vt:lpstr>
      <vt:lpstr>Program for today</vt:lpstr>
      <vt:lpstr>1. Introduction</vt:lpstr>
      <vt:lpstr>The ICO’s mission</vt:lpstr>
      <vt:lpstr>ICO’s Main Activities</vt:lpstr>
      <vt:lpstr>2. Vision 2020</vt:lpstr>
      <vt:lpstr>Slide 7</vt:lpstr>
      <vt:lpstr>Aligned action for collective impact at farm level</vt:lpstr>
      <vt:lpstr>Key principle guiding the Vision 2020 agenda </vt:lpstr>
      <vt:lpstr>Vision 2020: A collaborative approach </vt:lpstr>
      <vt:lpstr>Creating collective impact at farm-level</vt:lpstr>
      <vt:lpstr>Bringing Vision 2020 to life: Work-plan until October 2016</vt:lpstr>
      <vt:lpstr>How to Contribute?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Giang Vu</cp:lastModifiedBy>
  <cp:revision>134</cp:revision>
  <dcterms:created xsi:type="dcterms:W3CDTF">2016-02-16T12:39:45Z</dcterms:created>
  <dcterms:modified xsi:type="dcterms:W3CDTF">2016-07-21T04:53:33Z</dcterms:modified>
</cp:coreProperties>
</file>