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14"/>
  </p:handoutMasterIdLst>
  <p:sldIdLst>
    <p:sldId id="256" r:id="rId2"/>
    <p:sldId id="257" r:id="rId3"/>
    <p:sldId id="258" r:id="rId4"/>
    <p:sldId id="259" r:id="rId5"/>
    <p:sldId id="260" r:id="rId6"/>
    <p:sldId id="261" r:id="rId7"/>
    <p:sldId id="268" r:id="rId8"/>
    <p:sldId id="265" r:id="rId9"/>
    <p:sldId id="266" r:id="rId10"/>
    <p:sldId id="267" r:id="rId11"/>
    <p:sldId id="269" r:id="rId12"/>
    <p:sldId id="270" r:id="rId13"/>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72"/>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74" y="-84"/>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3D36A713-0C1A-4772-AA27-A10B4984BD4B}" type="slidenum">
              <a:rPr lang="en-US" smtClean="0"/>
              <a:t>‹#›</a:t>
            </a:fld>
            <a:endParaRPr lang="en-US"/>
          </a:p>
        </p:txBody>
      </p:sp>
    </p:spTree>
    <p:extLst>
      <p:ext uri="{BB962C8B-B14F-4D97-AF65-F5344CB8AC3E}">
        <p14:creationId xmlns:p14="http://schemas.microsoft.com/office/powerpoint/2010/main" val="34854425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F7AE431-74E8-4B84-980B-697FD93A7626}"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F7AE431-74E8-4B84-980B-697FD93A7626}"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F7AE431-74E8-4B84-980B-697FD93A7626}"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F7AE431-74E8-4B84-980B-697FD93A76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A781DAF-3008-4FFA-9F4B-CF0DFDEFC624}" type="datetimeFigureOut">
              <a:rPr lang="en-US" smtClean="0"/>
              <a:t>12/22/2016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F7AE431-74E8-4B84-980B-697FD93A7626}"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A781DAF-3008-4FFA-9F4B-CF0DFDEFC624}" type="datetimeFigureOut">
              <a:rPr lang="en-US" smtClean="0"/>
              <a:t>12/22/2016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F7AE431-74E8-4B84-980B-697FD93A7626}"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688102"/>
          </a:xfrm>
        </p:spPr>
        <p:txBody>
          <a:bodyPr>
            <a:normAutofit fontScale="90000"/>
          </a:bodyPr>
          <a:lstStyle/>
          <a:p>
            <a:pPr algn="ctr"/>
            <a:r>
              <a:rPr lang="en-US" dirty="0" err="1" smtClean="0"/>
              <a:t>Ngành</a:t>
            </a:r>
            <a:r>
              <a:rPr lang="en-US" dirty="0" smtClean="0"/>
              <a:t> </a:t>
            </a:r>
            <a:r>
              <a:rPr lang="en-US" dirty="0" err="1" smtClean="0"/>
              <a:t>cà</a:t>
            </a:r>
            <a:r>
              <a:rPr lang="en-US" dirty="0" smtClean="0"/>
              <a:t> </a:t>
            </a:r>
            <a:r>
              <a:rPr lang="en-US" dirty="0" err="1" smtClean="0"/>
              <a:t>phê</a:t>
            </a:r>
            <a:r>
              <a:rPr lang="en-US" dirty="0"/>
              <a:t> </a:t>
            </a:r>
            <a:r>
              <a:rPr lang="en-US" dirty="0" err="1" smtClean="0"/>
              <a:t>Việt</a:t>
            </a:r>
            <a:r>
              <a:rPr lang="en-US" dirty="0" smtClean="0"/>
              <a:t> Nam </a:t>
            </a:r>
            <a:br>
              <a:rPr lang="en-US" dirty="0" smtClean="0"/>
            </a:br>
            <a:r>
              <a:rPr lang="en-US" dirty="0" err="1" smtClean="0"/>
              <a:t>kết</a:t>
            </a:r>
            <a:r>
              <a:rPr lang="en-US" dirty="0" smtClean="0"/>
              <a:t> </a:t>
            </a:r>
            <a:r>
              <a:rPr lang="en-US" dirty="0" err="1" smtClean="0"/>
              <a:t>nối</a:t>
            </a:r>
            <a:r>
              <a:rPr lang="en-US" dirty="0" smtClean="0"/>
              <a:t> </a:t>
            </a:r>
            <a:br>
              <a:rPr lang="en-US" dirty="0" smtClean="0"/>
            </a:br>
            <a:r>
              <a:rPr lang="en-US" dirty="0" err="1" smtClean="0"/>
              <a:t>Tổ</a:t>
            </a:r>
            <a:r>
              <a:rPr lang="en-US" dirty="0" smtClean="0"/>
              <a:t> </a:t>
            </a:r>
            <a:r>
              <a:rPr lang="en-US" dirty="0" err="1" smtClean="0"/>
              <a:t>chức</a:t>
            </a:r>
            <a:r>
              <a:rPr lang="en-US" dirty="0" smtClean="0"/>
              <a:t> </a:t>
            </a:r>
            <a:r>
              <a:rPr lang="en-US" dirty="0" err="1" smtClean="0"/>
              <a:t>cà</a:t>
            </a:r>
            <a:r>
              <a:rPr lang="en-US" dirty="0" smtClean="0"/>
              <a:t> </a:t>
            </a:r>
            <a:r>
              <a:rPr lang="en-US" dirty="0" err="1" smtClean="0"/>
              <a:t>phê</a:t>
            </a:r>
            <a:r>
              <a:rPr lang="en-US" dirty="0" smtClean="0"/>
              <a:t> </a:t>
            </a:r>
            <a:r>
              <a:rPr lang="en-US" dirty="0" err="1" smtClean="0"/>
              <a:t>thế</a:t>
            </a:r>
            <a:r>
              <a:rPr lang="en-US" dirty="0" smtClean="0"/>
              <a:t> </a:t>
            </a:r>
            <a:r>
              <a:rPr lang="en-US" dirty="0" err="1" smtClean="0"/>
              <a:t>giới</a:t>
            </a:r>
            <a:r>
              <a:rPr lang="en-US" dirty="0" smtClean="0"/>
              <a:t> (ICO) </a:t>
            </a:r>
            <a:r>
              <a:rPr lang="en-US" dirty="0"/>
              <a:t>&amp;</a:t>
            </a:r>
            <a:r>
              <a:rPr lang="en-US" dirty="0" smtClean="0"/>
              <a:t/>
            </a:r>
            <a:br>
              <a:rPr lang="en-US" dirty="0" smtClean="0"/>
            </a:br>
            <a:r>
              <a:rPr lang="en-US" dirty="0" err="1" smtClean="0"/>
              <a:t>Diễn</a:t>
            </a:r>
            <a:r>
              <a:rPr lang="en-US" dirty="0" smtClean="0"/>
              <a:t> </a:t>
            </a:r>
            <a:r>
              <a:rPr lang="en-US" dirty="0" err="1" smtClean="0"/>
              <a:t>đàn</a:t>
            </a:r>
            <a:r>
              <a:rPr lang="en-US" dirty="0" smtClean="0"/>
              <a:t> </a:t>
            </a:r>
            <a:r>
              <a:rPr lang="en-US" dirty="0" err="1" smtClean="0"/>
              <a:t>cà</a:t>
            </a:r>
            <a:r>
              <a:rPr lang="en-US" dirty="0" smtClean="0"/>
              <a:t> </a:t>
            </a:r>
            <a:r>
              <a:rPr lang="en-US" dirty="0" err="1" smtClean="0"/>
              <a:t>phê</a:t>
            </a:r>
            <a:r>
              <a:rPr lang="en-US" dirty="0" smtClean="0"/>
              <a:t> </a:t>
            </a:r>
            <a:r>
              <a:rPr lang="en-US" dirty="0" err="1" smtClean="0"/>
              <a:t>toàn</a:t>
            </a:r>
            <a:r>
              <a:rPr lang="en-US" dirty="0" smtClean="0"/>
              <a:t> </a:t>
            </a:r>
            <a:r>
              <a:rPr lang="en-US" dirty="0" err="1" smtClean="0"/>
              <a:t>cầu</a:t>
            </a:r>
            <a:r>
              <a:rPr lang="en-US" dirty="0" smtClean="0"/>
              <a:t> (GCP)</a:t>
            </a:r>
            <a:endParaRPr lang="en-US" dirty="0"/>
          </a:p>
        </p:txBody>
      </p:sp>
      <p:sp>
        <p:nvSpPr>
          <p:cNvPr id="3" name="Subtitle 2"/>
          <p:cNvSpPr>
            <a:spLocks noGrp="1"/>
          </p:cNvSpPr>
          <p:nvPr>
            <p:ph type="subTitle" idx="1"/>
          </p:nvPr>
        </p:nvSpPr>
        <p:spPr>
          <a:xfrm>
            <a:off x="1447800" y="3886200"/>
            <a:ext cx="7239000" cy="1752600"/>
          </a:xfrm>
        </p:spPr>
        <p:txBody>
          <a:bodyPr>
            <a:normAutofit/>
          </a:bodyPr>
          <a:lstStyle/>
          <a:p>
            <a:pPr lvl="0">
              <a:buClr>
                <a:srgbClr val="93A299"/>
              </a:buClr>
              <a:buSzPct val="85000"/>
            </a:pPr>
            <a:endParaRPr lang="en-US" sz="2400" dirty="0" smtClean="0">
              <a:solidFill>
                <a:srgbClr val="292934">
                  <a:lumMod val="75000"/>
                  <a:lumOff val="25000"/>
                </a:srgbClr>
              </a:solidFill>
              <a:latin typeface="Times New Roman" pitchFamily="18" charset="0"/>
              <a:cs typeface="Times New Roman" pitchFamily="18" charset="0"/>
            </a:endParaRPr>
          </a:p>
          <a:p>
            <a:pPr lvl="0" algn="ctr">
              <a:buClr>
                <a:srgbClr val="93A299"/>
              </a:buClr>
              <a:buSzPct val="85000"/>
            </a:pPr>
            <a:r>
              <a:rPr lang="en-US" sz="2400" dirty="0" smtClean="0">
                <a:solidFill>
                  <a:srgbClr val="292934">
                    <a:lumMod val="75000"/>
                    <a:lumOff val="25000"/>
                  </a:srgbClr>
                </a:solidFill>
                <a:latin typeface="Times New Roman" pitchFamily="18" charset="0"/>
                <a:cs typeface="Times New Roman" pitchFamily="18" charset="0"/>
              </a:rPr>
              <a:t>TS</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Nguyễn</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Đỗ</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Anh</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Tuấn</a:t>
            </a:r>
            <a:endParaRPr lang="en-US" sz="2400" dirty="0">
              <a:solidFill>
                <a:srgbClr val="292934">
                  <a:lumMod val="75000"/>
                  <a:lumOff val="25000"/>
                </a:srgbClr>
              </a:solidFill>
              <a:latin typeface="Times New Roman" pitchFamily="18" charset="0"/>
              <a:cs typeface="Times New Roman" pitchFamily="18" charset="0"/>
            </a:endParaRPr>
          </a:p>
          <a:p>
            <a:pPr lvl="0" algn="ctr">
              <a:buClr>
                <a:srgbClr val="93A299"/>
              </a:buClr>
              <a:buSzPct val="85000"/>
            </a:pPr>
            <a:r>
              <a:rPr lang="en-US" sz="2400" dirty="0" err="1">
                <a:solidFill>
                  <a:srgbClr val="292934">
                    <a:lumMod val="75000"/>
                    <a:lumOff val="25000"/>
                  </a:srgbClr>
                </a:solidFill>
                <a:latin typeface="Times New Roman" pitchFamily="18" charset="0"/>
                <a:cs typeface="Times New Roman" pitchFamily="18" charset="0"/>
              </a:rPr>
              <a:t>Viện</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trưởng</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Viện</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Chính</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sách</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và</a:t>
            </a:r>
            <a:r>
              <a:rPr lang="en-US" sz="2400" dirty="0">
                <a:solidFill>
                  <a:srgbClr val="292934">
                    <a:lumMod val="75000"/>
                    <a:lumOff val="25000"/>
                  </a:srgbClr>
                </a:solidFill>
                <a:latin typeface="Times New Roman" pitchFamily="18" charset="0"/>
                <a:cs typeface="Times New Roman" pitchFamily="18" charset="0"/>
              </a:rPr>
              <a:t> PTNT</a:t>
            </a:r>
          </a:p>
          <a:p>
            <a:pPr lvl="0" algn="ctr">
              <a:buClr>
                <a:srgbClr val="93A299"/>
              </a:buClr>
              <a:buSzPct val="85000"/>
            </a:pPr>
            <a:r>
              <a:rPr lang="en-US" sz="2400" dirty="0" err="1">
                <a:solidFill>
                  <a:srgbClr val="292934">
                    <a:lumMod val="75000"/>
                    <a:lumOff val="25000"/>
                  </a:srgbClr>
                </a:solidFill>
                <a:latin typeface="Times New Roman" pitchFamily="18" charset="0"/>
                <a:cs typeface="Times New Roman" pitchFamily="18" charset="0"/>
              </a:rPr>
              <a:t>Phó</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trưởng</a:t>
            </a:r>
            <a:r>
              <a:rPr lang="en-US" sz="2400" dirty="0">
                <a:solidFill>
                  <a:srgbClr val="292934">
                    <a:lumMod val="75000"/>
                    <a:lumOff val="25000"/>
                  </a:srgbClr>
                </a:solidFill>
                <a:latin typeface="Times New Roman" pitchFamily="18" charset="0"/>
                <a:cs typeface="Times New Roman" pitchFamily="18" charset="0"/>
              </a:rPr>
              <a:t> ban </a:t>
            </a:r>
            <a:r>
              <a:rPr lang="en-US" sz="2400" dirty="0" err="1">
                <a:solidFill>
                  <a:srgbClr val="292934">
                    <a:lumMod val="75000"/>
                    <a:lumOff val="25000"/>
                  </a:srgbClr>
                </a:solidFill>
                <a:latin typeface="Times New Roman" pitchFamily="18" charset="0"/>
                <a:cs typeface="Times New Roman" pitchFamily="18" charset="0"/>
              </a:rPr>
              <a:t>Điều</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phối</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ngành</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hàng</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cà</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phê</a:t>
            </a:r>
            <a:r>
              <a:rPr lang="en-US" sz="2400" dirty="0">
                <a:solidFill>
                  <a:srgbClr val="292934">
                    <a:lumMod val="75000"/>
                    <a:lumOff val="25000"/>
                  </a:srgbClr>
                </a:solidFill>
                <a:latin typeface="Times New Roman" pitchFamily="18" charset="0"/>
                <a:cs typeface="Times New Roman" pitchFamily="18" charset="0"/>
              </a:rPr>
              <a:t> </a:t>
            </a:r>
            <a:r>
              <a:rPr lang="en-US" sz="2400" dirty="0" err="1">
                <a:solidFill>
                  <a:srgbClr val="292934">
                    <a:lumMod val="75000"/>
                    <a:lumOff val="25000"/>
                  </a:srgbClr>
                </a:solidFill>
                <a:latin typeface="Times New Roman" pitchFamily="18" charset="0"/>
                <a:cs typeface="Times New Roman" pitchFamily="18" charset="0"/>
              </a:rPr>
              <a:t>Việt</a:t>
            </a:r>
            <a:r>
              <a:rPr lang="en-US" sz="2400" dirty="0">
                <a:solidFill>
                  <a:srgbClr val="292934">
                    <a:lumMod val="75000"/>
                    <a:lumOff val="25000"/>
                  </a:srgbClr>
                </a:solidFill>
                <a:latin typeface="Times New Roman" pitchFamily="18" charset="0"/>
                <a:cs typeface="Times New Roman" pitchFamily="18" charset="0"/>
              </a:rPr>
              <a:t> Nam</a:t>
            </a:r>
          </a:p>
        </p:txBody>
      </p:sp>
    </p:spTree>
    <p:extLst>
      <p:ext uri="{BB962C8B-B14F-4D97-AF65-F5344CB8AC3E}">
        <p14:creationId xmlns:p14="http://schemas.microsoft.com/office/powerpoint/2010/main" val="384158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Tham</a:t>
            </a:r>
            <a:r>
              <a:rPr lang="en-US" dirty="0" smtClean="0"/>
              <a:t> </a:t>
            </a:r>
            <a:r>
              <a:rPr lang="en-US" dirty="0" err="1" smtClean="0"/>
              <a:t>gia</a:t>
            </a:r>
            <a:r>
              <a:rPr lang="en-US" dirty="0" smtClean="0"/>
              <a:t> </a:t>
            </a:r>
            <a:r>
              <a:rPr lang="en-US" dirty="0" err="1" smtClean="0"/>
              <a:t>của</a:t>
            </a:r>
            <a:r>
              <a:rPr lang="en-US" dirty="0" smtClean="0"/>
              <a:t> </a:t>
            </a:r>
            <a:r>
              <a:rPr lang="en-US" dirty="0" err="1" smtClean="0"/>
              <a:t>Việt</a:t>
            </a:r>
            <a:r>
              <a:rPr lang="en-US" dirty="0" smtClean="0"/>
              <a:t> Nam</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err="1" smtClean="0">
                <a:latin typeface="Times New Roman" pitchFamily="18" charset="0"/>
                <a:cs typeface="Times New Roman" pitchFamily="18" charset="0"/>
              </a:rPr>
              <a:t>Là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 (VCCB)</a:t>
            </a:r>
          </a:p>
          <a:p>
            <a:pPr algn="just"/>
            <a:r>
              <a:rPr lang="en-US" dirty="0" err="1" smtClean="0">
                <a:latin typeface="Times New Roman" pitchFamily="18" charset="0"/>
                <a:cs typeface="Times New Roman" pitchFamily="18" charset="0"/>
              </a:rPr>
              <a:t>Trình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Tầm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nhìn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2020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2017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a:t>
            </a:r>
          </a:p>
          <a:p>
            <a:pPr algn="just"/>
            <a:r>
              <a:rPr lang="en-US" dirty="0" err="1" smtClean="0">
                <a:latin typeface="Times New Roman" pitchFamily="18" charset="0"/>
                <a:cs typeface="Times New Roman" pitchFamily="18" charset="0"/>
              </a:rPr>
              <a:t>Tham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góp</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hoàn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GCP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tới</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Chia </a:t>
            </a:r>
            <a:r>
              <a:rPr lang="en-US" dirty="0" err="1" smtClean="0">
                <a:latin typeface="Times New Roman" pitchFamily="18" charset="0"/>
                <a:cs typeface="Times New Roman" pitchFamily="18" charset="0"/>
              </a:rPr>
              <a:t>sẻ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liệu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chi </a:t>
            </a:r>
            <a:r>
              <a:rPr lang="en-US" dirty="0" err="1" smtClean="0">
                <a:latin typeface="Times New Roman" pitchFamily="18" charset="0"/>
                <a:cs typeface="Times New Roman" pitchFamily="18" charset="0"/>
              </a:rPr>
              <a:t>phí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a:t>
            </a:r>
          </a:p>
        </p:txBody>
      </p:sp>
    </p:spTree>
    <p:extLst>
      <p:ext uri="{BB962C8B-B14F-4D97-AF65-F5344CB8AC3E}">
        <p14:creationId xmlns:p14="http://schemas.microsoft.com/office/powerpoint/2010/main" val="696470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Kết</a:t>
            </a:r>
            <a:r>
              <a:rPr lang="en-US" dirty="0" smtClean="0"/>
              <a:t> </a:t>
            </a:r>
            <a:r>
              <a:rPr lang="en-US" dirty="0" err="1" smtClean="0"/>
              <a:t>quả</a:t>
            </a:r>
            <a:endParaRPr lang="en-US" dirty="0"/>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trò</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cam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giữa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bên</a:t>
            </a:r>
            <a:r>
              <a:rPr lang="en-US" dirty="0" smtClean="0">
                <a:latin typeface="Times New Roman" pitchFamily="18" charset="0"/>
                <a:cs typeface="Times New Roman" pitchFamily="18" charset="0"/>
              </a:rPr>
              <a:t> </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Hoàn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hơp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GCP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2017</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175050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Hoạt</a:t>
            </a:r>
            <a:r>
              <a:rPr lang="en-US" dirty="0" smtClean="0"/>
              <a:t> </a:t>
            </a:r>
            <a:r>
              <a:rPr lang="en-US" dirty="0" err="1" smtClean="0"/>
              <a:t>động</a:t>
            </a:r>
            <a:r>
              <a:rPr lang="en-US" dirty="0" smtClean="0"/>
              <a:t> </a:t>
            </a:r>
            <a:r>
              <a:rPr lang="en-US" dirty="0" err="1" smtClean="0"/>
              <a:t>thời</a:t>
            </a:r>
            <a:r>
              <a:rPr lang="en-US" dirty="0" smtClean="0"/>
              <a:t> </a:t>
            </a:r>
            <a:r>
              <a:rPr lang="en-US" dirty="0" err="1" smtClean="0"/>
              <a:t>gian</a:t>
            </a:r>
            <a:r>
              <a:rPr lang="en-US" dirty="0" smtClean="0"/>
              <a:t> </a:t>
            </a:r>
            <a:r>
              <a:rPr lang="en-US" dirty="0" err="1" smtClean="0"/>
              <a:t>tới</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VCCB </a:t>
            </a:r>
            <a:r>
              <a:rPr lang="en-US" dirty="0" err="1" smtClean="0">
                <a:latin typeface="Times New Roman" pitchFamily="18" charset="0"/>
                <a:cs typeface="Times New Roman" pitchFamily="18" charset="0"/>
              </a:rPr>
              <a:t>xem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xét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GCP</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VCCB </a:t>
            </a:r>
            <a:r>
              <a:rPr lang="en-US" dirty="0" err="1" smtClean="0">
                <a:latin typeface="Times New Roman" pitchFamily="18" charset="0"/>
                <a:cs typeface="Times New Roman" pitchFamily="18" charset="0"/>
              </a:rPr>
              <a:t>xem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xét</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cơ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đổi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chia </a:t>
            </a:r>
            <a:r>
              <a:rPr lang="en-US" dirty="0" err="1" smtClean="0">
                <a:latin typeface="Times New Roman" pitchFamily="18" charset="0"/>
                <a:cs typeface="Times New Roman" pitchFamily="18" charset="0"/>
              </a:rPr>
              <a:t>sẻ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GCP</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VCCB </a:t>
            </a:r>
            <a:r>
              <a:rPr lang="en-US" dirty="0" err="1" smtClean="0">
                <a:latin typeface="Times New Roman" pitchFamily="18" charset="0"/>
                <a:cs typeface="Times New Roman" pitchFamily="18" charset="0"/>
              </a:rPr>
              <a:t>hỗ</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đẩy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tốt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giữa</a:t>
            </a:r>
            <a:r>
              <a:rPr lang="en-US" dirty="0" smtClean="0">
                <a:latin typeface="Times New Roman" pitchFamily="18" charset="0"/>
                <a:cs typeface="Times New Roman" pitchFamily="18" charset="0"/>
              </a:rPr>
              <a:t> GCP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87229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ICO &amp; GCP</a:t>
            </a:r>
            <a:endParaRPr lang="en-US" dirty="0"/>
          </a:p>
        </p:txBody>
      </p:sp>
      <p:sp>
        <p:nvSpPr>
          <p:cNvPr id="3" name="Content Placeholder 2"/>
          <p:cNvSpPr>
            <a:spLocks noGrp="1"/>
          </p:cNvSpPr>
          <p:nvPr>
            <p:ph idx="1"/>
          </p:nvPr>
        </p:nvSpPr>
        <p:spPr/>
        <p:txBody>
          <a:bodyPr>
            <a:normAutofit/>
          </a:bodyPr>
          <a:lstStyle/>
          <a:p>
            <a:pPr algn="just"/>
            <a:r>
              <a:rPr lang="en-US" dirty="0" err="1" smtClean="0">
                <a:latin typeface="Times New Roman" pitchFamily="18" charset="0"/>
                <a:cs typeface="Times New Roman" pitchFamily="18" charset="0"/>
              </a:rPr>
              <a:t>Tổ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chức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giới</a:t>
            </a:r>
            <a:r>
              <a:rPr lang="en-US" dirty="0" smtClean="0">
                <a:latin typeface="Times New Roman" pitchFamily="18" charset="0"/>
                <a:cs typeface="Times New Roman" pitchFamily="18" charset="0"/>
              </a:rPr>
              <a:t> ( ICO_1963) </a:t>
            </a:r>
            <a:r>
              <a:rPr lang="en-US" dirty="0" err="1" smtClean="0">
                <a:latin typeface="Times New Roman" pitchFamily="18" charset="0"/>
                <a:cs typeface="Times New Roman" pitchFamily="18" charset="0"/>
              </a:rPr>
              <a:t>gồm</a:t>
            </a:r>
            <a:r>
              <a:rPr lang="en-US" dirty="0" smtClean="0">
                <a:latin typeface="Times New Roman" pitchFamily="18" charset="0"/>
                <a:cs typeface="Times New Roman" pitchFamily="18" charset="0"/>
              </a:rPr>
              <a:t> 44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38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tiêu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thụ</a:t>
            </a: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95% sản lượng cà phê và 80% lượng cà phê tiêu thụ </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cầu</a:t>
            </a:r>
            <a:r>
              <a:rPr lang="en-US" dirty="0" smtClean="0">
                <a:latin typeface="Times New Roman" pitchFamily="18" charset="0"/>
                <a:cs typeface="Times New Roman" pitchFamily="18" charset="0"/>
              </a:rPr>
              <a:t> (GCP_2016): </a:t>
            </a:r>
            <a:r>
              <a:rPr lang="vi-VN" dirty="0">
                <a:latin typeface="Times New Roman" pitchFamily="18" charset="0"/>
                <a:cs typeface="Times New Roman" pitchFamily="18" charset="0"/>
              </a:rPr>
              <a:t>khối thành viên của Hiệp hội 4C và Chương trình Cà phê Bền vững của </a:t>
            </a:r>
            <a:r>
              <a:rPr lang="vi-VN" dirty="0" smtClean="0">
                <a:latin typeface="Times New Roman" pitchFamily="18" charset="0"/>
                <a:cs typeface="Times New Roman" pitchFamily="18" charset="0"/>
              </a:rPr>
              <a:t>IDH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825501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a:bodyPr>
          <a:lstStyle/>
          <a:p>
            <a:r>
              <a:rPr lang="en-US" dirty="0" err="1" smtClean="0"/>
              <a:t>Hội</a:t>
            </a:r>
            <a:r>
              <a:rPr lang="en-US" dirty="0" smtClean="0"/>
              <a:t> </a:t>
            </a:r>
            <a:r>
              <a:rPr lang="en-US" dirty="0" err="1" smtClean="0"/>
              <a:t>nghị</a:t>
            </a:r>
            <a:r>
              <a:rPr lang="en-US" dirty="0" smtClean="0"/>
              <a:t> ICO </a:t>
            </a:r>
            <a:r>
              <a:rPr lang="en-US" dirty="0" err="1" smtClean="0"/>
              <a:t>lần</a:t>
            </a:r>
            <a:r>
              <a:rPr lang="en-US" dirty="0" smtClean="0"/>
              <a:t> 2 /2016</a:t>
            </a:r>
            <a:br>
              <a:rPr lang="en-US" dirty="0" smtClean="0"/>
            </a:br>
            <a:r>
              <a:rPr lang="en-US" sz="2200" dirty="0" smtClean="0"/>
              <a:t>(19-23/9/2016)</a:t>
            </a:r>
            <a:endParaRPr lang="en-US" sz="2200" dirty="0"/>
          </a:p>
        </p:txBody>
      </p:sp>
      <p:sp>
        <p:nvSpPr>
          <p:cNvPr id="3" name="Content Placeholder 2"/>
          <p:cNvSpPr>
            <a:spLocks noGrp="1"/>
          </p:cNvSpPr>
          <p:nvPr>
            <p:ph idx="1"/>
          </p:nvPr>
        </p:nvSpPr>
        <p:spPr>
          <a:xfrm>
            <a:off x="457200" y="1219200"/>
            <a:ext cx="8229600" cy="4906963"/>
          </a:xfrm>
        </p:spPr>
        <p:txBody>
          <a:bodyPr>
            <a:normAutofit fontScale="85000" lnSpcReduction="10000"/>
          </a:bodyPr>
          <a:lstStyle/>
          <a:p>
            <a:pPr marL="0" indent="0">
              <a:buNone/>
            </a:pPr>
            <a:r>
              <a:rPr lang="en-US" dirty="0" err="1" smtClean="0">
                <a:effectLst/>
                <a:latin typeface="Times New Roman"/>
                <a:ea typeface="Times New Roman"/>
              </a:rPr>
              <a:t>Thành</a:t>
            </a:r>
            <a:r>
              <a:rPr lang="en-US" dirty="0" smtClean="0">
                <a:effectLst/>
                <a:latin typeface="Times New Roman"/>
                <a:ea typeface="Times New Roman"/>
              </a:rPr>
              <a:t> </a:t>
            </a:r>
            <a:r>
              <a:rPr lang="en-US" dirty="0" err="1" smtClean="0">
                <a:effectLst/>
                <a:latin typeface="Times New Roman"/>
                <a:ea typeface="Times New Roman"/>
              </a:rPr>
              <a:t>viên</a:t>
            </a:r>
            <a:r>
              <a:rPr lang="en-US" dirty="0" smtClean="0">
                <a:effectLst/>
                <a:latin typeface="Times New Roman"/>
                <a:ea typeface="Times New Roman"/>
              </a:rPr>
              <a:t> </a:t>
            </a:r>
            <a:r>
              <a:rPr lang="en-US" dirty="0" err="1" smtClean="0">
                <a:effectLst/>
                <a:latin typeface="Times New Roman"/>
                <a:ea typeface="Times New Roman"/>
              </a:rPr>
              <a:t>tham</a:t>
            </a:r>
            <a:r>
              <a:rPr lang="en-US" dirty="0" smtClean="0">
                <a:effectLst/>
                <a:latin typeface="Times New Roman"/>
                <a:ea typeface="Times New Roman"/>
              </a:rPr>
              <a:t> </a:t>
            </a:r>
            <a:r>
              <a:rPr lang="en-US" dirty="0" err="1" smtClean="0">
                <a:effectLst/>
                <a:latin typeface="Times New Roman"/>
                <a:ea typeface="Times New Roman"/>
              </a:rPr>
              <a:t>dự</a:t>
            </a:r>
            <a:r>
              <a:rPr lang="en-US" dirty="0" smtClean="0">
                <a:effectLst/>
                <a:latin typeface="Times New Roman"/>
                <a:ea typeface="Times New Roman"/>
              </a:rPr>
              <a:t>:</a:t>
            </a:r>
          </a:p>
          <a:p>
            <a:pPr lvl="2">
              <a:buFont typeface="Wingdings" pitchFamily="2" charset="2"/>
              <a:buChar char="Ø"/>
            </a:pPr>
            <a:r>
              <a:rPr lang="en-US" dirty="0" err="1" smtClean="0">
                <a:effectLst/>
                <a:latin typeface="Times New Roman"/>
                <a:ea typeface="Times New Roman"/>
              </a:rPr>
              <a:t>Tổ</a:t>
            </a:r>
            <a:r>
              <a:rPr lang="en-US" dirty="0" smtClean="0">
                <a:effectLst/>
                <a:latin typeface="Times New Roman"/>
                <a:ea typeface="Times New Roman"/>
              </a:rPr>
              <a:t> </a:t>
            </a:r>
            <a:r>
              <a:rPr lang="en-US" dirty="0" err="1" smtClean="0">
                <a:effectLst/>
                <a:latin typeface="Times New Roman"/>
                <a:ea typeface="Times New Roman"/>
              </a:rPr>
              <a:t>chức</a:t>
            </a:r>
            <a:r>
              <a:rPr lang="en-US" dirty="0" smtClean="0">
                <a:effectLst/>
                <a:latin typeface="Times New Roman"/>
                <a:ea typeface="Times New Roman"/>
              </a:rPr>
              <a:t> </a:t>
            </a:r>
            <a:r>
              <a:rPr lang="en-US" dirty="0" err="1" smtClean="0">
                <a:effectLst/>
                <a:latin typeface="Times New Roman"/>
                <a:ea typeface="Times New Roman"/>
              </a:rPr>
              <a:t>quốc</a:t>
            </a:r>
            <a:r>
              <a:rPr lang="en-US" dirty="0" smtClean="0">
                <a:effectLst/>
                <a:latin typeface="Times New Roman"/>
                <a:ea typeface="Times New Roman"/>
              </a:rPr>
              <a:t> </a:t>
            </a:r>
            <a:r>
              <a:rPr lang="en-US" dirty="0" err="1" smtClean="0">
                <a:effectLst/>
                <a:latin typeface="Times New Roman"/>
                <a:ea typeface="Times New Roman"/>
              </a:rPr>
              <a:t>tế</a:t>
            </a:r>
            <a:r>
              <a:rPr lang="en-US" dirty="0" smtClean="0">
                <a:effectLst/>
                <a:latin typeface="Times New Roman"/>
                <a:ea typeface="Times New Roman"/>
              </a:rPr>
              <a:t>: FAO, ADB, WB</a:t>
            </a:r>
          </a:p>
          <a:p>
            <a:pPr lvl="2">
              <a:buFont typeface="Wingdings" pitchFamily="2" charset="2"/>
              <a:buChar char="Ø"/>
            </a:pPr>
            <a:r>
              <a:rPr lang="en-US" dirty="0" err="1" smtClean="0">
                <a:latin typeface="Times New Roman"/>
                <a:ea typeface="Times New Roman"/>
              </a:rPr>
              <a:t>Tài</a:t>
            </a:r>
            <a:r>
              <a:rPr lang="en-US" dirty="0" smtClean="0">
                <a:latin typeface="Times New Roman"/>
                <a:ea typeface="Times New Roman"/>
              </a:rPr>
              <a:t> </a:t>
            </a:r>
            <a:r>
              <a:rPr lang="en-US" dirty="0" err="1" smtClean="0">
                <a:latin typeface="Times New Roman"/>
                <a:ea typeface="Times New Roman"/>
              </a:rPr>
              <a:t>chính</a:t>
            </a:r>
            <a:r>
              <a:rPr lang="en-US" dirty="0" smtClean="0">
                <a:latin typeface="Times New Roman"/>
                <a:ea typeface="Times New Roman"/>
              </a:rPr>
              <a:t>, </a:t>
            </a:r>
            <a:r>
              <a:rPr lang="en-US" dirty="0" err="1" smtClean="0">
                <a:latin typeface="Times New Roman"/>
                <a:ea typeface="Times New Roman"/>
              </a:rPr>
              <a:t>ngân</a:t>
            </a:r>
            <a:r>
              <a:rPr lang="en-US" dirty="0" smtClean="0">
                <a:latin typeface="Times New Roman"/>
                <a:ea typeface="Times New Roman"/>
              </a:rPr>
              <a:t> </a:t>
            </a:r>
            <a:r>
              <a:rPr lang="en-US" dirty="0" err="1" smtClean="0">
                <a:latin typeface="Times New Roman"/>
                <a:ea typeface="Times New Roman"/>
              </a:rPr>
              <a:t>hàng</a:t>
            </a:r>
            <a:r>
              <a:rPr lang="en-US" dirty="0" smtClean="0">
                <a:latin typeface="Times New Roman"/>
                <a:ea typeface="Times New Roman"/>
              </a:rPr>
              <a:t>: </a:t>
            </a:r>
            <a:r>
              <a:rPr lang="en-US" dirty="0" smtClean="0">
                <a:effectLst/>
                <a:latin typeface="Times New Roman"/>
                <a:ea typeface="Times New Roman"/>
              </a:rPr>
              <a:t> CFC, </a:t>
            </a:r>
            <a:r>
              <a:rPr lang="en-US" dirty="0" err="1" smtClean="0">
                <a:effectLst/>
                <a:latin typeface="Times New Roman"/>
                <a:ea typeface="Times New Roman"/>
              </a:rPr>
              <a:t>Ngân</a:t>
            </a:r>
            <a:r>
              <a:rPr lang="en-US" dirty="0" smtClean="0">
                <a:effectLst/>
                <a:latin typeface="Times New Roman"/>
                <a:ea typeface="Times New Roman"/>
              </a:rPr>
              <a:t> </a:t>
            </a:r>
            <a:r>
              <a:rPr lang="en-US" dirty="0" err="1" smtClean="0">
                <a:effectLst/>
                <a:latin typeface="Times New Roman"/>
                <a:ea typeface="Times New Roman"/>
              </a:rPr>
              <a:t>hàng</a:t>
            </a:r>
            <a:r>
              <a:rPr lang="en-US" dirty="0" smtClean="0">
                <a:effectLst/>
                <a:latin typeface="Times New Roman"/>
                <a:ea typeface="Times New Roman"/>
              </a:rPr>
              <a:t> </a:t>
            </a:r>
            <a:r>
              <a:rPr lang="en-US" dirty="0" err="1" smtClean="0">
                <a:effectLst/>
                <a:latin typeface="Times New Roman"/>
                <a:ea typeface="Times New Roman"/>
              </a:rPr>
              <a:t>Phát</a:t>
            </a:r>
            <a:r>
              <a:rPr lang="en-US" dirty="0" smtClean="0">
                <a:effectLst/>
                <a:latin typeface="Times New Roman"/>
                <a:ea typeface="Times New Roman"/>
              </a:rPr>
              <a:t> </a:t>
            </a:r>
            <a:r>
              <a:rPr lang="en-US" dirty="0" err="1" smtClean="0">
                <a:effectLst/>
                <a:latin typeface="Times New Roman"/>
                <a:ea typeface="Times New Roman"/>
              </a:rPr>
              <a:t>triển</a:t>
            </a:r>
            <a:r>
              <a:rPr lang="en-US" dirty="0" smtClean="0">
                <a:effectLst/>
                <a:latin typeface="Times New Roman"/>
                <a:ea typeface="Times New Roman"/>
              </a:rPr>
              <a:t> </a:t>
            </a:r>
            <a:r>
              <a:rPr lang="en-US" dirty="0" err="1" smtClean="0">
                <a:effectLst/>
                <a:latin typeface="Times New Roman"/>
                <a:ea typeface="Times New Roman"/>
              </a:rPr>
              <a:t>liên</a:t>
            </a:r>
            <a:r>
              <a:rPr lang="en-US" dirty="0" smtClean="0">
                <a:effectLst/>
                <a:latin typeface="Times New Roman"/>
                <a:ea typeface="Times New Roman"/>
              </a:rPr>
              <a:t> </a:t>
            </a:r>
            <a:r>
              <a:rPr lang="en-US" dirty="0" err="1" smtClean="0">
                <a:effectLst/>
                <a:latin typeface="Times New Roman"/>
                <a:ea typeface="Times New Roman"/>
              </a:rPr>
              <a:t>châu</a:t>
            </a:r>
            <a:r>
              <a:rPr lang="en-US" dirty="0" smtClean="0">
                <a:effectLst/>
                <a:latin typeface="Times New Roman"/>
                <a:ea typeface="Times New Roman"/>
              </a:rPr>
              <a:t> </a:t>
            </a:r>
            <a:r>
              <a:rPr lang="en-US" dirty="0" err="1" smtClean="0">
                <a:effectLst/>
                <a:latin typeface="Times New Roman"/>
                <a:ea typeface="Times New Roman"/>
              </a:rPr>
              <a:t>Mỹ</a:t>
            </a:r>
            <a:r>
              <a:rPr lang="en-US" dirty="0" smtClean="0">
                <a:effectLst/>
                <a:latin typeface="Times New Roman"/>
                <a:ea typeface="Times New Roman"/>
              </a:rPr>
              <a:t>, </a:t>
            </a:r>
            <a:r>
              <a:rPr lang="en-US" dirty="0" err="1" smtClean="0">
                <a:effectLst/>
                <a:latin typeface="Times New Roman"/>
                <a:ea typeface="Times New Roman"/>
              </a:rPr>
              <a:t>Ngân</a:t>
            </a:r>
            <a:r>
              <a:rPr lang="en-US" dirty="0" smtClean="0">
                <a:effectLst/>
                <a:latin typeface="Times New Roman"/>
                <a:ea typeface="Times New Roman"/>
              </a:rPr>
              <a:t> </a:t>
            </a:r>
            <a:r>
              <a:rPr lang="en-US" dirty="0" err="1" smtClean="0">
                <a:effectLst/>
                <a:latin typeface="Times New Roman"/>
                <a:ea typeface="Times New Roman"/>
              </a:rPr>
              <a:t>hàng</a:t>
            </a:r>
            <a:r>
              <a:rPr lang="en-US" dirty="0" smtClean="0">
                <a:effectLst/>
                <a:latin typeface="Times New Roman"/>
                <a:ea typeface="Times New Roman"/>
              </a:rPr>
              <a:t> </a:t>
            </a:r>
            <a:r>
              <a:rPr lang="en-US" dirty="0" err="1" smtClean="0">
                <a:effectLst/>
                <a:latin typeface="Times New Roman"/>
                <a:ea typeface="Times New Roman"/>
              </a:rPr>
              <a:t>Phát</a:t>
            </a:r>
            <a:r>
              <a:rPr lang="en-US" dirty="0" smtClean="0">
                <a:effectLst/>
                <a:latin typeface="Times New Roman"/>
                <a:ea typeface="Times New Roman"/>
              </a:rPr>
              <a:t> </a:t>
            </a:r>
            <a:r>
              <a:rPr lang="en-US" dirty="0" err="1" smtClean="0">
                <a:effectLst/>
                <a:latin typeface="Times New Roman"/>
                <a:ea typeface="Times New Roman"/>
              </a:rPr>
              <a:t>triển</a:t>
            </a:r>
            <a:r>
              <a:rPr lang="en-US" dirty="0" smtClean="0">
                <a:effectLst/>
                <a:latin typeface="Times New Roman"/>
                <a:ea typeface="Times New Roman"/>
              </a:rPr>
              <a:t> </a:t>
            </a:r>
            <a:r>
              <a:rPr lang="en-US" dirty="0" err="1" smtClean="0">
                <a:effectLst/>
                <a:latin typeface="Times New Roman"/>
                <a:ea typeface="Times New Roman"/>
              </a:rPr>
              <a:t>Hà</a:t>
            </a:r>
            <a:r>
              <a:rPr lang="en-US" dirty="0" smtClean="0">
                <a:effectLst/>
                <a:latin typeface="Times New Roman"/>
                <a:ea typeface="Times New Roman"/>
              </a:rPr>
              <a:t> </a:t>
            </a:r>
            <a:r>
              <a:rPr lang="en-US" dirty="0" err="1" smtClean="0">
                <a:effectLst/>
                <a:latin typeface="Times New Roman"/>
                <a:ea typeface="Times New Roman"/>
              </a:rPr>
              <a:t>Lan</a:t>
            </a:r>
            <a:r>
              <a:rPr lang="en-US" dirty="0" smtClean="0">
                <a:effectLst/>
                <a:latin typeface="Times New Roman"/>
                <a:ea typeface="Times New Roman"/>
              </a:rPr>
              <a:t> (FMO)</a:t>
            </a:r>
            <a:endParaRPr lang="en-US" dirty="0">
              <a:latin typeface="Times New Roman"/>
              <a:ea typeface="Times New Roman"/>
            </a:endParaRPr>
          </a:p>
          <a:p>
            <a:pPr lvl="2">
              <a:buFont typeface="Wingdings" pitchFamily="2" charset="2"/>
              <a:buChar char="Ø"/>
            </a:pPr>
            <a:r>
              <a:rPr lang="en-US" dirty="0" err="1" smtClean="0">
                <a:effectLst/>
                <a:latin typeface="Times New Roman"/>
                <a:ea typeface="Times New Roman"/>
              </a:rPr>
              <a:t>Tổ</a:t>
            </a:r>
            <a:r>
              <a:rPr lang="en-US" dirty="0" smtClean="0">
                <a:effectLst/>
                <a:latin typeface="Times New Roman"/>
                <a:ea typeface="Times New Roman"/>
              </a:rPr>
              <a:t> </a:t>
            </a:r>
            <a:r>
              <a:rPr lang="en-US" dirty="0" err="1" smtClean="0">
                <a:effectLst/>
                <a:latin typeface="Times New Roman"/>
                <a:ea typeface="Times New Roman"/>
              </a:rPr>
              <a:t>chức</a:t>
            </a:r>
            <a:r>
              <a:rPr lang="en-US" dirty="0" smtClean="0">
                <a:effectLst/>
                <a:latin typeface="Times New Roman"/>
                <a:ea typeface="Times New Roman"/>
              </a:rPr>
              <a:t> </a:t>
            </a:r>
            <a:r>
              <a:rPr lang="en-US" dirty="0" err="1" smtClean="0">
                <a:effectLst/>
                <a:latin typeface="Times New Roman"/>
                <a:ea typeface="Times New Roman"/>
              </a:rPr>
              <a:t>phát</a:t>
            </a:r>
            <a:r>
              <a:rPr lang="en-US" dirty="0" smtClean="0">
                <a:effectLst/>
                <a:latin typeface="Times New Roman"/>
                <a:ea typeface="Times New Roman"/>
              </a:rPr>
              <a:t> </a:t>
            </a:r>
            <a:r>
              <a:rPr lang="en-US" dirty="0" err="1" smtClean="0">
                <a:effectLst/>
                <a:latin typeface="Times New Roman"/>
                <a:ea typeface="Times New Roman"/>
              </a:rPr>
              <a:t>triển</a:t>
            </a:r>
            <a:r>
              <a:rPr lang="en-US" dirty="0" smtClean="0">
                <a:effectLst/>
                <a:latin typeface="Times New Roman"/>
                <a:ea typeface="Times New Roman"/>
              </a:rPr>
              <a:t>: USAID, GIZ, AECID </a:t>
            </a:r>
          </a:p>
          <a:p>
            <a:pPr lvl="2">
              <a:buFont typeface="Wingdings" pitchFamily="2" charset="2"/>
              <a:buChar char="Ø"/>
            </a:pPr>
            <a:r>
              <a:rPr lang="en-US" dirty="0" err="1" smtClean="0">
                <a:latin typeface="Times New Roman"/>
                <a:ea typeface="Times New Roman"/>
              </a:rPr>
              <a:t>Chính</a:t>
            </a:r>
            <a:r>
              <a:rPr lang="en-US" dirty="0" smtClean="0">
                <a:latin typeface="Times New Roman"/>
                <a:ea typeface="Times New Roman"/>
              </a:rPr>
              <a:t> </a:t>
            </a:r>
            <a:r>
              <a:rPr lang="en-US" dirty="0" err="1" smtClean="0">
                <a:latin typeface="Times New Roman"/>
                <a:ea typeface="Times New Roman"/>
              </a:rPr>
              <a:t>phủ</a:t>
            </a:r>
            <a:r>
              <a:rPr lang="en-US" dirty="0" smtClean="0">
                <a:latin typeface="Times New Roman"/>
                <a:ea typeface="Times New Roman"/>
              </a:rPr>
              <a:t>, </a:t>
            </a:r>
            <a:r>
              <a:rPr lang="en-US" dirty="0" err="1" smtClean="0">
                <a:latin typeface="Times New Roman"/>
                <a:ea typeface="Times New Roman"/>
              </a:rPr>
              <a:t>hiệp</a:t>
            </a:r>
            <a:r>
              <a:rPr lang="en-US" dirty="0" smtClean="0">
                <a:latin typeface="Times New Roman"/>
                <a:ea typeface="Times New Roman"/>
              </a:rPr>
              <a:t> </a:t>
            </a:r>
            <a:r>
              <a:rPr lang="en-US" dirty="0" err="1" smtClean="0">
                <a:latin typeface="Times New Roman"/>
                <a:ea typeface="Times New Roman"/>
              </a:rPr>
              <a:t>hội</a:t>
            </a:r>
            <a:r>
              <a:rPr lang="en-US" dirty="0" smtClean="0">
                <a:latin typeface="Times New Roman"/>
                <a:ea typeface="Times New Roman"/>
              </a:rPr>
              <a:t>, </a:t>
            </a:r>
            <a:r>
              <a:rPr lang="en-US" dirty="0" err="1" smtClean="0">
                <a:latin typeface="Times New Roman"/>
                <a:ea typeface="Times New Roman"/>
              </a:rPr>
              <a:t>doanh</a:t>
            </a:r>
            <a:r>
              <a:rPr lang="en-US" dirty="0" smtClean="0">
                <a:latin typeface="Times New Roman"/>
                <a:ea typeface="Times New Roman"/>
              </a:rPr>
              <a:t> </a:t>
            </a:r>
            <a:r>
              <a:rPr lang="en-US" dirty="0" err="1" smtClean="0">
                <a:latin typeface="Times New Roman"/>
                <a:ea typeface="Times New Roman"/>
              </a:rPr>
              <a:t>nghiệp</a:t>
            </a:r>
            <a:r>
              <a:rPr lang="en-US" dirty="0" smtClean="0">
                <a:latin typeface="Times New Roman"/>
                <a:ea typeface="Times New Roman"/>
              </a:rPr>
              <a:t> </a:t>
            </a:r>
            <a:r>
              <a:rPr lang="en-US" dirty="0" err="1" smtClean="0">
                <a:latin typeface="Times New Roman"/>
                <a:ea typeface="Times New Roman"/>
              </a:rPr>
              <a:t>các</a:t>
            </a:r>
            <a:r>
              <a:rPr lang="en-US" dirty="0" smtClean="0">
                <a:latin typeface="Times New Roman"/>
                <a:ea typeface="Times New Roman"/>
              </a:rPr>
              <a:t> </a:t>
            </a:r>
            <a:r>
              <a:rPr lang="en-US" dirty="0" err="1" smtClean="0">
                <a:latin typeface="Times New Roman"/>
                <a:ea typeface="Times New Roman"/>
              </a:rPr>
              <a:t>nước</a:t>
            </a:r>
            <a:r>
              <a:rPr lang="en-US" dirty="0" smtClean="0">
                <a:latin typeface="Times New Roman"/>
                <a:ea typeface="Times New Roman"/>
              </a:rPr>
              <a:t> </a:t>
            </a:r>
            <a:r>
              <a:rPr lang="en-US" dirty="0" err="1" smtClean="0">
                <a:latin typeface="Times New Roman"/>
                <a:ea typeface="Times New Roman"/>
              </a:rPr>
              <a:t>xuất</a:t>
            </a:r>
            <a:r>
              <a:rPr lang="en-US" dirty="0" smtClean="0">
                <a:latin typeface="Times New Roman"/>
                <a:ea typeface="Times New Roman"/>
              </a:rPr>
              <a:t> </a:t>
            </a:r>
            <a:r>
              <a:rPr lang="en-US" dirty="0" err="1" smtClean="0">
                <a:latin typeface="Times New Roman"/>
                <a:ea typeface="Times New Roman"/>
              </a:rPr>
              <a:t>khẩu</a:t>
            </a:r>
            <a:r>
              <a:rPr lang="en-US" dirty="0" smtClean="0">
                <a:latin typeface="Times New Roman"/>
                <a:ea typeface="Times New Roman"/>
              </a:rPr>
              <a:t> </a:t>
            </a:r>
            <a:r>
              <a:rPr lang="en-US" dirty="0" err="1" smtClean="0">
                <a:latin typeface="Times New Roman"/>
                <a:ea typeface="Times New Roman"/>
              </a:rPr>
              <a:t>và</a:t>
            </a:r>
            <a:r>
              <a:rPr lang="en-US" dirty="0" smtClean="0">
                <a:latin typeface="Times New Roman"/>
                <a:ea typeface="Times New Roman"/>
              </a:rPr>
              <a:t> </a:t>
            </a:r>
            <a:r>
              <a:rPr lang="en-US" dirty="0" err="1" smtClean="0">
                <a:latin typeface="Times New Roman"/>
                <a:ea typeface="Times New Roman"/>
              </a:rPr>
              <a:t>tiêu</a:t>
            </a:r>
            <a:r>
              <a:rPr lang="en-US" dirty="0" smtClean="0">
                <a:latin typeface="Times New Roman"/>
                <a:ea typeface="Times New Roman"/>
              </a:rPr>
              <a:t> </a:t>
            </a:r>
            <a:r>
              <a:rPr lang="en-US" dirty="0" err="1" smtClean="0">
                <a:latin typeface="Times New Roman"/>
                <a:ea typeface="Times New Roman"/>
              </a:rPr>
              <a:t>thụ</a:t>
            </a:r>
            <a:endParaRPr lang="en-US" dirty="0" smtClean="0">
              <a:latin typeface="Times New Roman"/>
              <a:ea typeface="Times New Roman"/>
            </a:endParaRPr>
          </a:p>
          <a:p>
            <a:pPr marL="0" indent="0">
              <a:buNone/>
            </a:pPr>
            <a:r>
              <a:rPr lang="en-US" dirty="0" err="1" smtClean="0">
                <a:latin typeface="Times New Roman"/>
              </a:rPr>
              <a:t>Mục</a:t>
            </a:r>
            <a:r>
              <a:rPr lang="en-US" dirty="0" smtClean="0">
                <a:latin typeface="Times New Roman"/>
              </a:rPr>
              <a:t> </a:t>
            </a:r>
            <a:r>
              <a:rPr lang="en-US" dirty="0" err="1" smtClean="0">
                <a:latin typeface="Times New Roman"/>
              </a:rPr>
              <a:t>tiêu</a:t>
            </a:r>
            <a:r>
              <a:rPr lang="en-US" dirty="0" smtClean="0">
                <a:latin typeface="Times New Roman"/>
              </a:rPr>
              <a:t>: </a:t>
            </a:r>
          </a:p>
          <a:p>
            <a:pPr lvl="2">
              <a:buFont typeface="Wingdings" pitchFamily="2" charset="2"/>
              <a:buChar char="Ø"/>
            </a:pPr>
            <a:r>
              <a:rPr lang="vi-VN" dirty="0" smtClean="0">
                <a:latin typeface="Times New Roman"/>
              </a:rPr>
              <a:t>tình hình chung của ngành cà phê thế giới </a:t>
            </a:r>
            <a:endParaRPr lang="en-US" dirty="0" smtClean="0">
              <a:latin typeface="Times New Roman"/>
            </a:endParaRPr>
          </a:p>
          <a:p>
            <a:pPr lvl="2">
              <a:buFont typeface="Wingdings" pitchFamily="2" charset="2"/>
              <a:buChar char="Ø"/>
            </a:pPr>
            <a:r>
              <a:rPr lang="vi-VN" dirty="0" smtClean="0">
                <a:latin typeface="Times New Roman"/>
              </a:rPr>
              <a:t>thị trường</a:t>
            </a:r>
            <a:endParaRPr lang="en-US" dirty="0" smtClean="0">
              <a:latin typeface="Times New Roman"/>
            </a:endParaRPr>
          </a:p>
          <a:p>
            <a:pPr lvl="2">
              <a:buFont typeface="Wingdings" pitchFamily="2" charset="2"/>
              <a:buChar char="Ø"/>
            </a:pPr>
            <a:r>
              <a:rPr lang="vi-VN" dirty="0" smtClean="0">
                <a:latin typeface="Times New Roman"/>
              </a:rPr>
              <a:t>tác động của biến đổi khí hậu </a:t>
            </a:r>
            <a:endParaRPr lang="en-US" dirty="0" smtClean="0">
              <a:latin typeface="Times New Roman"/>
            </a:endParaRPr>
          </a:p>
          <a:p>
            <a:pPr lvl="2">
              <a:buFont typeface="Wingdings" pitchFamily="2" charset="2"/>
              <a:buChar char="Ø"/>
            </a:pPr>
            <a:r>
              <a:rPr lang="en-US" dirty="0" err="1" smtClean="0">
                <a:latin typeface="Times New Roman"/>
              </a:rPr>
              <a:t>nội</a:t>
            </a:r>
            <a:r>
              <a:rPr lang="en-US" dirty="0" smtClean="0">
                <a:latin typeface="Times New Roman"/>
              </a:rPr>
              <a:t> dung </a:t>
            </a:r>
            <a:r>
              <a:rPr lang="vi-VN" dirty="0" smtClean="0">
                <a:latin typeface="Times New Roman"/>
              </a:rPr>
              <a:t>kỹ thuật </a:t>
            </a:r>
            <a:r>
              <a:rPr lang="en-US" dirty="0" smtClean="0">
                <a:latin typeface="Times New Roman"/>
              </a:rPr>
              <a:t>(</a:t>
            </a:r>
            <a:r>
              <a:rPr lang="vi-VN" dirty="0" smtClean="0">
                <a:latin typeface="Times New Roman"/>
              </a:rPr>
              <a:t>bệnh gỉ sắt ở cây cà phê tại một số nước </a:t>
            </a:r>
            <a:r>
              <a:rPr lang="en-US" dirty="0" err="1" smtClean="0">
                <a:latin typeface="Times New Roman"/>
              </a:rPr>
              <a:t>và</a:t>
            </a:r>
            <a:r>
              <a:rPr lang="en-US" dirty="0" smtClean="0">
                <a:latin typeface="Times New Roman"/>
              </a:rPr>
              <a:t> </a:t>
            </a:r>
            <a:r>
              <a:rPr lang="vi-VN" dirty="0" smtClean="0">
                <a:latin typeface="Times New Roman"/>
              </a:rPr>
              <a:t>nguy cơ lây lan</a:t>
            </a:r>
            <a:r>
              <a:rPr lang="en-US" dirty="0" smtClean="0">
                <a:latin typeface="Times New Roman"/>
              </a:rPr>
              <a:t>)</a:t>
            </a:r>
          </a:p>
          <a:p>
            <a:pPr lvl="2">
              <a:buFont typeface="Wingdings" pitchFamily="2" charset="2"/>
              <a:buChar char="Ø"/>
            </a:pPr>
            <a:r>
              <a:rPr lang="vi-VN" dirty="0" smtClean="0">
                <a:latin typeface="Times New Roman"/>
              </a:rPr>
              <a:t>phân tích chính sách cà phê của các nước, các tổ chức </a:t>
            </a:r>
            <a:r>
              <a:rPr lang="en-US" dirty="0">
                <a:latin typeface="Times New Roman"/>
              </a:rPr>
              <a:t>q</a:t>
            </a:r>
            <a:r>
              <a:rPr lang="vi-VN" dirty="0" smtClean="0">
                <a:latin typeface="Times New Roman"/>
              </a:rPr>
              <a:t>uốc tế và các nhà nghiên cứu, doanh nghiệp</a:t>
            </a:r>
            <a:endParaRPr lang="en-US" dirty="0" smtClean="0">
              <a:latin typeface="Times New Roman"/>
            </a:endParaRPr>
          </a:p>
          <a:p>
            <a:pPr marL="0" indent="0">
              <a:buNone/>
            </a:pPr>
            <a:endParaRPr lang="en-US" dirty="0"/>
          </a:p>
        </p:txBody>
      </p:sp>
    </p:spTree>
    <p:extLst>
      <p:ext uri="{BB962C8B-B14F-4D97-AF65-F5344CB8AC3E}">
        <p14:creationId xmlns:p14="http://schemas.microsoft.com/office/powerpoint/2010/main" val="198158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Nội</a:t>
            </a:r>
            <a:r>
              <a:rPr lang="en-US" dirty="0" smtClean="0"/>
              <a:t> dung </a:t>
            </a:r>
            <a:r>
              <a:rPr lang="en-US" dirty="0" err="1" smtClean="0"/>
              <a:t>các</a:t>
            </a:r>
            <a:r>
              <a:rPr lang="en-US" dirty="0" smtClean="0"/>
              <a:t> </a:t>
            </a:r>
            <a:r>
              <a:rPr lang="en-US" dirty="0" err="1" smtClean="0"/>
              <a:t>phiên</a:t>
            </a:r>
            <a:r>
              <a:rPr lang="en-US" dirty="0" smtClean="0"/>
              <a:t> </a:t>
            </a:r>
            <a:r>
              <a:rPr lang="en-US" dirty="0" err="1" smtClean="0"/>
              <a:t>họp</a:t>
            </a:r>
            <a:r>
              <a:rPr lang="en-US" dirty="0" smtClean="0"/>
              <a:t> ICO</a:t>
            </a:r>
            <a:endParaRPr lang="en-US" dirty="0"/>
          </a:p>
        </p:txBody>
      </p:sp>
      <p:sp>
        <p:nvSpPr>
          <p:cNvPr id="3" name="Content Placeholder 2"/>
          <p:cNvSpPr>
            <a:spLocks noGrp="1"/>
          </p:cNvSpPr>
          <p:nvPr>
            <p:ph idx="1"/>
          </p:nvPr>
        </p:nvSpPr>
        <p:spPr/>
        <p:txBody>
          <a:bodyPr>
            <a:normAutofit fontScale="70000" lnSpcReduction="20000"/>
          </a:bodyPr>
          <a:lstStyle/>
          <a:p>
            <a:pPr algn="just"/>
            <a:r>
              <a:rPr lang="vi-VN" b="1" dirty="0" smtClean="0">
                <a:latin typeface="+mj-lt"/>
              </a:rPr>
              <a:t>Ủy ban Tài chính</a:t>
            </a:r>
            <a:r>
              <a:rPr lang="vi-VN" dirty="0" smtClean="0">
                <a:latin typeface="+mj-lt"/>
              </a:rPr>
              <a:t>: giải trình</a:t>
            </a:r>
            <a:r>
              <a:rPr lang="en-US" dirty="0" smtClean="0">
                <a:latin typeface="+mj-lt"/>
              </a:rPr>
              <a:t> </a:t>
            </a:r>
            <a:r>
              <a:rPr lang="vi-VN" dirty="0" smtClean="0">
                <a:latin typeface="+mj-lt"/>
              </a:rPr>
              <a:t>chi tiêu của </a:t>
            </a:r>
            <a:r>
              <a:rPr lang="en-US" dirty="0" smtClean="0">
                <a:latin typeface="+mj-lt"/>
              </a:rPr>
              <a:t>ICO, </a:t>
            </a:r>
            <a:r>
              <a:rPr lang="vi-VN" dirty="0" smtClean="0">
                <a:latin typeface="+mj-lt"/>
              </a:rPr>
              <a:t>đóng niên liễm của các nước thành viên, định hướng chi tiêu trong năm 2016 – 2017. </a:t>
            </a:r>
            <a:endParaRPr lang="en-US" dirty="0" smtClean="0">
              <a:latin typeface="+mj-lt"/>
            </a:endParaRPr>
          </a:p>
          <a:p>
            <a:pPr marL="0" indent="0" algn="just">
              <a:buNone/>
            </a:pPr>
            <a:r>
              <a:rPr lang="en-US" dirty="0" smtClean="0">
                <a:latin typeface="+mj-lt"/>
              </a:rPr>
              <a:t>	</a:t>
            </a:r>
            <a:r>
              <a:rPr lang="vi-VN" sz="2900" i="1" dirty="0" smtClean="0">
                <a:latin typeface="+mj-lt"/>
              </a:rPr>
              <a:t>Quỹ đặc biệt 1,369,621 triệu USD</a:t>
            </a:r>
            <a:r>
              <a:rPr lang="en-US" sz="2900" i="1" dirty="0" smtClean="0">
                <a:latin typeface="+mj-lt"/>
              </a:rPr>
              <a:t>, </a:t>
            </a:r>
            <a:r>
              <a:rPr lang="vi-VN" sz="2900" i="1" dirty="0" smtClean="0">
                <a:latin typeface="+mj-lt"/>
              </a:rPr>
              <a:t>sẽ được phân </a:t>
            </a:r>
            <a:r>
              <a:rPr lang="en-US" sz="2900" i="1" dirty="0" smtClean="0">
                <a:latin typeface="+mj-lt"/>
              </a:rPr>
              <a:t>	</a:t>
            </a:r>
            <a:r>
              <a:rPr lang="vi-VN" sz="2900" i="1" dirty="0" smtClean="0">
                <a:latin typeface="+mj-lt"/>
              </a:rPr>
              <a:t>phối cho các </a:t>
            </a:r>
            <a:r>
              <a:rPr lang="en-US" sz="2900" i="1" dirty="0" smtClean="0">
                <a:latin typeface="+mj-lt"/>
              </a:rPr>
              <a:t>t</a:t>
            </a:r>
            <a:r>
              <a:rPr lang="vi-VN" sz="2900" i="1" dirty="0" smtClean="0">
                <a:latin typeface="+mj-lt"/>
              </a:rPr>
              <a:t>hành viên xuất khẩu (trong đó có Việt </a:t>
            </a:r>
            <a:r>
              <a:rPr lang="en-US" sz="2900" i="1" dirty="0" smtClean="0">
                <a:latin typeface="+mj-lt"/>
              </a:rPr>
              <a:t>	</a:t>
            </a:r>
            <a:r>
              <a:rPr lang="vi-VN" sz="2900" i="1" dirty="0" smtClean="0">
                <a:latin typeface="+mj-lt"/>
              </a:rPr>
              <a:t>Nam).</a:t>
            </a:r>
            <a:endParaRPr lang="en-US" sz="2900" i="1" dirty="0" smtClean="0">
              <a:latin typeface="+mj-lt"/>
            </a:endParaRPr>
          </a:p>
          <a:p>
            <a:pPr algn="just"/>
            <a:r>
              <a:rPr lang="vi-VN" b="1" dirty="0" smtClean="0">
                <a:latin typeface="+mj-lt"/>
              </a:rPr>
              <a:t>Ủy ban Xúc tiến Thương mại và Phát triển Thị trường: </a:t>
            </a:r>
            <a:r>
              <a:rPr lang="vi-VN" dirty="0" smtClean="0">
                <a:latin typeface="+mj-lt"/>
              </a:rPr>
              <a:t>thương mại cà phê đối với thị trường chính trong 9 tháng đầu năm 2016, và kế hoạch cuối năm 2016. các sự kiện hưởng ứng Ngày Cà phê Thế giới (01 tháng 10).</a:t>
            </a:r>
            <a:endParaRPr lang="en-US" dirty="0" smtClean="0">
              <a:latin typeface="+mj-lt"/>
            </a:endParaRPr>
          </a:p>
          <a:p>
            <a:pPr algn="just"/>
            <a:r>
              <a:rPr lang="vi-VN" b="1" dirty="0" smtClean="0">
                <a:latin typeface="+mj-lt"/>
              </a:rPr>
              <a:t>Ủy ban Thống kê: </a:t>
            </a:r>
            <a:r>
              <a:rPr lang="vi-VN" dirty="0" smtClean="0">
                <a:latin typeface="+mj-lt"/>
              </a:rPr>
              <a:t>Theo Thỏa thuận, các nước phải cung cấp số liệu thường xuyên về tình hình cà  phê</a:t>
            </a:r>
            <a:r>
              <a:rPr lang="en-US" dirty="0" smtClean="0">
                <a:latin typeface="+mj-lt"/>
              </a:rPr>
              <a:t> (</a:t>
            </a:r>
            <a:r>
              <a:rPr lang="en-US" dirty="0" err="1" smtClean="0">
                <a:latin typeface="+mj-lt"/>
              </a:rPr>
              <a:t>sản</a:t>
            </a:r>
            <a:r>
              <a:rPr lang="en-US" dirty="0">
                <a:latin typeface="+mj-lt"/>
              </a:rPr>
              <a:t> </a:t>
            </a:r>
            <a:r>
              <a:rPr lang="en-US" dirty="0" err="1" smtClean="0">
                <a:latin typeface="+mj-lt"/>
              </a:rPr>
              <a:t>lượng</a:t>
            </a:r>
            <a:r>
              <a:rPr lang="en-US" dirty="0" smtClean="0">
                <a:latin typeface="+mj-lt"/>
              </a:rPr>
              <a:t>, </a:t>
            </a:r>
            <a:r>
              <a:rPr lang="en-US" dirty="0" err="1" smtClean="0">
                <a:latin typeface="+mj-lt"/>
              </a:rPr>
              <a:t>giá</a:t>
            </a:r>
            <a:r>
              <a:rPr lang="en-US" dirty="0" smtClean="0">
                <a:latin typeface="+mj-lt"/>
              </a:rPr>
              <a:t>…) =&gt; </a:t>
            </a:r>
            <a:r>
              <a:rPr lang="vi-VN" dirty="0" smtClean="0">
                <a:latin typeface="+mj-lt"/>
              </a:rPr>
              <a:t>ICO </a:t>
            </a:r>
            <a:r>
              <a:rPr lang="en-US" dirty="0" err="1" smtClean="0">
                <a:latin typeface="+mj-lt"/>
              </a:rPr>
              <a:t>cần</a:t>
            </a:r>
            <a:r>
              <a:rPr lang="vi-VN" dirty="0" smtClean="0">
                <a:latin typeface="+mj-lt"/>
              </a:rPr>
              <a:t> đưa ra bảng biểu thống kê chung để các nước triển</a:t>
            </a:r>
          </a:p>
          <a:p>
            <a:endParaRPr lang="en-US" dirty="0"/>
          </a:p>
        </p:txBody>
      </p:sp>
    </p:spTree>
    <p:extLst>
      <p:ext uri="{BB962C8B-B14F-4D97-AF65-F5344CB8AC3E}">
        <p14:creationId xmlns:p14="http://schemas.microsoft.com/office/powerpoint/2010/main" val="1224184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prstClr val="black"/>
                </a:solidFill>
              </a:rPr>
              <a:t>Nội</a:t>
            </a:r>
            <a:r>
              <a:rPr lang="en-US" dirty="0">
                <a:solidFill>
                  <a:prstClr val="black"/>
                </a:solidFill>
              </a:rPr>
              <a:t> dung </a:t>
            </a:r>
            <a:r>
              <a:rPr lang="en-US" dirty="0" err="1">
                <a:solidFill>
                  <a:prstClr val="black"/>
                </a:solidFill>
              </a:rPr>
              <a:t>các</a:t>
            </a:r>
            <a:r>
              <a:rPr lang="en-US" dirty="0">
                <a:solidFill>
                  <a:prstClr val="black"/>
                </a:solidFill>
              </a:rPr>
              <a:t> </a:t>
            </a:r>
            <a:r>
              <a:rPr lang="en-US" dirty="0" err="1">
                <a:solidFill>
                  <a:prstClr val="black"/>
                </a:solidFill>
              </a:rPr>
              <a:t>phiên</a:t>
            </a:r>
            <a:r>
              <a:rPr lang="en-US" dirty="0">
                <a:solidFill>
                  <a:prstClr val="black"/>
                </a:solidFill>
              </a:rPr>
              <a:t> </a:t>
            </a:r>
            <a:r>
              <a:rPr lang="en-US" dirty="0" err="1">
                <a:solidFill>
                  <a:prstClr val="black"/>
                </a:solidFill>
              </a:rPr>
              <a:t>họp</a:t>
            </a:r>
            <a:r>
              <a:rPr lang="en-US" dirty="0">
                <a:solidFill>
                  <a:prstClr val="black"/>
                </a:solidFill>
              </a:rPr>
              <a:t> ICO</a:t>
            </a:r>
            <a:endParaRPr lang="en-US" dirty="0"/>
          </a:p>
        </p:txBody>
      </p:sp>
      <p:sp>
        <p:nvSpPr>
          <p:cNvPr id="3" name="Content Placeholder 2"/>
          <p:cNvSpPr>
            <a:spLocks noGrp="1"/>
          </p:cNvSpPr>
          <p:nvPr>
            <p:ph idx="1"/>
          </p:nvPr>
        </p:nvSpPr>
        <p:spPr/>
        <p:txBody>
          <a:bodyPr>
            <a:normAutofit fontScale="62500" lnSpcReduction="20000"/>
          </a:bodyPr>
          <a:lstStyle/>
          <a:p>
            <a:pPr algn="just"/>
            <a:r>
              <a:rPr lang="vi-VN" b="1" dirty="0" smtClean="0">
                <a:latin typeface="+mj-lt"/>
              </a:rPr>
              <a:t>Diễn đàn Tư vấn lần thứ 6: </a:t>
            </a:r>
            <a:r>
              <a:rPr lang="en-US" dirty="0" smtClean="0">
                <a:latin typeface="+mj-lt"/>
              </a:rPr>
              <a:t>T</a:t>
            </a:r>
            <a:r>
              <a:rPr lang="vi-VN" dirty="0" smtClean="0">
                <a:latin typeface="+mj-lt"/>
              </a:rPr>
              <a:t>hảo luận tình hình khó khăn, thách thức của ngành cà phê thế giới </a:t>
            </a:r>
            <a:r>
              <a:rPr lang="en-US" dirty="0" smtClean="0">
                <a:latin typeface="+mj-lt"/>
              </a:rPr>
              <a:t>=&gt; </a:t>
            </a:r>
            <a:r>
              <a:rPr lang="vi-VN" dirty="0" smtClean="0">
                <a:latin typeface="+mj-lt"/>
              </a:rPr>
              <a:t>giải pháp: phát triển bền vững, ổn định kinh tế, phòng chống dịch bệnh… </a:t>
            </a:r>
          </a:p>
          <a:p>
            <a:pPr algn="just"/>
            <a:endParaRPr lang="vi-VN" dirty="0" smtClean="0">
              <a:latin typeface="+mj-lt"/>
            </a:endParaRPr>
          </a:p>
          <a:p>
            <a:pPr algn="just"/>
            <a:r>
              <a:rPr lang="vi-VN" b="1" dirty="0" smtClean="0">
                <a:latin typeface="+mj-lt"/>
              </a:rPr>
              <a:t>Nhóm Công tác về Rà soát Chiến lược: </a:t>
            </a:r>
            <a:r>
              <a:rPr lang="en-US" dirty="0" smtClean="0">
                <a:latin typeface="+mj-lt"/>
              </a:rPr>
              <a:t>R</a:t>
            </a:r>
            <a:r>
              <a:rPr lang="vi-VN" dirty="0" smtClean="0">
                <a:latin typeface="+mj-lt"/>
              </a:rPr>
              <a:t>à soát chiến lược hành động trong thời gian vừa qua của Tổ chức, phương hướng, kế hoạch hành động thời gian tới</a:t>
            </a:r>
            <a:r>
              <a:rPr lang="en-US" dirty="0" smtClean="0">
                <a:latin typeface="+mj-lt"/>
              </a:rPr>
              <a:t> </a:t>
            </a:r>
            <a:r>
              <a:rPr lang="vi-VN" dirty="0" smtClean="0">
                <a:latin typeface="+mj-lt"/>
              </a:rPr>
              <a:t> để cho thị trường cung cầu cà phê thế giới ổn định hơn về giá cả, cũng như giá trị thặng dư đối với sản lượng tiêu thụ của cà phê trong nước của các nước thành viên</a:t>
            </a:r>
            <a:endParaRPr lang="en-US" dirty="0" smtClean="0">
              <a:latin typeface="+mj-lt"/>
            </a:endParaRPr>
          </a:p>
          <a:p>
            <a:pPr algn="just"/>
            <a:endParaRPr lang="en-US" dirty="0" smtClean="0">
              <a:latin typeface="+mj-lt"/>
            </a:endParaRPr>
          </a:p>
          <a:p>
            <a:pPr algn="just"/>
            <a:r>
              <a:rPr lang="vi-VN" b="1" dirty="0">
                <a:latin typeface="+mj-lt"/>
              </a:rPr>
              <a:t>Phiên toàn </a:t>
            </a:r>
            <a:r>
              <a:rPr lang="vi-VN" b="1" dirty="0" smtClean="0">
                <a:latin typeface="+mj-lt"/>
              </a:rPr>
              <a:t>thể: </a:t>
            </a:r>
            <a:r>
              <a:rPr lang="vi-VN" dirty="0" smtClean="0">
                <a:latin typeface="+mj-lt"/>
              </a:rPr>
              <a:t>thảo </a:t>
            </a:r>
            <a:r>
              <a:rPr lang="vi-VN" dirty="0">
                <a:latin typeface="+mj-lt"/>
              </a:rPr>
              <a:t>luận các nội dung </a:t>
            </a:r>
            <a:r>
              <a:rPr lang="vi-VN" dirty="0" smtClean="0">
                <a:latin typeface="+mj-lt"/>
              </a:rPr>
              <a:t>liên </a:t>
            </a:r>
            <a:r>
              <a:rPr lang="vi-VN" dirty="0">
                <a:latin typeface="+mj-lt"/>
              </a:rPr>
              <a:t>quan tới việc kết nạp các thành viên mới, quyền bỏ phiếu của các nước thành viên, nghĩa vụ đóng góp tài chính, cũng như các báo cáo về tình hình thị trường cà phê thế giới trong năm 2016</a:t>
            </a:r>
            <a:r>
              <a:rPr lang="vi-VN" dirty="0" smtClean="0">
                <a:latin typeface="+mj-lt"/>
              </a:rPr>
              <a:t>. </a:t>
            </a:r>
            <a:r>
              <a:rPr lang="vi-VN" dirty="0">
                <a:latin typeface="+mj-lt"/>
              </a:rPr>
              <a:t>nghe báo cáo tình hình các cuộc họp của các Ủy </a:t>
            </a:r>
            <a:r>
              <a:rPr lang="vi-VN" dirty="0" smtClean="0">
                <a:latin typeface="+mj-lt"/>
              </a:rPr>
              <a:t>ban</a:t>
            </a:r>
          </a:p>
          <a:p>
            <a:endParaRPr lang="en-US" dirty="0"/>
          </a:p>
        </p:txBody>
      </p:sp>
    </p:spTree>
    <p:extLst>
      <p:ext uri="{BB962C8B-B14F-4D97-AF65-F5344CB8AC3E}">
        <p14:creationId xmlns:p14="http://schemas.microsoft.com/office/powerpoint/2010/main" val="3688745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Tham</a:t>
            </a:r>
            <a:r>
              <a:rPr lang="en-US" dirty="0" smtClean="0"/>
              <a:t> </a:t>
            </a:r>
            <a:r>
              <a:rPr lang="en-US" dirty="0" err="1" smtClean="0"/>
              <a:t>gia</a:t>
            </a:r>
            <a:r>
              <a:rPr lang="en-US" dirty="0" smtClean="0"/>
              <a:t> </a:t>
            </a:r>
            <a:r>
              <a:rPr lang="en-US" dirty="0" err="1" smtClean="0"/>
              <a:t>của</a:t>
            </a:r>
            <a:r>
              <a:rPr lang="en-US" dirty="0" smtClean="0"/>
              <a:t> </a:t>
            </a:r>
            <a:r>
              <a:rPr lang="en-US" dirty="0" err="1" smtClean="0"/>
              <a:t>Việt</a:t>
            </a:r>
            <a:r>
              <a:rPr lang="en-US" dirty="0" smtClean="0"/>
              <a:t> Nam</a:t>
            </a:r>
            <a:endParaRPr lang="en-US" dirty="0"/>
          </a:p>
        </p:txBody>
      </p:sp>
      <p:sp>
        <p:nvSpPr>
          <p:cNvPr id="3" name="Content Placeholder 2"/>
          <p:cNvSpPr>
            <a:spLocks noGrp="1"/>
          </p:cNvSpPr>
          <p:nvPr>
            <p:ph idx="1"/>
          </p:nvPr>
        </p:nvSpPr>
        <p:spPr/>
        <p:txBody>
          <a:bodyPr>
            <a:normAutofit/>
          </a:bodyPr>
          <a:lstStyle/>
          <a:p>
            <a:pPr algn="just"/>
            <a:r>
              <a:rPr lang="en-US" dirty="0" err="1" smtClean="0">
                <a:latin typeface="Times New Roman" pitchFamily="18" charset="0"/>
                <a:cs typeface="Times New Roman" pitchFamily="18" charset="0"/>
              </a:rPr>
              <a:t>Là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chính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thức</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Tham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Ủy</a:t>
            </a:r>
            <a:r>
              <a:rPr lang="en-US" dirty="0" smtClean="0">
                <a:latin typeface="Times New Roman" pitchFamily="18" charset="0"/>
                <a:cs typeface="Times New Roman" pitchFamily="18" charset="0"/>
              </a:rPr>
              <a:t> ban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chung</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Trình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phê</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Nam</a:t>
            </a:r>
          </a:p>
          <a:p>
            <a:pPr algn="just"/>
            <a:r>
              <a:rPr lang="en-US" dirty="0" err="1" smtClean="0">
                <a:latin typeface="Times New Roman" pitchFamily="18" charset="0"/>
                <a:cs typeface="Times New Roman" pitchFamily="18" charset="0"/>
              </a:rPr>
              <a:t>Trình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_ </a:t>
            </a:r>
            <a:r>
              <a:rPr lang="en-US" dirty="0" err="1" smtClean="0">
                <a:latin typeface="Times New Roman" pitchFamily="18" charset="0"/>
                <a:cs typeface="Times New Roman" pitchFamily="18" charset="0"/>
              </a:rPr>
              <a:t>cơ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thức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Tham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xây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dựng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ICO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tới</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877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Kết</a:t>
            </a:r>
            <a:r>
              <a:rPr lang="en-US" dirty="0" smtClean="0"/>
              <a:t> </a:t>
            </a:r>
            <a:r>
              <a:rPr lang="en-US" dirty="0" err="1" smtClean="0"/>
              <a:t>quả</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cam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chính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a:t>
            </a:r>
            <a:r>
              <a:rPr lang="en-US" dirty="0" smtClean="0">
                <a:latin typeface="Times New Roman" pitchFamily="18" charset="0"/>
                <a:cs typeface="Times New Roman" pitchFamily="18" charset="0"/>
              </a:rPr>
              <a:t> ICO</a:t>
            </a:r>
          </a:p>
          <a:p>
            <a:pPr algn="just"/>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trường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vấn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giới</a:t>
            </a:r>
            <a:r>
              <a:rPr lang="en-US" dirty="0" smtClean="0">
                <a:latin typeface="Times New Roman" pitchFamily="18" charset="0"/>
                <a:cs typeface="Times New Roman" pitchFamily="18" charset="0"/>
              </a:rPr>
              <a:t> =&gt; </a:t>
            </a:r>
            <a:r>
              <a:rPr lang="en-US" dirty="0" err="1" smtClean="0">
                <a:latin typeface="Times New Roman" pitchFamily="18" charset="0"/>
                <a:cs typeface="Times New Roman" pitchFamily="18" charset="0"/>
              </a:rPr>
              <a:t>định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hướng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chính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sách</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Thúc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đẩy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hệ</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chia </a:t>
            </a:r>
            <a:r>
              <a:rPr lang="en-US" dirty="0" err="1" smtClean="0">
                <a:latin typeface="Times New Roman" pitchFamily="18" charset="0"/>
                <a:cs typeface="Times New Roman" pitchFamily="18" charset="0"/>
              </a:rPr>
              <a:t>sẻ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liên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thương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mại</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Nâng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trò</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Việt</a:t>
            </a:r>
            <a:r>
              <a:rPr lang="en-US" dirty="0" smtClean="0">
                <a:latin typeface="Times New Roman" pitchFamily="18" charset="0"/>
                <a:cs typeface="Times New Roman" pitchFamily="18" charset="0"/>
              </a:rPr>
              <a:t> Nam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đầu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Ủy</a:t>
            </a:r>
            <a:r>
              <a:rPr lang="en-US" dirty="0" smtClean="0">
                <a:latin typeface="Times New Roman" pitchFamily="18" charset="0"/>
                <a:cs typeface="Times New Roman" pitchFamily="18" charset="0"/>
              </a:rPr>
              <a:t> ban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388623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Hoạt</a:t>
            </a:r>
            <a:r>
              <a:rPr lang="en-US" sz="3600" dirty="0" smtClean="0"/>
              <a:t> </a:t>
            </a:r>
            <a:r>
              <a:rPr lang="en-US" sz="3600" dirty="0" err="1" smtClean="0"/>
              <a:t>động</a:t>
            </a:r>
            <a:r>
              <a:rPr lang="en-US" sz="3600" dirty="0" smtClean="0"/>
              <a:t> </a:t>
            </a:r>
            <a:r>
              <a:rPr lang="en-US" sz="3600" dirty="0" err="1" smtClean="0"/>
              <a:t>thời</a:t>
            </a:r>
            <a:r>
              <a:rPr lang="en-US" sz="3600" dirty="0" smtClean="0"/>
              <a:t> </a:t>
            </a:r>
            <a:r>
              <a:rPr lang="en-US" sz="3600" dirty="0" err="1" smtClean="0"/>
              <a:t>gian</a:t>
            </a:r>
            <a:r>
              <a:rPr lang="en-US" sz="3600" dirty="0" smtClean="0"/>
              <a:t> </a:t>
            </a:r>
            <a:r>
              <a:rPr lang="en-US" sz="3600" dirty="0" err="1" smtClean="0"/>
              <a:t>tới</a:t>
            </a:r>
            <a:r>
              <a:rPr lang="en-US" sz="3600" dirty="0" smtClean="0"/>
              <a:t> </a:t>
            </a:r>
            <a:r>
              <a:rPr lang="en-US" sz="3600" dirty="0" err="1" smtClean="0"/>
              <a:t>trong</a:t>
            </a:r>
            <a:r>
              <a:rPr lang="en-US" sz="3600" dirty="0" smtClean="0"/>
              <a:t> ICO</a:t>
            </a:r>
            <a:endParaRPr lang="en-US" sz="3600" dirty="0"/>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Duy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trì</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cường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Niên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liễm</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vi-VN" dirty="0">
                <a:latin typeface="Times New Roman" pitchFamily="18" charset="0"/>
                <a:cs typeface="Times New Roman" pitchFamily="18" charset="0"/>
              </a:rPr>
              <a:t>Tham gia là thành viên các </a:t>
            </a:r>
            <a:r>
              <a:rPr lang="vi-VN" b="1" dirty="0">
                <a:latin typeface="Times New Roman" pitchFamily="18" charset="0"/>
                <a:cs typeface="Times New Roman" pitchFamily="18" charset="0"/>
              </a:rPr>
              <a:t>Ủy ban Tài chính </a:t>
            </a:r>
            <a:r>
              <a:rPr lang="vi-VN" dirty="0">
                <a:latin typeface="Times New Roman" pitchFamily="18" charset="0"/>
                <a:cs typeface="Times New Roman" pitchFamily="18" charset="0"/>
              </a:rPr>
              <a:t>và </a:t>
            </a:r>
            <a:r>
              <a:rPr lang="vi-VN" b="1" dirty="0">
                <a:latin typeface="Times New Roman" pitchFamily="18" charset="0"/>
                <a:cs typeface="Times New Roman" pitchFamily="18" charset="0"/>
              </a:rPr>
              <a:t>Ủy ban Xúc tiến Thương mại và Phát triển thị trường</a:t>
            </a:r>
            <a:r>
              <a:rPr lang="vi-VN" dirty="0">
                <a:latin typeface="Times New Roman" pitchFamily="18" charset="0"/>
                <a:cs typeface="Times New Roman" pitchFamily="18" charset="0"/>
              </a:rPr>
              <a:t> trong nhiệm kỳ tới</a:t>
            </a:r>
          </a:p>
          <a:p>
            <a:endParaRPr lang="en-US" dirty="0"/>
          </a:p>
        </p:txBody>
      </p:sp>
    </p:spTree>
    <p:extLst>
      <p:ext uri="{BB962C8B-B14F-4D97-AF65-F5344CB8AC3E}">
        <p14:creationId xmlns:p14="http://schemas.microsoft.com/office/powerpoint/2010/main" val="938684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Diễn</a:t>
            </a:r>
            <a:r>
              <a:rPr lang="en-US" dirty="0" smtClean="0"/>
              <a:t> </a:t>
            </a:r>
            <a:r>
              <a:rPr lang="en-US" dirty="0" err="1" smtClean="0"/>
              <a:t>đàn</a:t>
            </a:r>
            <a:r>
              <a:rPr lang="en-US" dirty="0" smtClean="0"/>
              <a:t> </a:t>
            </a:r>
            <a:r>
              <a:rPr lang="en-US" dirty="0" err="1" smtClean="0"/>
              <a:t>cà</a:t>
            </a:r>
            <a:r>
              <a:rPr lang="en-US" dirty="0" smtClean="0"/>
              <a:t> </a:t>
            </a:r>
            <a:r>
              <a:rPr lang="en-US" dirty="0" err="1" smtClean="0"/>
              <a:t>phê</a:t>
            </a:r>
            <a:r>
              <a:rPr lang="en-US" dirty="0" smtClean="0"/>
              <a:t> </a:t>
            </a:r>
            <a:r>
              <a:rPr lang="en-US" dirty="0" err="1" smtClean="0"/>
              <a:t>toàn</a:t>
            </a:r>
            <a:r>
              <a:rPr lang="en-US" dirty="0" smtClean="0"/>
              <a:t> </a:t>
            </a:r>
            <a:r>
              <a:rPr lang="en-US" dirty="0" err="1" smtClean="0"/>
              <a:t>cầu</a:t>
            </a:r>
            <a:r>
              <a:rPr lang="en-US" dirty="0" smtClean="0"/>
              <a:t> </a:t>
            </a:r>
            <a:br>
              <a:rPr lang="en-US" dirty="0" smtClean="0"/>
            </a:br>
            <a:r>
              <a:rPr lang="en-US" sz="2200" dirty="0" smtClean="0"/>
              <a:t>(4-5/10)</a:t>
            </a:r>
            <a:endParaRPr lang="en-US" sz="2200" dirty="0"/>
          </a:p>
        </p:txBody>
      </p:sp>
      <p:sp>
        <p:nvSpPr>
          <p:cNvPr id="3" name="Content Placeholder 2"/>
          <p:cNvSpPr>
            <a:spLocks noGrp="1"/>
          </p:cNvSpPr>
          <p:nvPr>
            <p:ph idx="1"/>
          </p:nvPr>
        </p:nvSpPr>
        <p:spPr/>
        <p:txBody>
          <a:bodyPr>
            <a:normAutofit lnSpcReduction="10000"/>
          </a:bodyPr>
          <a:lstStyle/>
          <a:p>
            <a:pPr marL="82296" indent="0">
              <a:buNone/>
            </a:pPr>
            <a:r>
              <a:rPr lang="en-US" b="1" dirty="0" err="1" smtClean="0">
                <a:latin typeface="Times New Roman" pitchFamily="18" charset="0"/>
                <a:cs typeface="Times New Roman" pitchFamily="18" charset="0"/>
              </a:rPr>
              <a:t>Thành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tham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dự</a:t>
            </a:r>
            <a:r>
              <a:rPr lang="en-US" b="1" dirty="0" smtClean="0">
                <a:latin typeface="Times New Roman" pitchFamily="18" charset="0"/>
                <a:cs typeface="Times New Roman" pitchFamily="18" charset="0"/>
              </a:rPr>
              <a:t>: </a:t>
            </a:r>
          </a:p>
          <a:p>
            <a:pPr lvl="1">
              <a:buFont typeface="Wingdings" pitchFamily="2" charset="2"/>
              <a:buChar char="Ø"/>
            </a:pPr>
            <a:r>
              <a:rPr lang="en-US" dirty="0" err="1" smtClean="0">
                <a:latin typeface="Times New Roman" pitchFamily="18" charset="0"/>
                <a:cs typeface="Times New Roman" pitchFamily="18" charset="0"/>
              </a:rPr>
              <a:t>Đại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viên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GCP (</a:t>
            </a:r>
            <a:r>
              <a:rPr lang="en-US" dirty="0" err="1" smtClean="0">
                <a:latin typeface="Times New Roman" pitchFamily="18" charset="0"/>
                <a:cs typeface="Times New Roman" pitchFamily="18" charset="0"/>
              </a:rPr>
              <a:t>nông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phê</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rang </a:t>
            </a:r>
            <a:r>
              <a:rPr lang="en-US" dirty="0" err="1">
                <a:latin typeface="Times New Roman" pitchFamily="18" charset="0"/>
                <a:cs typeface="Times New Roman" pitchFamily="18" charset="0"/>
              </a:rPr>
              <a:t>xay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a:t>
            </a:r>
          </a:p>
          <a:p>
            <a:pPr lvl="1">
              <a:buFont typeface="Wingdings" pitchFamily="2" charset="2"/>
              <a:buChar char="Ø"/>
            </a:pPr>
            <a:r>
              <a:rPr lang="en-US" dirty="0" err="1" smtClean="0">
                <a:latin typeface="Times New Roman" pitchFamily="18" charset="0"/>
                <a:cs typeface="Times New Roman" pitchFamily="18" charset="0"/>
              </a:rPr>
              <a:t>Đại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chính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chức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quốc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tế</a:t>
            </a:r>
            <a:endParaRPr lang="en-US" dirty="0" smtClean="0">
              <a:latin typeface="Times New Roman" pitchFamily="18" charset="0"/>
              <a:cs typeface="Times New Roman" pitchFamily="18" charset="0"/>
            </a:endParaRPr>
          </a:p>
          <a:p>
            <a:pPr marL="82296" indent="0">
              <a:buNone/>
            </a:pPr>
            <a:r>
              <a:rPr lang="en-US" b="1" dirty="0" err="1" smtClean="0">
                <a:latin typeface="Times New Roman" pitchFamily="18" charset="0"/>
                <a:cs typeface="Times New Roman" pitchFamily="18" charset="0"/>
              </a:rPr>
              <a:t>Mục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tiêu</a:t>
            </a:r>
            <a:r>
              <a:rPr lang="en-US" b="1" dirty="0" smtClean="0">
                <a:latin typeface="Times New Roman" pitchFamily="18" charset="0"/>
                <a:cs typeface="Times New Roman" pitchFamily="18" charset="0"/>
              </a:rPr>
              <a:t>:</a:t>
            </a:r>
          </a:p>
          <a:p>
            <a:pPr lvl="1">
              <a:buFont typeface="Wingdings" pitchFamily="2" charset="2"/>
              <a:buChar char="Ø"/>
            </a:pPr>
            <a:r>
              <a:rPr lang="en-US" dirty="0" err="1" smtClean="0">
                <a:latin typeface="Times New Roman" pitchFamily="18" charset="0"/>
                <a:cs typeface="Times New Roman" pitchFamily="18" charset="0"/>
              </a:rPr>
              <a:t>Trình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thảo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luận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hệ</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đối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giữa</a:t>
            </a:r>
            <a:r>
              <a:rPr lang="en-US" dirty="0" smtClean="0">
                <a:latin typeface="Times New Roman" pitchFamily="18" charset="0"/>
                <a:cs typeface="Times New Roman" pitchFamily="18" charset="0"/>
              </a:rPr>
              <a:t> GCP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endParaRPr lang="en-US" dirty="0" smtClean="0">
              <a:latin typeface="Times New Roman" pitchFamily="18" charset="0"/>
              <a:cs typeface="Times New Roman" pitchFamily="18" charset="0"/>
            </a:endParaRPr>
          </a:p>
          <a:p>
            <a:pPr lvl="1">
              <a:buFont typeface="Wingdings" pitchFamily="2" charset="2"/>
              <a:buChar char="Ø"/>
            </a:pPr>
            <a:r>
              <a:rPr lang="en-US" dirty="0" err="1" smtClean="0">
                <a:latin typeface="Times New Roman" pitchFamily="18" charset="0"/>
                <a:cs typeface="Times New Roman" pitchFamily="18" charset="0"/>
              </a:rPr>
              <a:t>Trình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thảo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luận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2017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đàn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phê</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7206717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304</TotalTime>
  <Words>925</Words>
  <Application>Microsoft Office PowerPoint</Application>
  <PresentationFormat>On-screen Show (4:3)</PresentationFormat>
  <Paragraphs>71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Ngành cà phê Việt Nam  kết nối  Tổ chức cà phê thế giới (ICO) &amp; Diễn đàn cà phê toàn cầu (GCP)</vt:lpstr>
      <vt:lpstr>ICO &amp; GCP</vt:lpstr>
      <vt:lpstr>Hội nghị ICO lần 2 /2016 (19-23/9/2016)</vt:lpstr>
      <vt:lpstr>Nội dung các phiên họp ICO</vt:lpstr>
      <vt:lpstr>Nội dung các phiên họp ICO</vt:lpstr>
      <vt:lpstr>Tham gia của Việt Nam</vt:lpstr>
      <vt:lpstr>Kết quả </vt:lpstr>
      <vt:lpstr>Hoạt động thời gian tới trong ICO</vt:lpstr>
      <vt:lpstr>Diễn đàn cà phê toàn cầu  (4-5/10)</vt:lpstr>
      <vt:lpstr>Tham gia của Việt Nam</vt:lpstr>
      <vt:lpstr>Kết quả</vt:lpstr>
      <vt:lpstr>Hoạt động thời gian tới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Ngành cà phê Việt Nam với  Tổ chức cà phê thế giới (ICO) và  Diễn đàn cà phê toàn cầu (GCP)</dc:title>
  <dc:creator>BM NGANHHANG</dc:creator>
  <cp:lastModifiedBy>Hung</cp:lastModifiedBy>
  <cp:revision>22</cp:revision>
  <cp:lastPrinted>2016-12-22T08:23:10Z</cp:lastPrinted>
  <dcterms:created xsi:type="dcterms:W3CDTF">2016-12-01T22:23:02Z</dcterms:created>
  <dcterms:modified xsi:type="dcterms:W3CDTF">2016-12-22T08:23:26Z</dcterms:modified>
</cp:coreProperties>
</file>