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85" r:id="rId5"/>
    <p:sldId id="274" r:id="rId6"/>
    <p:sldId id="273" r:id="rId7"/>
    <p:sldId id="284" r:id="rId8"/>
    <p:sldId id="280" r:id="rId9"/>
    <p:sldId id="262" r:id="rId10"/>
    <p:sldId id="261" r:id="rId11"/>
    <p:sldId id="263" r:id="rId12"/>
    <p:sldId id="264" r:id="rId13"/>
    <p:sldId id="286" r:id="rId14"/>
    <p:sldId id="275" r:id="rId15"/>
    <p:sldId id="276" r:id="rId16"/>
    <p:sldId id="277" r:id="rId17"/>
    <p:sldId id="278" r:id="rId18"/>
    <p:sldId id="279" r:id="rId19"/>
    <p:sldId id="265" r:id="rId20"/>
    <p:sldId id="266" r:id="rId21"/>
    <p:sldId id="267" r:id="rId22"/>
    <p:sldId id="282" r:id="rId23"/>
    <p:sldId id="287" r:id="rId24"/>
    <p:sldId id="289" r:id="rId25"/>
    <p:sldId id="283" r:id="rId26"/>
    <p:sldId id="288" r:id="rId27"/>
    <p:sldId id="268" r:id="rId28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>
    <p:restoredLeft sz="33370"/>
    <p:restoredTop sz="93907" autoAdjust="0"/>
  </p:normalViewPr>
  <p:slideViewPr>
    <p:cSldViewPr snapToGrid="0" snapToObjects="1">
      <p:cViewPr varScale="1">
        <p:scale>
          <a:sx n="68" d="100"/>
          <a:sy n="68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9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C26CA-3B7A-45CE-A83D-8AAAB662A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8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EC693-4B93-2247-9063-E5000ADA2C47}" type="datetimeFigureOut">
              <a:rPr lang="en-US" smtClean="0"/>
              <a:pPr/>
              <a:t>8/16/2016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DEAAC-E992-B142-962D-7091E0A167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0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45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DEAAC-E992-B142-962D-7091E0A1672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1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86809" y="1282582"/>
            <a:ext cx="8867554" cy="4719022"/>
          </a:xfrm>
        </p:spPr>
        <p:txBody>
          <a:bodyPr/>
          <a:lstStyle/>
          <a:p>
            <a:pPr algn="ctr"/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Investment in reforestation to protect the environment, develop landscape, manage forest protection, plant </a:t>
            </a:r>
            <a:r>
              <a:rPr lang="vi-VN" sz="36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Ngọc </a:t>
            </a: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Linh </a:t>
            </a: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Ginseng and other medicinal plants under the forest canopy </a:t>
            </a:r>
            <a:r>
              <a:rPr lang="en-US" sz="3600" b="1" dirty="0">
                <a:latin typeface="Arial Hebrew" charset="-79"/>
                <a:ea typeface="Arial Hebrew" charset="-79"/>
                <a:cs typeface="Arial Hebrew" charset="-79"/>
              </a:rPr>
              <a:t/>
            </a:r>
            <a:br>
              <a:rPr lang="en-US" sz="3600" b="1" dirty="0"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5" descr="Macintosh HD:Users:martamarszal:Documents:Projects:2015:0415_ISLA_branding:Diagrams:logo explorations:png:15.03.10_logo:ISLA__logo_with_idh_letterhea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90" y="5658526"/>
            <a:ext cx="2320296" cy="686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5658526"/>
            <a:ext cx="2623656" cy="597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69" y="5404922"/>
            <a:ext cx="1859163" cy="9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977" y="609600"/>
            <a:ext cx="8596668" cy="616085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Project targets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25685"/>
            <a:ext cx="8596668" cy="581306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Reforest</a:t>
            </a:r>
            <a:r>
              <a:rPr lang="es-E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bare</a:t>
            </a:r>
            <a:r>
              <a:rPr lang="es-E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land</a:t>
            </a:r>
            <a:r>
              <a:rPr lang="es-E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areas</a:t>
            </a:r>
            <a:endParaRPr lang="es-ES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Regreening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bare land</a:t>
            </a:r>
            <a:r>
              <a:rPr lang="vi-VN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creating green coverage, increasing forest coverage and conserve ground water</a:t>
            </a:r>
            <a:endParaRPr lang="es-ES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Protect current natural forest area</a:t>
            </a:r>
            <a:endParaRPr lang="en-US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Maintain natural environment to plant Ngoc Linh ginseng and herb plants under forest area </a:t>
            </a:r>
            <a:r>
              <a:rPr lang="vi-VN" sz="2000" b="1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=&gt; </a:t>
            </a:r>
            <a:r>
              <a:rPr lang="en-US" sz="2000" b="1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ecological balance</a:t>
            </a:r>
            <a:r>
              <a:rPr lang="vi-VN" sz="2000" b="1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b="1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increasing biodiversity</a:t>
            </a:r>
            <a:endParaRPr lang="vi-VN" sz="2000" b="1" i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Invest to improve soil poor in nutrient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with compost supporting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regreening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bare land </a:t>
            </a:r>
            <a:r>
              <a:rPr lang="vi-VN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=&gt;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creating sustainable environment</a:t>
            </a:r>
            <a:endParaRPr lang="vi-VN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Prevent forest fire</a:t>
            </a:r>
            <a:endParaRPr lang="vi-VN" sz="20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Protect forest from encroachment</a:t>
            </a:r>
            <a:endParaRPr lang="vi-VN" sz="2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1183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</a:rPr>
              <a:t>4. </a:t>
            </a:r>
            <a:r>
              <a:rPr lang="en-US" b="1" dirty="0" smtClean="0">
                <a:solidFill>
                  <a:srgbClr val="0070C0"/>
                </a:solidFill>
              </a:rPr>
              <a:t>Forest protection plan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48316"/>
            <a:ext cx="9125886" cy="57096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Developing dams, embankments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 conserve clean water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Preventing ground water drop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protecting the environment, utilizing for forest fire prevention and suppression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Investment in reforestation,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regreening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bare land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restoring devastated areas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Forest fire prevention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establish forest fire prevention, clean up fire belts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procurement of protection equipment and fire prevention tool</a:t>
            </a:r>
            <a:endParaRPr lang="vi-V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Regular monitoring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(protection group, monitoring camera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...)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Coordinate with local authority to prevent violations of Regulations on protection and development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Communication, raising awareness of the people to protect forest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5. </a:t>
            </a:r>
            <a:r>
              <a:rPr lang="en-US" b="1" dirty="0" smtClean="0">
                <a:solidFill>
                  <a:srgbClr val="0070C0"/>
                </a:solidFill>
              </a:rPr>
              <a:t>Benefits of project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71600"/>
            <a:ext cx="8596668" cy="5486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Prioritize forest protection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landscape protection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 (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Forest fire prevention and suppression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ecological balance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...)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Regreen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bare land area, increase forest coverage, prevent erosion, conserve ground water</a:t>
            </a:r>
            <a:endParaRPr lang="vi-V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Contribute to decreasing encroachment devastating the environment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Develop regional economy, improve people’s living standards, transfer technology on planting herbal plants under the forest area 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=&gt;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raising people’s awareness on forest protection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Provide supply of  precious herbs  for health care need</a:t>
            </a:r>
            <a:endParaRPr lang="vi-VN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>
            <a:normAutofit fontScale="90000"/>
          </a:bodyPr>
          <a:lstStyle/>
          <a:p>
            <a:r>
              <a:rPr lang="vi-VN" sz="3400" b="1" dirty="0" smtClean="0"/>
              <a:t>Kỳ Nam Việt:</a:t>
            </a:r>
            <a:r>
              <a:rPr lang="en-US" sz="3400" b="1" dirty="0" smtClean="0"/>
              <a:t> Forest environment protection</a:t>
            </a:r>
            <a:r>
              <a:rPr lang="vi-VN" sz="3400" b="1" dirty="0" smtClean="0"/>
              <a:t> 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7293"/>
            <a:ext cx="8596668" cy="4765455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Solutions of 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Kỳ Nam Việt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to protect forest environment and ground water resource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Expand replanting area on bare hills in the project 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caused by encroachment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Weeding and thinning 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=&gt;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Prevent forest fire</a:t>
            </a:r>
            <a:endParaRPr lang="vi-VN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Develop dams and embankments to conserve water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preserve clean water resources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prevent ground water drop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Utilize for irrigation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forest fire protection and suppression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34" y="5762868"/>
            <a:ext cx="1859163" cy="9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1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06400"/>
            <a:ext cx="8596668" cy="1574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Protect and develop </a:t>
            </a:r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Ngọc Linh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ginseng under forest canopy </a:t>
            </a:r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most precious herb in Vietnam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52637"/>
            <a:ext cx="8596668" cy="364489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Protect forest, maintain stable natural forest environment to raise </a:t>
            </a:r>
            <a:r>
              <a:rPr lang="vi-VN" sz="2600" dirty="0" smtClean="0"/>
              <a:t>Ngọc Linh </a:t>
            </a:r>
            <a:r>
              <a:rPr lang="en-US" sz="2600" dirty="0" smtClean="0"/>
              <a:t>ginseng and other medicinal herbs under forest canopy</a:t>
            </a:r>
            <a:endParaRPr lang="vi-VN" sz="2600" dirty="0" smtClean="0"/>
          </a:p>
          <a:p>
            <a:r>
              <a:rPr lang="en-US" sz="2600" dirty="0" smtClean="0"/>
              <a:t>Forest protection and </a:t>
            </a:r>
            <a:r>
              <a:rPr lang="vi-VN" sz="2600" dirty="0" smtClean="0"/>
              <a:t>Ngọc Linh</a:t>
            </a:r>
            <a:r>
              <a:rPr lang="en-US" sz="2600" dirty="0" smtClean="0"/>
              <a:t> ginseng protection</a:t>
            </a:r>
            <a:r>
              <a:rPr lang="vi-VN" sz="2600" dirty="0" smtClean="0"/>
              <a:t> </a:t>
            </a:r>
            <a:r>
              <a:rPr lang="en-US" sz="2600" dirty="0" smtClean="0"/>
              <a:t>are our </a:t>
            </a:r>
            <a:r>
              <a:rPr lang="vi-VN" sz="2600" dirty="0" smtClean="0"/>
              <a:t>02 </a:t>
            </a:r>
            <a:r>
              <a:rPr lang="en-US" sz="2600" dirty="0" smtClean="0"/>
              <a:t>parallel priorities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4740274"/>
            <a:ext cx="25527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2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Without forest</a:t>
            </a:r>
            <a:r>
              <a:rPr lang="vi-VN" dirty="0" smtClean="0">
                <a:solidFill>
                  <a:schemeClr val="accent2">
                    <a:lumMod val="75000"/>
                  </a:schemeClr>
                </a:solidFill>
              </a:rPr>
              <a:t> - Ngọc Linh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ginseng cannot survive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76" y="1930400"/>
            <a:ext cx="6485424" cy="4319293"/>
          </a:xfrm>
        </p:spPr>
      </p:pic>
    </p:spTree>
    <p:extLst>
      <p:ext uri="{BB962C8B-B14F-4D97-AF65-F5344CB8AC3E}">
        <p14:creationId xmlns:p14="http://schemas.microsoft.com/office/powerpoint/2010/main" val="159996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8089900" cy="6849448"/>
          </a:xfrm>
        </p:spPr>
      </p:pic>
    </p:spTree>
    <p:extLst>
      <p:ext uri="{BB962C8B-B14F-4D97-AF65-F5344CB8AC3E}">
        <p14:creationId xmlns:p14="http://schemas.microsoft.com/office/powerpoint/2010/main" val="205227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4" y="0"/>
            <a:ext cx="9149556" cy="6862166"/>
          </a:xfrm>
        </p:spPr>
      </p:pic>
    </p:spTree>
    <p:extLst>
      <p:ext uri="{BB962C8B-B14F-4D97-AF65-F5344CB8AC3E}">
        <p14:creationId xmlns:p14="http://schemas.microsoft.com/office/powerpoint/2010/main" val="2861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1208" cy="37584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08" y="0"/>
            <a:ext cx="5034492" cy="3758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08" y="3752453"/>
            <a:ext cx="5034492" cy="311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452"/>
            <a:ext cx="5011208" cy="31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Scalability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225685"/>
            <a:ext cx="8836317" cy="54280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Transferability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Pilot in a small scale area to select appropriate trees for each area and scale up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Mainly utilize local resources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Handover techniques and training local people on planting and nurturing herbs and Ngoc Linh ginseng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Product consumption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Huge local and global demand for health care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5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106" y="1594087"/>
            <a:ext cx="8596668" cy="4142283"/>
          </a:xfrm>
        </p:spPr>
        <p:txBody>
          <a:bodyPr>
            <a:normAutofit/>
          </a:bodyPr>
          <a:lstStyle/>
          <a:p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Current forest condition in </a:t>
            </a:r>
            <a:r>
              <a:rPr lang="en-US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Dak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Lak</a:t>
            </a: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Project summary</a:t>
            </a: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Project targets</a:t>
            </a: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Forest protection plan </a:t>
            </a: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5.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Benefits of project 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Scalability </a:t>
            </a:r>
            <a:b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7.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Need of support from </a:t>
            </a:r>
            <a:r>
              <a:rPr lang="vi-VN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ISLA/IDH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3" y="308339"/>
            <a:ext cx="1859163" cy="9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7. </a:t>
            </a:r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Need of support from </a:t>
            </a:r>
            <a:r>
              <a:rPr lang="vi-VN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ISLA/IDH 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606586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</a:pP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Challenges in Daklak include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deforestation and  forest degradation</a:t>
            </a: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erosion and soil degradation,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water imbalance </a:t>
            </a: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adversely affecting humans and the environment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200000"/>
              </a:lnSpc>
            </a:pP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 targets are to ensure health care, better management and protection of natural forest, afforestation of bare land areas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Regional economic development, enhance people’s living standards and people’s awareness on forest protection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5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Use of loans in environmental protection and landscape protection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24216"/>
            <a:ext cx="8596668" cy="46337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Regreening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bare land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with fruit trees and herb trees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Investment in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soil improvement with compost</a:t>
            </a:r>
          </a:p>
          <a:p>
            <a:pPr lvl="0"/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fire prevention , suppression  and detection systems</a:t>
            </a:r>
            <a:endParaRPr lang="vi-VN" sz="22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5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Developing  water harvesting system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 prevent droughts and conserve groundwater </a:t>
            </a:r>
          </a:p>
          <a:p>
            <a:pPr lvl="0">
              <a:lnSpc>
                <a:spcPct val="15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Installing monitoring camera system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 prevent encroachment and forest fire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management and monitoring 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927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Developing  water harvesting system</a:t>
            </a:r>
            <a:r>
              <a:rPr lang="vi-VN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 prevent droughts and conserve groundwater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49" y="1930400"/>
            <a:ext cx="7719237" cy="4329649"/>
          </a:xfrm>
        </p:spPr>
      </p:pic>
    </p:spTree>
    <p:extLst>
      <p:ext uri="{BB962C8B-B14F-4D97-AF65-F5344CB8AC3E}">
        <p14:creationId xmlns:p14="http://schemas.microsoft.com/office/powerpoint/2010/main" val="159525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365" y="300625"/>
            <a:ext cx="9544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Dams and water reservoirs in the project provide irrigation water, avoid groundwater drop which is a serious issue today in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help protect the area’s landscape and environment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7" y="1316288"/>
            <a:ext cx="6747637" cy="5135751"/>
          </a:xfrm>
        </p:spPr>
      </p:pic>
    </p:spTree>
    <p:extLst>
      <p:ext uri="{BB962C8B-B14F-4D97-AF65-F5344CB8AC3E}">
        <p14:creationId xmlns:p14="http://schemas.microsoft.com/office/powerpoint/2010/main" val="50598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9" y="0"/>
            <a:ext cx="9131474" cy="6848606"/>
          </a:xfrm>
        </p:spPr>
      </p:pic>
    </p:spTree>
    <p:extLst>
      <p:ext uri="{BB962C8B-B14F-4D97-AF65-F5344CB8AC3E}">
        <p14:creationId xmlns:p14="http://schemas.microsoft.com/office/powerpoint/2010/main" val="767951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used for forest fire prevention and suppression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27" y="2160588"/>
            <a:ext cx="6483636" cy="4322424"/>
          </a:xfrm>
        </p:spPr>
      </p:pic>
    </p:spTree>
    <p:extLst>
      <p:ext uri="{BB962C8B-B14F-4D97-AF65-F5344CB8AC3E}">
        <p14:creationId xmlns:p14="http://schemas.microsoft.com/office/powerpoint/2010/main" val="706036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800485"/>
            <a:ext cx="7553194" cy="5267359"/>
          </a:xfrm>
        </p:spPr>
      </p:pic>
    </p:spTree>
    <p:extLst>
      <p:ext uri="{BB962C8B-B14F-4D97-AF65-F5344CB8AC3E}">
        <p14:creationId xmlns:p14="http://schemas.microsoft.com/office/powerpoint/2010/main" val="61110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043" y="2784390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Many thanks for your attention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88" y="5479062"/>
            <a:ext cx="1859163" cy="939759"/>
          </a:xfrm>
          <a:prstGeom prst="rect">
            <a:avLst/>
          </a:prstGeom>
        </p:spPr>
      </p:pic>
      <p:pic>
        <p:nvPicPr>
          <p:cNvPr id="4" name="Picture 3" descr="Macintosh HD:Users:martamarszal:Documents:Projects:2015:0415_ISLA_branding:Diagrams:logo explorations:png:15.03.10_logo:ISLA__logo_with_idh_letterhea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77" y="5732665"/>
            <a:ext cx="2320296" cy="6861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5658526"/>
            <a:ext cx="2623656" cy="5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70C0"/>
                </a:solidFill>
              </a:rPr>
              <a:t>1. </a:t>
            </a:r>
            <a:r>
              <a:rPr lang="en-US" b="1" dirty="0" smtClean="0">
                <a:solidFill>
                  <a:srgbClr val="0070C0"/>
                </a:solidFill>
              </a:rPr>
              <a:t>Current forest condition in </a:t>
            </a:r>
            <a:r>
              <a:rPr lang="en-US" b="1" dirty="0" err="1" smtClean="0">
                <a:solidFill>
                  <a:srgbClr val="0070C0"/>
                </a:solidFill>
              </a:rPr>
              <a:t>Dak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Lak</a:t>
            </a:r>
            <a:r>
              <a:rPr lang="vi-VN" dirty="0" smtClean="0">
                <a:solidFill>
                  <a:srgbClr val="0070C0"/>
                </a:solidFill>
              </a:rPr>
              <a:t/>
            </a:r>
            <a:br>
              <a:rPr lang="vi-VN" dirty="0" smtClean="0">
                <a:solidFill>
                  <a:srgbClr val="0070C0"/>
                </a:solidFill>
              </a:rPr>
            </a:br>
            <a:r>
              <a:rPr lang="vi-VN" dirty="0" smtClean="0">
                <a:solidFill>
                  <a:srgbClr val="0070C0"/>
                </a:solidFill>
              </a:rPr>
              <a:t/>
            </a:r>
            <a:br>
              <a:rPr lang="vi-VN" dirty="0" smtClean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8176"/>
            <a:ext cx="8596668" cy="5195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By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2007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total forest area: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580,402.9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By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2014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total forest area: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528,147.0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ha 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Over 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08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years, total forest coverage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reduced by 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52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255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ha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equivalent to 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4,0%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coverage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Deforestation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degraded forest</a:t>
            </a:r>
            <a:endParaRPr lang="vi-VN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Forest cover lost, soil erosion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=&gt;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Droughts</a:t>
            </a:r>
            <a:r>
              <a:rPr lang="vi-VN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water scarcity</a:t>
            </a:r>
            <a:endParaRPr lang="vi-VN" sz="22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Climate change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total annual rainfall in the Central Highlands is equivalent to </a:t>
            </a:r>
            <a:r>
              <a:rPr lang="vi-VN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50-60% 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the previous years</a:t>
            </a:r>
            <a:endParaRPr lang="vi-VN" sz="2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Hot weather </a:t>
            </a:r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decreasing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ground water and surface water</a:t>
            </a:r>
            <a:endParaRPr lang="vi-VN" sz="22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Illegal encroachment</a:t>
            </a:r>
            <a:endParaRPr lang="en-US" sz="2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15" y="13361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Rampant encroachment creating bare land and hills</a:t>
            </a:r>
            <a:r>
              <a:rPr lang="vi-VN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vi-VN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5" y="1454411"/>
            <a:ext cx="7979078" cy="5314466"/>
          </a:xfrm>
        </p:spPr>
      </p:pic>
    </p:spTree>
    <p:extLst>
      <p:ext uri="{BB962C8B-B14F-4D97-AF65-F5344CB8AC3E}">
        <p14:creationId xmlns:p14="http://schemas.microsoft.com/office/powerpoint/2010/main" val="2195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8899" cy="2908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300"/>
            <a:ext cx="6688899" cy="3949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7204" y="1590167"/>
            <a:ext cx="27306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Serious encroachment </a:t>
            </a:r>
            <a:r>
              <a:rPr lang="en-US" sz="2800" dirty="0" smtClean="0"/>
              <a:t>and </a:t>
            </a:r>
            <a:r>
              <a:rPr lang="vi-VN" sz="2800" dirty="0" smtClean="0"/>
              <a:t> </a:t>
            </a:r>
            <a:r>
              <a:rPr lang="en-US" sz="2800" dirty="0" smtClean="0"/>
              <a:t>burning of forests to clear land for cultivation has quickly</a:t>
            </a:r>
            <a:r>
              <a:rPr lang="vi-VN" sz="2800" dirty="0" smtClean="0"/>
              <a:t> </a:t>
            </a:r>
            <a:r>
              <a:rPr lang="en-US" sz="2800" b="1" dirty="0" smtClean="0"/>
              <a:t>turned primeval forests into degraded forests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56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16" y="588723"/>
            <a:ext cx="921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Eroded forest land</a:t>
            </a:r>
            <a:r>
              <a:rPr lang="vi-VN" sz="3200" dirty="0" smtClean="0"/>
              <a:t>, </a:t>
            </a:r>
            <a:r>
              <a:rPr lang="en-US" sz="3200" dirty="0" smtClean="0"/>
              <a:t>ecological and environmental landscape imbalance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51" y="1845267"/>
            <a:ext cx="5187087" cy="5012733"/>
          </a:xfrm>
        </p:spPr>
      </p:pic>
    </p:spTree>
    <p:extLst>
      <p:ext uri="{BB962C8B-B14F-4D97-AF65-F5344CB8AC3E}">
        <p14:creationId xmlns:p14="http://schemas.microsoft.com/office/powerpoint/2010/main" val="16819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624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Deforestation</a:t>
            </a:r>
            <a:r>
              <a:rPr lang="vi-VN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becoming increasingly serious due to sabotage loggers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42510"/>
            <a:ext cx="8381606" cy="4144723"/>
          </a:xfrm>
        </p:spPr>
      </p:pic>
      <p:sp>
        <p:nvSpPr>
          <p:cNvPr id="5" name="TextBox 4"/>
          <p:cNvSpPr txBox="1"/>
          <p:nvPr/>
        </p:nvSpPr>
        <p:spPr>
          <a:xfrm>
            <a:off x="2174113" y="6112702"/>
            <a:ext cx="6884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Deforestation in sub-area</a:t>
            </a:r>
            <a:r>
              <a:rPr lang="vi-VN" sz="2000" b="1" i="1" dirty="0" smtClean="0">
                <a:latin typeface="Arial" pitchFamily="34" charset="0"/>
                <a:cs typeface="Arial" pitchFamily="34" charset="0"/>
              </a:rPr>
              <a:t> 300, Đắk Lắk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4002" cy="6926879"/>
          </a:xfrm>
        </p:spPr>
      </p:pic>
    </p:spTree>
    <p:extLst>
      <p:ext uri="{BB962C8B-B14F-4D97-AF65-F5344CB8AC3E}">
        <p14:creationId xmlns:p14="http://schemas.microsoft.com/office/powerpoint/2010/main" val="16388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0094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2. </a:t>
            </a:r>
            <a:r>
              <a:rPr lang="en-US" b="1" dirty="0" smtClean="0">
                <a:solidFill>
                  <a:srgbClr val="0070C0"/>
                </a:solidFill>
              </a:rPr>
              <a:t>Project summary</a:t>
            </a:r>
            <a:endParaRPr lang="en-US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21023"/>
              </p:ext>
            </p:extLst>
          </p:nvPr>
        </p:nvGraphicFramePr>
        <p:xfrm>
          <a:off x="894945" y="1439694"/>
          <a:ext cx="8379057" cy="4727641"/>
        </p:xfrm>
        <a:graphic>
          <a:graphicData uri="http://schemas.openxmlformats.org/drawingml/2006/table">
            <a:tbl>
              <a:tblPr/>
              <a:tblGrid>
                <a:gridCol w="885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4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Land type 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Code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Area </a:t>
                      </a:r>
                      <a:r>
                        <a:rPr lang="it-IT" sz="1800" b="1" dirty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800" b="1" dirty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800" b="1" dirty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(ha)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area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350.00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Agricultural</a:t>
                      </a:r>
                      <a:r>
                        <a:rPr lang="it-IT" sz="1800" b="1" baseline="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area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NNP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Agricultural</a:t>
                      </a:r>
                      <a:r>
                        <a:rPr lang="it-IT" sz="1800" baseline="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production area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SXN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Forestry area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LNP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1.2.1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Forest</a:t>
                      </a:r>
                      <a:r>
                        <a:rPr lang="en-US" sz="1800" baseline="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production area (natural)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RSX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1.2.2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Forest production area (replanted)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Non-agricultural area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PNN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2.1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Road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en-US" sz="180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D0D0D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10.00</a:t>
                      </a:r>
                      <a:endParaRPr lang="en-US" sz="1800" dirty="0">
                        <a:solidFill>
                          <a:srgbClr val="1E242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0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1106</TotalTime>
  <Words>833</Words>
  <Application>Microsoft Office PowerPoint</Application>
  <PresentationFormat>Widescreen</PresentationFormat>
  <Paragraphs>115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Hebrew</vt:lpstr>
      <vt:lpstr>Calibri</vt:lpstr>
      <vt:lpstr>Tahoma</vt:lpstr>
      <vt:lpstr>Trebuchet MS</vt:lpstr>
      <vt:lpstr>Wingdings</vt:lpstr>
      <vt:lpstr>Wingdings 3</vt:lpstr>
      <vt:lpstr>Facet</vt:lpstr>
      <vt:lpstr>Investment in reforestation to protect the environment, develop landscape, manage forest protection, plant Ngọc Linh Ginseng and other medicinal plants under the forest canopy   </vt:lpstr>
      <vt:lpstr>1. Current forest condition in Dak Lak 2. Project summary  3. Project targets 4. Forest protection plan  5. Benefits of project  6. Scalability  7. Need of support from ISLA/IDH</vt:lpstr>
      <vt:lpstr>1. Current forest condition in Dak Lak  </vt:lpstr>
      <vt:lpstr>Rampant encroachment creating bare land and hills </vt:lpstr>
      <vt:lpstr>PowerPoint Presentation</vt:lpstr>
      <vt:lpstr>PowerPoint Presentation</vt:lpstr>
      <vt:lpstr>Deforestation becoming increasingly serious due to sabotage loggers</vt:lpstr>
      <vt:lpstr>PowerPoint Presentation</vt:lpstr>
      <vt:lpstr>2. Project summary</vt:lpstr>
      <vt:lpstr>3. Project targets  </vt:lpstr>
      <vt:lpstr>4. Forest protection plan</vt:lpstr>
      <vt:lpstr>5. Benefits of project</vt:lpstr>
      <vt:lpstr>Kỳ Nam Việt: Forest environment protection </vt:lpstr>
      <vt:lpstr>Protect and develop Ngọc Linh ginseng under forest canopy – the most precious herb in Vietnam</vt:lpstr>
      <vt:lpstr>Without forest - Ngọc Linh ginseng cannot survive</vt:lpstr>
      <vt:lpstr>PowerPoint Presentation</vt:lpstr>
      <vt:lpstr>PowerPoint Presentation</vt:lpstr>
      <vt:lpstr>PowerPoint Presentation</vt:lpstr>
      <vt:lpstr>6. Scalability</vt:lpstr>
      <vt:lpstr>7. Need of support from ISLA/IDH  </vt:lpstr>
      <vt:lpstr>Use of loans in environmental protection and landscape protection</vt:lpstr>
      <vt:lpstr>Developing  water harvesting system to prevent droughts and conserve groundwater </vt:lpstr>
      <vt:lpstr>PowerPoint Presentation</vt:lpstr>
      <vt:lpstr>PowerPoint Presentation</vt:lpstr>
      <vt:lpstr>And used for forest fire prevention and suppression</vt:lpstr>
      <vt:lpstr>PowerPoint Presentation</vt:lpstr>
      <vt:lpstr>Many 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 HÌNH SẢN XUẤT – BẢO TỒN RỪNG TỈNH ĐĂK LĂK</dc:title>
  <dc:creator>Microsoft Office User</dc:creator>
  <cp:lastModifiedBy>Hung</cp:lastModifiedBy>
  <cp:revision>65</cp:revision>
  <cp:lastPrinted>2016-08-16T04:03:21Z</cp:lastPrinted>
  <dcterms:created xsi:type="dcterms:W3CDTF">2016-06-17T08:28:20Z</dcterms:created>
  <dcterms:modified xsi:type="dcterms:W3CDTF">2016-08-16T04:03:27Z</dcterms:modified>
</cp:coreProperties>
</file>