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9"/>
  </p:notesMasterIdLst>
  <p:handoutMasterIdLst>
    <p:handoutMasterId r:id="rId20"/>
  </p:handoutMasterIdLst>
  <p:sldIdLst>
    <p:sldId id="274" r:id="rId5"/>
    <p:sldId id="287" r:id="rId6"/>
    <p:sldId id="310" r:id="rId7"/>
    <p:sldId id="309" r:id="rId8"/>
    <p:sldId id="312" r:id="rId9"/>
    <p:sldId id="304" r:id="rId10"/>
    <p:sldId id="282" r:id="rId11"/>
    <p:sldId id="305" r:id="rId12"/>
    <p:sldId id="306" r:id="rId13"/>
    <p:sldId id="303" r:id="rId14"/>
    <p:sldId id="284" r:id="rId15"/>
    <p:sldId id="307" r:id="rId16"/>
    <p:sldId id="286" r:id="rId17"/>
    <p:sldId id="275" r:id="rId18"/>
  </p:sldIdLst>
  <p:sldSz cx="9144000" cy="6858000" type="screen4x3"/>
  <p:notesSz cx="6735763" cy="9866313"/>
  <p:defaultTextStyle>
    <a:defPPr>
      <a:defRPr lang="en-S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800"/>
    <a:srgbClr val="5F5F5F"/>
    <a:srgbClr val="A99E77"/>
    <a:srgbClr val="1D71B8"/>
    <a:srgbClr val="E87D3D"/>
    <a:srgbClr val="624439"/>
    <a:srgbClr val="3F616E"/>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vertBarState="maximized">
    <p:restoredLeft sz="15489" autoAdjust="0"/>
    <p:restoredTop sz="94590" autoAdjust="0"/>
  </p:normalViewPr>
  <p:slideViewPr>
    <p:cSldViewPr>
      <p:cViewPr varScale="1">
        <p:scale>
          <a:sx n="69" d="100"/>
          <a:sy n="69" d="100"/>
        </p:scale>
        <p:origin x="774" y="6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81170-F28D-4607-B674-7339A41971D2}" type="doc">
      <dgm:prSet loTypeId="urn:microsoft.com/office/officeart/2005/8/layout/vList4#1" loCatId="list" qsTypeId="urn:microsoft.com/office/officeart/2005/8/quickstyle/simple1" qsCatId="simple" csTypeId="urn:microsoft.com/office/officeart/2005/8/colors/accent0_2" csCatId="mainScheme" phldr="1"/>
      <dgm:spPr/>
      <dgm:t>
        <a:bodyPr/>
        <a:lstStyle/>
        <a:p>
          <a:endParaRPr lang="en-US"/>
        </a:p>
      </dgm:t>
    </dgm:pt>
    <dgm:pt modelId="{FA9F0CC3-D067-456C-ABDB-76433F0BAD1F}">
      <dgm:prSet phldrT="[Text]" custT="1"/>
      <dgm:spPr/>
      <dgm:t>
        <a:bodyPr/>
        <a:lstStyle/>
        <a:p>
          <a:r>
            <a:rPr lang="en-US" sz="1800" b="1" dirty="0" smtClean="0"/>
            <a:t>Processing &amp; Storage</a:t>
          </a:r>
          <a:endParaRPr lang="en-US" sz="1800" b="1" dirty="0"/>
        </a:p>
      </dgm:t>
    </dgm:pt>
    <dgm:pt modelId="{B5988096-531E-4853-9224-AD149B233AFC}" type="parTrans" cxnId="{ECBD89BC-C87A-4087-9E84-6778CB38D81A}">
      <dgm:prSet/>
      <dgm:spPr/>
      <dgm:t>
        <a:bodyPr/>
        <a:lstStyle/>
        <a:p>
          <a:endParaRPr lang="en-US" sz="1400"/>
        </a:p>
      </dgm:t>
    </dgm:pt>
    <dgm:pt modelId="{837F2798-5505-4CDE-B5B9-AEEA428D6F9B}" type="sibTrans" cxnId="{ECBD89BC-C87A-4087-9E84-6778CB38D81A}">
      <dgm:prSet/>
      <dgm:spPr/>
      <dgm:t>
        <a:bodyPr/>
        <a:lstStyle/>
        <a:p>
          <a:endParaRPr lang="en-US" sz="1400"/>
        </a:p>
      </dgm:t>
    </dgm:pt>
    <dgm:pt modelId="{ACE6B8AC-0413-4053-9579-55BAC1A80E0D}">
      <dgm:prSet phldrT="[Text]" custT="1"/>
      <dgm:spPr/>
      <dgm:t>
        <a:bodyPr/>
        <a:lstStyle/>
        <a:p>
          <a:r>
            <a:rPr lang="en-US" sz="1200" dirty="0" smtClean="0"/>
            <a:t>Premium/Polish: 7k/1.2k MT p.m.</a:t>
          </a:r>
          <a:endParaRPr lang="en-US" sz="1200" dirty="0"/>
        </a:p>
      </dgm:t>
    </dgm:pt>
    <dgm:pt modelId="{19AD47BC-8C07-47A8-A87D-B6AA6F4CC259}" type="parTrans" cxnId="{77D8508C-E90B-498E-A294-2B6A5751018E}">
      <dgm:prSet/>
      <dgm:spPr/>
      <dgm:t>
        <a:bodyPr/>
        <a:lstStyle/>
        <a:p>
          <a:endParaRPr lang="en-US" sz="1400"/>
        </a:p>
      </dgm:t>
    </dgm:pt>
    <dgm:pt modelId="{2D713275-6B60-430F-B278-94A6574DBE55}" type="sibTrans" cxnId="{77D8508C-E90B-498E-A294-2B6A5751018E}">
      <dgm:prSet/>
      <dgm:spPr/>
      <dgm:t>
        <a:bodyPr/>
        <a:lstStyle/>
        <a:p>
          <a:endParaRPr lang="en-US" sz="1400"/>
        </a:p>
      </dgm:t>
    </dgm:pt>
    <dgm:pt modelId="{834BDC0B-E7E3-4605-9113-BAA3CBB957E1}">
      <dgm:prSet phldrT="[Text]" custT="1"/>
      <dgm:spPr/>
      <dgm:t>
        <a:bodyPr/>
        <a:lstStyle/>
        <a:p>
          <a:r>
            <a:rPr lang="en-US" sz="1200" dirty="0" smtClean="0"/>
            <a:t>Wet milling: 5.2k MT cherry p.m.</a:t>
          </a:r>
          <a:endParaRPr lang="en-US" sz="1200" dirty="0"/>
        </a:p>
      </dgm:t>
    </dgm:pt>
    <dgm:pt modelId="{7840B454-6ADB-4F10-9ADD-85C558E4B1A9}" type="parTrans" cxnId="{6E3963AF-BDA4-4191-943A-477108A67FBF}">
      <dgm:prSet/>
      <dgm:spPr/>
      <dgm:t>
        <a:bodyPr/>
        <a:lstStyle/>
        <a:p>
          <a:endParaRPr lang="en-US" sz="1400"/>
        </a:p>
      </dgm:t>
    </dgm:pt>
    <dgm:pt modelId="{BCDA0744-B77D-4DDD-8D81-45770FEFA12F}" type="sibTrans" cxnId="{6E3963AF-BDA4-4191-943A-477108A67FBF}">
      <dgm:prSet/>
      <dgm:spPr/>
      <dgm:t>
        <a:bodyPr/>
        <a:lstStyle/>
        <a:p>
          <a:endParaRPr lang="en-US" sz="1400"/>
        </a:p>
      </dgm:t>
    </dgm:pt>
    <dgm:pt modelId="{B96234EB-3CF1-4C23-8A51-7FC81C076FB5}">
      <dgm:prSet phldrT="[Text]" custT="1"/>
      <dgm:spPr/>
      <dgm:t>
        <a:bodyPr/>
        <a:lstStyle/>
        <a:p>
          <a:r>
            <a:rPr lang="en-US" sz="1800" b="1" dirty="0" smtClean="0"/>
            <a:t>People</a:t>
          </a:r>
          <a:endParaRPr lang="en-US" sz="1800" b="1" dirty="0"/>
        </a:p>
      </dgm:t>
    </dgm:pt>
    <dgm:pt modelId="{4EF266E8-E00E-4C93-B885-CA3369D8FACD}" type="parTrans" cxnId="{EB3CBA62-B2B5-406F-B55D-36FD769CD71B}">
      <dgm:prSet/>
      <dgm:spPr/>
      <dgm:t>
        <a:bodyPr/>
        <a:lstStyle/>
        <a:p>
          <a:endParaRPr lang="en-US" sz="1400"/>
        </a:p>
      </dgm:t>
    </dgm:pt>
    <dgm:pt modelId="{9700C80A-4A91-42FA-AAE6-9A7B534FA3F6}" type="sibTrans" cxnId="{EB3CBA62-B2B5-406F-B55D-36FD769CD71B}">
      <dgm:prSet/>
      <dgm:spPr/>
      <dgm:t>
        <a:bodyPr/>
        <a:lstStyle/>
        <a:p>
          <a:endParaRPr lang="en-US" sz="1400"/>
        </a:p>
      </dgm:t>
    </dgm:pt>
    <dgm:pt modelId="{9DB0D601-72AF-4647-9557-7118BC66EF23}">
      <dgm:prSet phldrT="[Text]" custT="1"/>
      <dgm:spPr/>
      <dgm:t>
        <a:bodyPr/>
        <a:lstStyle/>
        <a:p>
          <a:r>
            <a:rPr lang="en-US" sz="1200" dirty="0" smtClean="0"/>
            <a:t>Staff: 217</a:t>
          </a:r>
          <a:endParaRPr lang="en-US" sz="1200" dirty="0"/>
        </a:p>
      </dgm:t>
    </dgm:pt>
    <dgm:pt modelId="{BF93F2DD-5C22-4BD1-ADFC-0AEA9666FFFA}" type="parTrans" cxnId="{0DDD1167-A4BF-49EF-9C11-B65505E0EE2D}">
      <dgm:prSet/>
      <dgm:spPr/>
      <dgm:t>
        <a:bodyPr/>
        <a:lstStyle/>
        <a:p>
          <a:endParaRPr lang="en-US" sz="1400"/>
        </a:p>
      </dgm:t>
    </dgm:pt>
    <dgm:pt modelId="{6E5FF3B8-3C0F-406A-A247-9F25A87479A8}" type="sibTrans" cxnId="{0DDD1167-A4BF-49EF-9C11-B65505E0EE2D}">
      <dgm:prSet/>
      <dgm:spPr/>
      <dgm:t>
        <a:bodyPr/>
        <a:lstStyle/>
        <a:p>
          <a:endParaRPr lang="en-US" sz="1400"/>
        </a:p>
      </dgm:t>
    </dgm:pt>
    <dgm:pt modelId="{799EDBFE-559F-4C05-B88E-CECB3496C704}">
      <dgm:prSet phldrT="[Text]" custT="1"/>
      <dgm:spPr/>
      <dgm:t>
        <a:bodyPr/>
        <a:lstStyle/>
        <a:p>
          <a:r>
            <a:rPr lang="en-US" sz="1200" dirty="0" smtClean="0"/>
            <a:t>Casual labor: 300+</a:t>
          </a:r>
          <a:endParaRPr lang="en-US" sz="1200" dirty="0"/>
        </a:p>
      </dgm:t>
    </dgm:pt>
    <dgm:pt modelId="{B7846C68-8650-4488-899E-A5DF90D0CF4B}" type="parTrans" cxnId="{25778B41-FACA-4DB7-BDB0-97ADFE45D09F}">
      <dgm:prSet/>
      <dgm:spPr/>
      <dgm:t>
        <a:bodyPr/>
        <a:lstStyle/>
        <a:p>
          <a:endParaRPr lang="en-US"/>
        </a:p>
      </dgm:t>
    </dgm:pt>
    <dgm:pt modelId="{485D7C9B-0118-4EA8-BD50-0F16B634B03F}" type="sibTrans" cxnId="{25778B41-FACA-4DB7-BDB0-97ADFE45D09F}">
      <dgm:prSet/>
      <dgm:spPr/>
      <dgm:t>
        <a:bodyPr/>
        <a:lstStyle/>
        <a:p>
          <a:endParaRPr lang="en-US"/>
        </a:p>
      </dgm:t>
    </dgm:pt>
    <dgm:pt modelId="{1E87F477-F737-4AA1-A09B-EADB757AD8B5}">
      <dgm:prSet phldrT="[Text]" custT="1"/>
      <dgm:spPr/>
      <dgm:t>
        <a:bodyPr/>
        <a:lstStyle/>
        <a:p>
          <a:r>
            <a:rPr lang="en-US" sz="1200" dirty="0" smtClean="0"/>
            <a:t>RC/PC mix: 85:15</a:t>
          </a:r>
          <a:endParaRPr lang="en-US" sz="1200" dirty="0"/>
        </a:p>
      </dgm:t>
    </dgm:pt>
    <dgm:pt modelId="{E9B3BBA5-341A-4733-ADF9-589CD2B50FB5}" type="parTrans" cxnId="{BD6177E2-BF36-469F-9148-5A1C79C07C86}">
      <dgm:prSet/>
      <dgm:spPr/>
      <dgm:t>
        <a:bodyPr/>
        <a:lstStyle/>
        <a:p>
          <a:endParaRPr lang="en-US"/>
        </a:p>
      </dgm:t>
    </dgm:pt>
    <dgm:pt modelId="{2A27D0DE-AEA7-47C5-A5EB-13E8A6D222A4}" type="sibTrans" cxnId="{BD6177E2-BF36-469F-9148-5A1C79C07C86}">
      <dgm:prSet/>
      <dgm:spPr/>
      <dgm:t>
        <a:bodyPr/>
        <a:lstStyle/>
        <a:p>
          <a:endParaRPr lang="en-US"/>
        </a:p>
      </dgm:t>
    </dgm:pt>
    <dgm:pt modelId="{97C72FA5-3115-4084-AA26-3CAF910F1018}">
      <dgm:prSet phldrT="[Text]" custT="1"/>
      <dgm:spPr/>
      <dgm:t>
        <a:bodyPr/>
        <a:lstStyle/>
        <a:p>
          <a:r>
            <a:rPr lang="en-US" sz="1800" b="1" dirty="0" smtClean="0"/>
            <a:t>Procurement</a:t>
          </a:r>
          <a:endParaRPr lang="en-US" sz="1800" b="1" dirty="0"/>
        </a:p>
      </dgm:t>
    </dgm:pt>
    <dgm:pt modelId="{7E0BA2B8-C780-4888-B61E-6DAF72E4CF72}" type="parTrans" cxnId="{A669B150-6FED-4E30-875E-98C88809234D}">
      <dgm:prSet/>
      <dgm:spPr/>
      <dgm:t>
        <a:bodyPr/>
        <a:lstStyle/>
        <a:p>
          <a:endParaRPr lang="en-US"/>
        </a:p>
      </dgm:t>
    </dgm:pt>
    <dgm:pt modelId="{33D8B618-027E-4F80-B070-E25DA01D1CA1}" type="sibTrans" cxnId="{A669B150-6FED-4E30-875E-98C88809234D}">
      <dgm:prSet/>
      <dgm:spPr/>
      <dgm:t>
        <a:bodyPr/>
        <a:lstStyle/>
        <a:p>
          <a:endParaRPr lang="en-US"/>
        </a:p>
      </dgm:t>
    </dgm:pt>
    <dgm:pt modelId="{2D138B55-A4CB-4CD7-9D09-27EA5CE25F97}">
      <dgm:prSet phldrT="[Text]" custT="1"/>
      <dgm:spPr/>
      <dgm:t>
        <a:bodyPr/>
        <a:lstStyle/>
        <a:p>
          <a:r>
            <a:rPr lang="en-US" sz="1200" dirty="0" smtClean="0"/>
            <a:t>LBAs: ~270 in total (45% coverage)</a:t>
          </a:r>
          <a:endParaRPr lang="en-US" sz="1200" dirty="0"/>
        </a:p>
      </dgm:t>
    </dgm:pt>
    <dgm:pt modelId="{19ED7156-3B03-4956-9145-4EE8842D6315}" type="parTrans" cxnId="{554CAA76-729B-4E4F-990C-2F686E534E55}">
      <dgm:prSet/>
      <dgm:spPr/>
      <dgm:t>
        <a:bodyPr/>
        <a:lstStyle/>
        <a:p>
          <a:endParaRPr lang="en-US"/>
        </a:p>
      </dgm:t>
    </dgm:pt>
    <dgm:pt modelId="{74081AA0-0FC2-446D-B919-12F2DD34E3B9}" type="sibTrans" cxnId="{554CAA76-729B-4E4F-990C-2F686E534E55}">
      <dgm:prSet/>
      <dgm:spPr/>
      <dgm:t>
        <a:bodyPr/>
        <a:lstStyle/>
        <a:p>
          <a:endParaRPr lang="en-US"/>
        </a:p>
      </dgm:t>
    </dgm:pt>
    <dgm:pt modelId="{7C888C19-C4F7-41BF-8161-694BE8352004}">
      <dgm:prSet phldrT="[Text]" custT="1"/>
      <dgm:spPr/>
      <dgm:t>
        <a:bodyPr/>
        <a:lstStyle/>
        <a:p>
          <a:r>
            <a:rPr lang="en-US" sz="1200" dirty="0" smtClean="0"/>
            <a:t>10% LBAs contribute ~60%</a:t>
          </a:r>
          <a:endParaRPr lang="en-US" sz="1200" dirty="0"/>
        </a:p>
      </dgm:t>
    </dgm:pt>
    <dgm:pt modelId="{6319860F-532F-4BE6-874C-9291FC484115}" type="parTrans" cxnId="{1EC793E3-0ABD-4C29-AD35-1613B4F5D548}">
      <dgm:prSet/>
      <dgm:spPr/>
      <dgm:t>
        <a:bodyPr/>
        <a:lstStyle/>
        <a:p>
          <a:endParaRPr lang="en-US"/>
        </a:p>
      </dgm:t>
    </dgm:pt>
    <dgm:pt modelId="{3DFAA5C4-3ADA-40FE-B250-27FB16D08C12}" type="sibTrans" cxnId="{1EC793E3-0ABD-4C29-AD35-1613B4F5D548}">
      <dgm:prSet/>
      <dgm:spPr/>
      <dgm:t>
        <a:bodyPr/>
        <a:lstStyle/>
        <a:p>
          <a:endParaRPr lang="en-US"/>
        </a:p>
      </dgm:t>
    </dgm:pt>
    <dgm:pt modelId="{BB48AEA4-8551-42E9-BF78-33E03080B205}">
      <dgm:prSet custT="1"/>
      <dgm:spPr/>
      <dgm:t>
        <a:bodyPr/>
        <a:lstStyle/>
        <a:p>
          <a:r>
            <a:rPr lang="en-US" sz="1200" dirty="0" smtClean="0"/>
            <a:t>IH Storage: 43k MT</a:t>
          </a:r>
          <a:endParaRPr lang="en-US" sz="1200" dirty="0"/>
        </a:p>
      </dgm:t>
    </dgm:pt>
    <dgm:pt modelId="{9B04B3E0-A8D2-44F4-9123-A739B3AD5ED5}" type="sibTrans" cxnId="{55E30C26-6DE8-4B95-A122-D55D83533585}">
      <dgm:prSet/>
      <dgm:spPr/>
      <dgm:t>
        <a:bodyPr/>
        <a:lstStyle/>
        <a:p>
          <a:endParaRPr lang="en-US"/>
        </a:p>
      </dgm:t>
    </dgm:pt>
    <dgm:pt modelId="{E538CAFB-B4E2-44A4-9C04-97F249BC93E8}" type="parTrans" cxnId="{55E30C26-6DE8-4B95-A122-D55D83533585}">
      <dgm:prSet/>
      <dgm:spPr/>
      <dgm:t>
        <a:bodyPr/>
        <a:lstStyle/>
        <a:p>
          <a:endParaRPr lang="en-US"/>
        </a:p>
      </dgm:t>
    </dgm:pt>
    <dgm:pt modelId="{41D6789E-6D59-43A4-8E6E-004778198EE6}">
      <dgm:prSet custT="1"/>
      <dgm:spPr/>
      <dgm:t>
        <a:bodyPr/>
        <a:lstStyle/>
        <a:p>
          <a:r>
            <a:rPr lang="en-US" sz="1200" dirty="0" smtClean="0"/>
            <a:t>Dry Milling: 1.5k MT parch p.m.</a:t>
          </a:r>
          <a:endParaRPr lang="en-US" sz="1200" dirty="0"/>
        </a:p>
      </dgm:t>
    </dgm:pt>
    <dgm:pt modelId="{34C9E28E-7426-4270-B60C-402DB92FB749}" type="parTrans" cxnId="{B57D0B8B-03B9-4754-A8DD-8A2A9DD6E1F8}">
      <dgm:prSet/>
      <dgm:spPr/>
      <dgm:t>
        <a:bodyPr/>
        <a:lstStyle/>
        <a:p>
          <a:endParaRPr lang="en-US"/>
        </a:p>
      </dgm:t>
    </dgm:pt>
    <dgm:pt modelId="{D18998BC-1713-46B7-85B2-EA0D453482F9}" type="sibTrans" cxnId="{B57D0B8B-03B9-4754-A8DD-8A2A9DD6E1F8}">
      <dgm:prSet/>
      <dgm:spPr/>
      <dgm:t>
        <a:bodyPr/>
        <a:lstStyle/>
        <a:p>
          <a:endParaRPr lang="en-US"/>
        </a:p>
      </dgm:t>
    </dgm:pt>
    <dgm:pt modelId="{58310D31-57FE-42C8-B645-ECC07430961A}">
      <dgm:prSet phldrT="[Text]" custT="1"/>
      <dgm:spPr/>
      <dgm:t>
        <a:bodyPr/>
        <a:lstStyle/>
        <a:p>
          <a:r>
            <a:rPr lang="en-US" sz="1200" dirty="0" smtClean="0"/>
            <a:t>4 Branches. 14 Buying Units</a:t>
          </a:r>
          <a:endParaRPr lang="en-US" sz="1200" dirty="0"/>
        </a:p>
      </dgm:t>
    </dgm:pt>
    <dgm:pt modelId="{741E3238-A12F-4736-97C0-B15BFFBB8428}" type="parTrans" cxnId="{7059C2BF-5E41-471F-BCCF-04FC0BC53FB2}">
      <dgm:prSet/>
      <dgm:spPr/>
      <dgm:t>
        <a:bodyPr/>
        <a:lstStyle/>
        <a:p>
          <a:endParaRPr lang="en-US"/>
        </a:p>
      </dgm:t>
    </dgm:pt>
    <dgm:pt modelId="{2D211106-3172-48DE-A802-9E3AABFD8038}" type="sibTrans" cxnId="{7059C2BF-5E41-471F-BCCF-04FC0BC53FB2}">
      <dgm:prSet/>
      <dgm:spPr/>
      <dgm:t>
        <a:bodyPr/>
        <a:lstStyle/>
        <a:p>
          <a:endParaRPr lang="en-US"/>
        </a:p>
      </dgm:t>
    </dgm:pt>
    <dgm:pt modelId="{492DB90B-ADEB-479E-B41E-9D7BF3F90798}">
      <dgm:prSet phldrT="[Text]" custT="1"/>
      <dgm:spPr/>
      <dgm:t>
        <a:bodyPr/>
        <a:lstStyle/>
        <a:p>
          <a:r>
            <a:rPr lang="en-US" sz="1800" b="1" dirty="0" smtClean="0"/>
            <a:t>CR&amp;S</a:t>
          </a:r>
          <a:endParaRPr lang="en-US" sz="2100" b="1" dirty="0"/>
        </a:p>
      </dgm:t>
    </dgm:pt>
    <dgm:pt modelId="{C00061D5-A5F9-435F-BDCA-30FEA1497129}" type="parTrans" cxnId="{4706608C-8D47-433E-860F-25D2621BDB4D}">
      <dgm:prSet/>
      <dgm:spPr/>
      <dgm:t>
        <a:bodyPr/>
        <a:lstStyle/>
        <a:p>
          <a:endParaRPr lang="en-US"/>
        </a:p>
      </dgm:t>
    </dgm:pt>
    <dgm:pt modelId="{7CCD5E84-F2BA-4CC0-B512-8BF9DEC6A694}" type="sibTrans" cxnId="{4706608C-8D47-433E-860F-25D2621BDB4D}">
      <dgm:prSet/>
      <dgm:spPr/>
      <dgm:t>
        <a:bodyPr/>
        <a:lstStyle/>
        <a:p>
          <a:endParaRPr lang="en-US"/>
        </a:p>
      </dgm:t>
    </dgm:pt>
    <dgm:pt modelId="{1ED7FB95-5A12-45EC-940A-8C5D99129290}">
      <dgm:prSet phldrT="[Text]" custT="1"/>
      <dgm:spPr/>
      <dgm:t>
        <a:bodyPr/>
        <a:lstStyle/>
        <a:p>
          <a:r>
            <a:rPr lang="en-US" sz="1200" dirty="0" smtClean="0"/>
            <a:t>4C / UTZ / RFA Robusta &amp; Arabica</a:t>
          </a:r>
          <a:endParaRPr lang="en-US" sz="1200" dirty="0"/>
        </a:p>
      </dgm:t>
    </dgm:pt>
    <dgm:pt modelId="{1C7E84E4-E7C9-4C40-A831-C2D86DE14C77}" type="parTrans" cxnId="{FA73A24D-5013-4071-8F67-1B77E56FB793}">
      <dgm:prSet/>
      <dgm:spPr/>
      <dgm:t>
        <a:bodyPr/>
        <a:lstStyle/>
        <a:p>
          <a:endParaRPr lang="en-US"/>
        </a:p>
      </dgm:t>
    </dgm:pt>
    <dgm:pt modelId="{1A3417F4-D138-4ECB-A205-81F0B1EE42CB}" type="sibTrans" cxnId="{FA73A24D-5013-4071-8F67-1B77E56FB793}">
      <dgm:prSet/>
      <dgm:spPr/>
      <dgm:t>
        <a:bodyPr/>
        <a:lstStyle/>
        <a:p>
          <a:endParaRPr lang="en-US"/>
        </a:p>
      </dgm:t>
    </dgm:pt>
    <dgm:pt modelId="{707B8B49-3B46-454A-80CA-E8C238C375A7}">
      <dgm:prSet phldrT="[Text]" custT="1"/>
      <dgm:spPr/>
      <dgm:t>
        <a:bodyPr/>
        <a:lstStyle/>
        <a:p>
          <a:r>
            <a:rPr lang="en-US" sz="1200" dirty="0" smtClean="0"/>
            <a:t>Arabica HG Farmer Group</a:t>
          </a:r>
          <a:endParaRPr lang="en-US" sz="1200" dirty="0"/>
        </a:p>
      </dgm:t>
    </dgm:pt>
    <dgm:pt modelId="{915CD28E-C518-4B35-B503-72776949544B}" type="parTrans" cxnId="{CD572E07-3832-44C6-BB55-A289B09FEC86}">
      <dgm:prSet/>
      <dgm:spPr/>
      <dgm:t>
        <a:bodyPr/>
        <a:lstStyle/>
        <a:p>
          <a:endParaRPr lang="en-US"/>
        </a:p>
      </dgm:t>
    </dgm:pt>
    <dgm:pt modelId="{C021AE73-A7EE-48C5-A487-137D1FCEE7A6}" type="sibTrans" cxnId="{CD572E07-3832-44C6-BB55-A289B09FEC86}">
      <dgm:prSet/>
      <dgm:spPr/>
      <dgm:t>
        <a:bodyPr/>
        <a:lstStyle/>
        <a:p>
          <a:endParaRPr lang="en-US"/>
        </a:p>
      </dgm:t>
    </dgm:pt>
    <dgm:pt modelId="{BC24BD0B-C920-41F1-B05A-860C11AB5423}">
      <dgm:prSet phldrT="[Text]" custT="1"/>
      <dgm:spPr/>
      <dgm:t>
        <a:bodyPr/>
        <a:lstStyle/>
        <a:p>
          <a:r>
            <a:rPr lang="en-US" sz="1200" dirty="0" smtClean="0"/>
            <a:t>Nestle Project. ISLA/Lavazza Project</a:t>
          </a:r>
          <a:endParaRPr lang="en-US" sz="1200" dirty="0"/>
        </a:p>
      </dgm:t>
    </dgm:pt>
    <dgm:pt modelId="{13CC5D36-0B2F-40F5-943F-6A184A9D5972}" type="parTrans" cxnId="{B8467962-3020-4B43-843D-5EBE154C3AF7}">
      <dgm:prSet/>
      <dgm:spPr/>
      <dgm:t>
        <a:bodyPr/>
        <a:lstStyle/>
        <a:p>
          <a:endParaRPr lang="en-US"/>
        </a:p>
      </dgm:t>
    </dgm:pt>
    <dgm:pt modelId="{FC996475-F2FB-4F93-B01C-FCD1D964D0CD}" type="sibTrans" cxnId="{B8467962-3020-4B43-843D-5EBE154C3AF7}">
      <dgm:prSet/>
      <dgm:spPr/>
      <dgm:t>
        <a:bodyPr/>
        <a:lstStyle/>
        <a:p>
          <a:endParaRPr lang="en-US"/>
        </a:p>
      </dgm:t>
    </dgm:pt>
    <dgm:pt modelId="{F9C0FD1A-BC32-4815-AB86-CE36D5EBC88A}" type="pres">
      <dgm:prSet presAssocID="{CB481170-F28D-4607-B674-7339A41971D2}" presName="linear" presStyleCnt="0">
        <dgm:presLayoutVars>
          <dgm:dir/>
          <dgm:resizeHandles val="exact"/>
        </dgm:presLayoutVars>
      </dgm:prSet>
      <dgm:spPr/>
      <dgm:t>
        <a:bodyPr/>
        <a:lstStyle/>
        <a:p>
          <a:endParaRPr lang="en-US"/>
        </a:p>
      </dgm:t>
    </dgm:pt>
    <dgm:pt modelId="{D4774014-DC82-4845-9984-ACCAB8EA4618}" type="pres">
      <dgm:prSet presAssocID="{97C72FA5-3115-4084-AA26-3CAF910F1018}" presName="comp" presStyleCnt="0"/>
      <dgm:spPr/>
    </dgm:pt>
    <dgm:pt modelId="{A33F5301-9352-4902-B3EB-0BBA78487E58}" type="pres">
      <dgm:prSet presAssocID="{97C72FA5-3115-4084-AA26-3CAF910F1018}" presName="box" presStyleLbl="node1" presStyleIdx="0" presStyleCnt="4" custScaleX="80626" custScaleY="68478" custLinFactNeighborX="-8464"/>
      <dgm:spPr/>
      <dgm:t>
        <a:bodyPr/>
        <a:lstStyle/>
        <a:p>
          <a:endParaRPr lang="en-US"/>
        </a:p>
      </dgm:t>
    </dgm:pt>
    <dgm:pt modelId="{B5E64DC4-667E-4B4C-928A-F5EC8CA31C74}" type="pres">
      <dgm:prSet presAssocID="{97C72FA5-3115-4084-AA26-3CAF910F1018}" presName="img" presStyleLbl="fgImgPlace1" presStyleIdx="0" presStyleCnt="4" custScaleX="86799" custScaleY="80420" custLinFactNeighborX="-752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dgm:spPr>
      <dgm:t>
        <a:bodyPr/>
        <a:lstStyle/>
        <a:p>
          <a:endParaRPr lang="en-US"/>
        </a:p>
      </dgm:t>
    </dgm:pt>
    <dgm:pt modelId="{60BF0753-F363-4AE3-9FB5-218A856346E8}" type="pres">
      <dgm:prSet presAssocID="{97C72FA5-3115-4084-AA26-3CAF910F1018}" presName="text" presStyleLbl="node1" presStyleIdx="0" presStyleCnt="4">
        <dgm:presLayoutVars>
          <dgm:bulletEnabled val="1"/>
        </dgm:presLayoutVars>
      </dgm:prSet>
      <dgm:spPr/>
      <dgm:t>
        <a:bodyPr/>
        <a:lstStyle/>
        <a:p>
          <a:endParaRPr lang="en-US"/>
        </a:p>
      </dgm:t>
    </dgm:pt>
    <dgm:pt modelId="{4625E1B8-AD1C-4953-BAF7-2CA4E55A8F41}" type="pres">
      <dgm:prSet presAssocID="{33D8B618-027E-4F80-B070-E25DA01D1CA1}" presName="spacer" presStyleCnt="0"/>
      <dgm:spPr/>
    </dgm:pt>
    <dgm:pt modelId="{CF34593F-99D4-4AB4-8FB8-0354D5D1B095}" type="pres">
      <dgm:prSet presAssocID="{FA9F0CC3-D067-456C-ABDB-76433F0BAD1F}" presName="comp" presStyleCnt="0"/>
      <dgm:spPr/>
    </dgm:pt>
    <dgm:pt modelId="{A54C81C2-523A-438C-9AAF-331D35638547}" type="pres">
      <dgm:prSet presAssocID="{FA9F0CC3-D067-456C-ABDB-76433F0BAD1F}" presName="box" presStyleLbl="node1" presStyleIdx="1" presStyleCnt="4" custScaleX="80626" custScaleY="66934" custLinFactNeighborX="-8464"/>
      <dgm:spPr/>
      <dgm:t>
        <a:bodyPr/>
        <a:lstStyle/>
        <a:p>
          <a:endParaRPr lang="en-US"/>
        </a:p>
      </dgm:t>
    </dgm:pt>
    <dgm:pt modelId="{E8AB574C-5C53-4AF8-80F9-AD62556EE998}" type="pres">
      <dgm:prSet presAssocID="{FA9F0CC3-D067-456C-ABDB-76433F0BAD1F}" presName="img" presStyleLbl="fgImgPlace1" presStyleIdx="1" presStyleCnt="4" custScaleX="86799" custScaleY="78487" custLinFactNeighborX="-752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dgm:spPr>
      <dgm:t>
        <a:bodyPr/>
        <a:lstStyle/>
        <a:p>
          <a:endParaRPr lang="en-US"/>
        </a:p>
      </dgm:t>
    </dgm:pt>
    <dgm:pt modelId="{B6AC4FA4-4BD4-44B8-A778-9497144E3D7F}" type="pres">
      <dgm:prSet presAssocID="{FA9F0CC3-D067-456C-ABDB-76433F0BAD1F}" presName="text" presStyleLbl="node1" presStyleIdx="1" presStyleCnt="4">
        <dgm:presLayoutVars>
          <dgm:bulletEnabled val="1"/>
        </dgm:presLayoutVars>
      </dgm:prSet>
      <dgm:spPr/>
      <dgm:t>
        <a:bodyPr/>
        <a:lstStyle/>
        <a:p>
          <a:endParaRPr lang="en-US"/>
        </a:p>
      </dgm:t>
    </dgm:pt>
    <dgm:pt modelId="{5517E3F9-83E3-4AB3-9744-1C818A952C5C}" type="pres">
      <dgm:prSet presAssocID="{837F2798-5505-4CDE-B5B9-AEEA428D6F9B}" presName="spacer" presStyleCnt="0"/>
      <dgm:spPr/>
    </dgm:pt>
    <dgm:pt modelId="{317930B6-3017-4537-8EF6-AB8CF931F0EB}" type="pres">
      <dgm:prSet presAssocID="{B96234EB-3CF1-4C23-8A51-7FC81C076FB5}" presName="comp" presStyleCnt="0"/>
      <dgm:spPr/>
    </dgm:pt>
    <dgm:pt modelId="{6444A701-AA98-4EF0-9461-EB30E70E8667}" type="pres">
      <dgm:prSet presAssocID="{B96234EB-3CF1-4C23-8A51-7FC81C076FB5}" presName="box" presStyleLbl="node1" presStyleIdx="2" presStyleCnt="4" custScaleX="80626" custScaleY="54871" custLinFactNeighborX="-8464"/>
      <dgm:spPr/>
      <dgm:t>
        <a:bodyPr/>
        <a:lstStyle/>
        <a:p>
          <a:endParaRPr lang="en-US"/>
        </a:p>
      </dgm:t>
    </dgm:pt>
    <dgm:pt modelId="{62093D33-8F43-438E-9A93-CF136C0BA555}" type="pres">
      <dgm:prSet presAssocID="{B96234EB-3CF1-4C23-8A51-7FC81C076FB5}" presName="img" presStyleLbl="fgImgPlace1" presStyleIdx="2" presStyleCnt="4" custScaleX="86799" custScaleY="58058" custLinFactNeighborX="-752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817475E0-D70A-438E-891D-6E9AB91FE441}" type="pres">
      <dgm:prSet presAssocID="{B96234EB-3CF1-4C23-8A51-7FC81C076FB5}" presName="text" presStyleLbl="node1" presStyleIdx="2" presStyleCnt="4">
        <dgm:presLayoutVars>
          <dgm:bulletEnabled val="1"/>
        </dgm:presLayoutVars>
      </dgm:prSet>
      <dgm:spPr/>
      <dgm:t>
        <a:bodyPr/>
        <a:lstStyle/>
        <a:p>
          <a:endParaRPr lang="en-US"/>
        </a:p>
      </dgm:t>
    </dgm:pt>
    <dgm:pt modelId="{ACF52669-5136-41D4-866A-F2AADAAAD313}" type="pres">
      <dgm:prSet presAssocID="{9700C80A-4A91-42FA-AAE6-9A7B534FA3F6}" presName="spacer" presStyleCnt="0"/>
      <dgm:spPr/>
    </dgm:pt>
    <dgm:pt modelId="{5BC58FB5-CF8E-4F43-8598-110B5A18B698}" type="pres">
      <dgm:prSet presAssocID="{492DB90B-ADEB-479E-B41E-9D7BF3F90798}" presName="comp" presStyleCnt="0"/>
      <dgm:spPr/>
    </dgm:pt>
    <dgm:pt modelId="{7A52919E-6C99-4B78-A07C-A8F7DA079EE1}" type="pres">
      <dgm:prSet presAssocID="{492DB90B-ADEB-479E-B41E-9D7BF3F90798}" presName="box" presStyleLbl="node1" presStyleIdx="3" presStyleCnt="4" custScaleX="80626" custScaleY="59415" custLinFactNeighborX="-8464"/>
      <dgm:spPr/>
      <dgm:t>
        <a:bodyPr/>
        <a:lstStyle/>
        <a:p>
          <a:endParaRPr lang="en-US"/>
        </a:p>
      </dgm:t>
    </dgm:pt>
    <dgm:pt modelId="{4AC67BB2-77B5-44FB-84FE-5A4A52CD5B27}" type="pres">
      <dgm:prSet presAssocID="{492DB90B-ADEB-479E-B41E-9D7BF3F90798}" presName="img" presStyleLbl="fgImgPlace1" presStyleIdx="3" presStyleCnt="4" custScaleX="78275" custScaleY="60943" custLinFactNeighborX="-4602" custLinFactNeighborY="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dgm:spPr>
      <dgm:t>
        <a:bodyPr/>
        <a:lstStyle/>
        <a:p>
          <a:endParaRPr lang="en-US"/>
        </a:p>
      </dgm:t>
    </dgm:pt>
    <dgm:pt modelId="{7EF381EC-D1E2-49D8-8DE4-F14C2B62E459}" type="pres">
      <dgm:prSet presAssocID="{492DB90B-ADEB-479E-B41E-9D7BF3F90798}" presName="text" presStyleLbl="node1" presStyleIdx="3" presStyleCnt="4">
        <dgm:presLayoutVars>
          <dgm:bulletEnabled val="1"/>
        </dgm:presLayoutVars>
      </dgm:prSet>
      <dgm:spPr/>
      <dgm:t>
        <a:bodyPr/>
        <a:lstStyle/>
        <a:p>
          <a:endParaRPr lang="en-US"/>
        </a:p>
      </dgm:t>
    </dgm:pt>
  </dgm:ptLst>
  <dgm:cxnLst>
    <dgm:cxn modelId="{FA73A24D-5013-4071-8F67-1B77E56FB793}" srcId="{492DB90B-ADEB-479E-B41E-9D7BF3F90798}" destId="{1ED7FB95-5A12-45EC-940A-8C5D99129290}" srcOrd="0" destOrd="0" parTransId="{1C7E84E4-E7C9-4C40-A831-C2D86DE14C77}" sibTransId="{1A3417F4-D138-4ECB-A205-81F0B1EE42CB}"/>
    <dgm:cxn modelId="{3D719E6D-337E-4E2D-B75B-F067B4BE0228}" type="presOf" srcId="{707B8B49-3B46-454A-80CA-E8C238C375A7}" destId="{7EF381EC-D1E2-49D8-8DE4-F14C2B62E459}" srcOrd="1" destOrd="2" presId="urn:microsoft.com/office/officeart/2005/8/layout/vList4#1"/>
    <dgm:cxn modelId="{E07F81AA-A697-4AC2-B4C8-B08F6854AD7B}" type="presOf" srcId="{492DB90B-ADEB-479E-B41E-9D7BF3F90798}" destId="{7A52919E-6C99-4B78-A07C-A8F7DA079EE1}" srcOrd="0" destOrd="0" presId="urn:microsoft.com/office/officeart/2005/8/layout/vList4#1"/>
    <dgm:cxn modelId="{8FE1680A-EEA6-445B-A8F3-87EA0CD5FF61}" type="presOf" srcId="{7C888C19-C4F7-41BF-8161-694BE8352004}" destId="{A33F5301-9352-4902-B3EB-0BBA78487E58}" srcOrd="0" destOrd="4" presId="urn:microsoft.com/office/officeart/2005/8/layout/vList4#1"/>
    <dgm:cxn modelId="{1DBC167C-9081-454B-88C5-121FBFB78097}" type="presOf" srcId="{CB481170-F28D-4607-B674-7339A41971D2}" destId="{F9C0FD1A-BC32-4815-AB86-CE36D5EBC88A}" srcOrd="0" destOrd="0" presId="urn:microsoft.com/office/officeart/2005/8/layout/vList4#1"/>
    <dgm:cxn modelId="{B8467962-3020-4B43-843D-5EBE154C3AF7}" srcId="{492DB90B-ADEB-479E-B41E-9D7BF3F90798}" destId="{BC24BD0B-C920-41F1-B05A-860C11AB5423}" srcOrd="2" destOrd="0" parTransId="{13CC5D36-0B2F-40F5-943F-6A184A9D5972}" sibTransId="{FC996475-F2FB-4F93-B01C-FCD1D964D0CD}"/>
    <dgm:cxn modelId="{D4E53C09-23E0-42BC-B825-435F8322F174}" type="presOf" srcId="{97C72FA5-3115-4084-AA26-3CAF910F1018}" destId="{A33F5301-9352-4902-B3EB-0BBA78487E58}" srcOrd="0" destOrd="0" presId="urn:microsoft.com/office/officeart/2005/8/layout/vList4#1"/>
    <dgm:cxn modelId="{4706608C-8D47-433E-860F-25D2621BDB4D}" srcId="{CB481170-F28D-4607-B674-7339A41971D2}" destId="{492DB90B-ADEB-479E-B41E-9D7BF3F90798}" srcOrd="3" destOrd="0" parTransId="{C00061D5-A5F9-435F-BDCA-30FEA1497129}" sibTransId="{7CCD5E84-F2BA-4CC0-B512-8BF9DEC6A694}"/>
    <dgm:cxn modelId="{B91F5CCA-759A-4FF5-8B52-1185FB147D76}" type="presOf" srcId="{799EDBFE-559F-4C05-B88E-CECB3496C704}" destId="{6444A701-AA98-4EF0-9461-EB30E70E8667}" srcOrd="0" destOrd="2" presId="urn:microsoft.com/office/officeart/2005/8/layout/vList4#1"/>
    <dgm:cxn modelId="{8D89DDC5-A73A-455C-8960-19FE308AF6A6}" type="presOf" srcId="{1E87F477-F737-4AA1-A09B-EADB757AD8B5}" destId="{60BF0753-F363-4AE3-9FB5-218A856346E8}" srcOrd="1" destOrd="2" presId="urn:microsoft.com/office/officeart/2005/8/layout/vList4#1"/>
    <dgm:cxn modelId="{D5E61BEB-F763-4975-A3CA-6CE285E4244E}" type="presOf" srcId="{BB48AEA4-8551-42E9-BF78-33E03080B205}" destId="{A54C81C2-523A-438C-9AAF-331D35638547}" srcOrd="0" destOrd="4" presId="urn:microsoft.com/office/officeart/2005/8/layout/vList4#1"/>
    <dgm:cxn modelId="{EA1CD910-7208-42D3-8AFF-0321456BBFF1}" type="presOf" srcId="{B96234EB-3CF1-4C23-8A51-7FC81C076FB5}" destId="{6444A701-AA98-4EF0-9461-EB30E70E8667}" srcOrd="0" destOrd="0" presId="urn:microsoft.com/office/officeart/2005/8/layout/vList4#1"/>
    <dgm:cxn modelId="{25778B41-FACA-4DB7-BDB0-97ADFE45D09F}" srcId="{B96234EB-3CF1-4C23-8A51-7FC81C076FB5}" destId="{799EDBFE-559F-4C05-B88E-CECB3496C704}" srcOrd="1" destOrd="0" parTransId="{B7846C68-8650-4488-899E-A5DF90D0CF4B}" sibTransId="{485D7C9B-0118-4EA8-BD50-0F16B634B03F}"/>
    <dgm:cxn modelId="{7059C2BF-5E41-471F-BCCF-04FC0BC53FB2}" srcId="{97C72FA5-3115-4084-AA26-3CAF910F1018}" destId="{58310D31-57FE-42C8-B645-ECC07430961A}" srcOrd="0" destOrd="0" parTransId="{741E3238-A12F-4736-97C0-B15BFFBB8428}" sibTransId="{2D211106-3172-48DE-A802-9E3AABFD8038}"/>
    <dgm:cxn modelId="{3ADFE229-4186-4A68-A0BF-84E57E92505B}" type="presOf" srcId="{2D138B55-A4CB-4CD7-9D09-27EA5CE25F97}" destId="{A33F5301-9352-4902-B3EB-0BBA78487E58}" srcOrd="0" destOrd="3" presId="urn:microsoft.com/office/officeart/2005/8/layout/vList4#1"/>
    <dgm:cxn modelId="{E040105A-9FBC-4F23-9ABE-DB8CFA37CB04}" type="presOf" srcId="{97C72FA5-3115-4084-AA26-3CAF910F1018}" destId="{60BF0753-F363-4AE3-9FB5-218A856346E8}" srcOrd="1" destOrd="0" presId="urn:microsoft.com/office/officeart/2005/8/layout/vList4#1"/>
    <dgm:cxn modelId="{55E30C26-6DE8-4B95-A122-D55D83533585}" srcId="{FA9F0CC3-D067-456C-ABDB-76433F0BAD1F}" destId="{BB48AEA4-8551-42E9-BF78-33E03080B205}" srcOrd="3" destOrd="0" parTransId="{E538CAFB-B4E2-44A4-9C04-97F249BC93E8}" sibTransId="{9B04B3E0-A8D2-44F4-9123-A739B3AD5ED5}"/>
    <dgm:cxn modelId="{EC7613A3-B6FB-4B66-A42B-343F56DFDA7A}" type="presOf" srcId="{41D6789E-6D59-43A4-8E6E-004778198EE6}" destId="{A54C81C2-523A-438C-9AAF-331D35638547}" srcOrd="0" destOrd="3" presId="urn:microsoft.com/office/officeart/2005/8/layout/vList4#1"/>
    <dgm:cxn modelId="{0DDD1167-A4BF-49EF-9C11-B65505E0EE2D}" srcId="{B96234EB-3CF1-4C23-8A51-7FC81C076FB5}" destId="{9DB0D601-72AF-4647-9557-7118BC66EF23}" srcOrd="0" destOrd="0" parTransId="{BF93F2DD-5C22-4BD1-ADFC-0AEA9666FFFA}" sibTransId="{6E5FF3B8-3C0F-406A-A247-9F25A87479A8}"/>
    <dgm:cxn modelId="{43E22C4F-DFA7-4C72-8C25-1C41FA51A695}" type="presOf" srcId="{B96234EB-3CF1-4C23-8A51-7FC81C076FB5}" destId="{817475E0-D70A-438E-891D-6E9AB91FE441}" srcOrd="1" destOrd="0" presId="urn:microsoft.com/office/officeart/2005/8/layout/vList4#1"/>
    <dgm:cxn modelId="{ECBD89BC-C87A-4087-9E84-6778CB38D81A}" srcId="{CB481170-F28D-4607-B674-7339A41971D2}" destId="{FA9F0CC3-D067-456C-ABDB-76433F0BAD1F}" srcOrd="1" destOrd="0" parTransId="{B5988096-531E-4853-9224-AD149B233AFC}" sibTransId="{837F2798-5505-4CDE-B5B9-AEEA428D6F9B}"/>
    <dgm:cxn modelId="{6E3963AF-BDA4-4191-943A-477108A67FBF}" srcId="{FA9F0CC3-D067-456C-ABDB-76433F0BAD1F}" destId="{834BDC0B-E7E3-4605-9113-BAA3CBB957E1}" srcOrd="1" destOrd="0" parTransId="{7840B454-6ADB-4F10-9ADD-85C558E4B1A9}" sibTransId="{BCDA0744-B77D-4DDD-8D81-45770FEFA12F}"/>
    <dgm:cxn modelId="{6BD0E387-493E-4A14-8515-643E0E4D29C1}" type="presOf" srcId="{492DB90B-ADEB-479E-B41E-9D7BF3F90798}" destId="{7EF381EC-D1E2-49D8-8DE4-F14C2B62E459}" srcOrd="1" destOrd="0" presId="urn:microsoft.com/office/officeart/2005/8/layout/vList4#1"/>
    <dgm:cxn modelId="{DD8A452E-D633-4204-B4EE-C4B52339E6C5}" type="presOf" srcId="{7C888C19-C4F7-41BF-8161-694BE8352004}" destId="{60BF0753-F363-4AE3-9FB5-218A856346E8}" srcOrd="1" destOrd="4" presId="urn:microsoft.com/office/officeart/2005/8/layout/vList4#1"/>
    <dgm:cxn modelId="{34D02CBA-4C0A-46CD-AB82-0BA5CA706BA6}" type="presOf" srcId="{799EDBFE-559F-4C05-B88E-CECB3496C704}" destId="{817475E0-D70A-438E-891D-6E9AB91FE441}" srcOrd="1" destOrd="2" presId="urn:microsoft.com/office/officeart/2005/8/layout/vList4#1"/>
    <dgm:cxn modelId="{01C637F1-A9C6-49C6-AB4F-63B8115DA734}" type="presOf" srcId="{BC24BD0B-C920-41F1-B05A-860C11AB5423}" destId="{7EF381EC-D1E2-49D8-8DE4-F14C2B62E459}" srcOrd="1" destOrd="3" presId="urn:microsoft.com/office/officeart/2005/8/layout/vList4#1"/>
    <dgm:cxn modelId="{A669B150-6FED-4E30-875E-98C88809234D}" srcId="{CB481170-F28D-4607-B674-7339A41971D2}" destId="{97C72FA5-3115-4084-AA26-3CAF910F1018}" srcOrd="0" destOrd="0" parTransId="{7E0BA2B8-C780-4888-B61E-6DAF72E4CF72}" sibTransId="{33D8B618-027E-4F80-B070-E25DA01D1CA1}"/>
    <dgm:cxn modelId="{FAB355FE-F3F4-4A21-B8B5-68352446D0AC}" type="presOf" srcId="{1ED7FB95-5A12-45EC-940A-8C5D99129290}" destId="{7EF381EC-D1E2-49D8-8DE4-F14C2B62E459}" srcOrd="1" destOrd="1" presId="urn:microsoft.com/office/officeart/2005/8/layout/vList4#1"/>
    <dgm:cxn modelId="{36365EEB-5F99-4791-BF7A-71AA9B40FC82}" type="presOf" srcId="{ACE6B8AC-0413-4053-9579-55BAC1A80E0D}" destId="{A54C81C2-523A-438C-9AAF-331D35638547}" srcOrd="0" destOrd="1" presId="urn:microsoft.com/office/officeart/2005/8/layout/vList4#1"/>
    <dgm:cxn modelId="{20D98CD4-05E1-4DF4-9996-270BC40C8479}" type="presOf" srcId="{2D138B55-A4CB-4CD7-9D09-27EA5CE25F97}" destId="{60BF0753-F363-4AE3-9FB5-218A856346E8}" srcOrd="1" destOrd="3" presId="urn:microsoft.com/office/officeart/2005/8/layout/vList4#1"/>
    <dgm:cxn modelId="{D9A6783C-BFF4-439D-BE06-D5E641C75162}" type="presOf" srcId="{1ED7FB95-5A12-45EC-940A-8C5D99129290}" destId="{7A52919E-6C99-4B78-A07C-A8F7DA079EE1}" srcOrd="0" destOrd="1" presId="urn:microsoft.com/office/officeart/2005/8/layout/vList4#1"/>
    <dgm:cxn modelId="{DDEDA18F-AC4F-40B0-BF4C-EA8269E85025}" type="presOf" srcId="{707B8B49-3B46-454A-80CA-E8C238C375A7}" destId="{7A52919E-6C99-4B78-A07C-A8F7DA079EE1}" srcOrd="0" destOrd="2" presId="urn:microsoft.com/office/officeart/2005/8/layout/vList4#1"/>
    <dgm:cxn modelId="{C609D4AB-B278-4E1A-8092-10387C381BE5}" type="presOf" srcId="{9DB0D601-72AF-4647-9557-7118BC66EF23}" destId="{6444A701-AA98-4EF0-9461-EB30E70E8667}" srcOrd="0" destOrd="1" presId="urn:microsoft.com/office/officeart/2005/8/layout/vList4#1"/>
    <dgm:cxn modelId="{77D8508C-E90B-498E-A294-2B6A5751018E}" srcId="{FA9F0CC3-D067-456C-ABDB-76433F0BAD1F}" destId="{ACE6B8AC-0413-4053-9579-55BAC1A80E0D}" srcOrd="0" destOrd="0" parTransId="{19AD47BC-8C07-47A8-A87D-B6AA6F4CC259}" sibTransId="{2D713275-6B60-430F-B278-94A6574DBE55}"/>
    <dgm:cxn modelId="{D0BC838C-4376-4E16-A6E8-FC0E0D31EBDC}" type="presOf" srcId="{9DB0D601-72AF-4647-9557-7118BC66EF23}" destId="{817475E0-D70A-438E-891D-6E9AB91FE441}" srcOrd="1" destOrd="1" presId="urn:microsoft.com/office/officeart/2005/8/layout/vList4#1"/>
    <dgm:cxn modelId="{B6636D5F-FB69-4EB3-9948-18C62D78ECC4}" type="presOf" srcId="{834BDC0B-E7E3-4605-9113-BAA3CBB957E1}" destId="{A54C81C2-523A-438C-9AAF-331D35638547}" srcOrd="0" destOrd="2" presId="urn:microsoft.com/office/officeart/2005/8/layout/vList4#1"/>
    <dgm:cxn modelId="{BD6177E2-BF36-469F-9148-5A1C79C07C86}" srcId="{97C72FA5-3115-4084-AA26-3CAF910F1018}" destId="{1E87F477-F737-4AA1-A09B-EADB757AD8B5}" srcOrd="1" destOrd="0" parTransId="{E9B3BBA5-341A-4733-ADF9-589CD2B50FB5}" sibTransId="{2A27D0DE-AEA7-47C5-A5EB-13E8A6D222A4}"/>
    <dgm:cxn modelId="{CD572E07-3832-44C6-BB55-A289B09FEC86}" srcId="{492DB90B-ADEB-479E-B41E-9D7BF3F90798}" destId="{707B8B49-3B46-454A-80CA-E8C238C375A7}" srcOrd="1" destOrd="0" parTransId="{915CD28E-C518-4B35-B503-72776949544B}" sibTransId="{C021AE73-A7EE-48C5-A487-137D1FCEE7A6}"/>
    <dgm:cxn modelId="{554CAA76-729B-4E4F-990C-2F686E534E55}" srcId="{97C72FA5-3115-4084-AA26-3CAF910F1018}" destId="{2D138B55-A4CB-4CD7-9D09-27EA5CE25F97}" srcOrd="2" destOrd="0" parTransId="{19ED7156-3B03-4956-9145-4EE8842D6315}" sibTransId="{74081AA0-0FC2-446D-B919-12F2DD34E3B9}"/>
    <dgm:cxn modelId="{EB3CBA62-B2B5-406F-B55D-36FD769CD71B}" srcId="{CB481170-F28D-4607-B674-7339A41971D2}" destId="{B96234EB-3CF1-4C23-8A51-7FC81C076FB5}" srcOrd="2" destOrd="0" parTransId="{4EF266E8-E00E-4C93-B885-CA3369D8FACD}" sibTransId="{9700C80A-4A91-42FA-AAE6-9A7B534FA3F6}"/>
    <dgm:cxn modelId="{1C0052DB-EAC2-49BE-BFD9-C8FB2BD81989}" type="presOf" srcId="{BB48AEA4-8551-42E9-BF78-33E03080B205}" destId="{B6AC4FA4-4BD4-44B8-A778-9497144E3D7F}" srcOrd="1" destOrd="4" presId="urn:microsoft.com/office/officeart/2005/8/layout/vList4#1"/>
    <dgm:cxn modelId="{7BAABDFD-C6DF-4FB0-82D4-55F4DFF0731E}" type="presOf" srcId="{58310D31-57FE-42C8-B645-ECC07430961A}" destId="{A33F5301-9352-4902-B3EB-0BBA78487E58}" srcOrd="0" destOrd="1" presId="urn:microsoft.com/office/officeart/2005/8/layout/vList4#1"/>
    <dgm:cxn modelId="{99EF1672-3D1E-40C8-848B-00DD8E6CF997}" type="presOf" srcId="{834BDC0B-E7E3-4605-9113-BAA3CBB957E1}" destId="{B6AC4FA4-4BD4-44B8-A778-9497144E3D7F}" srcOrd="1" destOrd="2" presId="urn:microsoft.com/office/officeart/2005/8/layout/vList4#1"/>
    <dgm:cxn modelId="{0E4B7831-15A3-4F5E-95C5-C03CBD8E47C6}" type="presOf" srcId="{1E87F477-F737-4AA1-A09B-EADB757AD8B5}" destId="{A33F5301-9352-4902-B3EB-0BBA78487E58}" srcOrd="0" destOrd="2" presId="urn:microsoft.com/office/officeart/2005/8/layout/vList4#1"/>
    <dgm:cxn modelId="{B57D0B8B-03B9-4754-A8DD-8A2A9DD6E1F8}" srcId="{FA9F0CC3-D067-456C-ABDB-76433F0BAD1F}" destId="{41D6789E-6D59-43A4-8E6E-004778198EE6}" srcOrd="2" destOrd="0" parTransId="{34C9E28E-7426-4270-B60C-402DB92FB749}" sibTransId="{D18998BC-1713-46B7-85B2-EA0D453482F9}"/>
    <dgm:cxn modelId="{1EC793E3-0ABD-4C29-AD35-1613B4F5D548}" srcId="{97C72FA5-3115-4084-AA26-3CAF910F1018}" destId="{7C888C19-C4F7-41BF-8161-694BE8352004}" srcOrd="3" destOrd="0" parTransId="{6319860F-532F-4BE6-874C-9291FC484115}" sibTransId="{3DFAA5C4-3ADA-40FE-B250-27FB16D08C12}"/>
    <dgm:cxn modelId="{E30C3777-14BC-4AE5-A135-AF468733A9FE}" type="presOf" srcId="{FA9F0CC3-D067-456C-ABDB-76433F0BAD1F}" destId="{B6AC4FA4-4BD4-44B8-A778-9497144E3D7F}" srcOrd="1" destOrd="0" presId="urn:microsoft.com/office/officeart/2005/8/layout/vList4#1"/>
    <dgm:cxn modelId="{82F09738-4E96-4B2C-938A-8DEF6F872CF5}" type="presOf" srcId="{58310D31-57FE-42C8-B645-ECC07430961A}" destId="{60BF0753-F363-4AE3-9FB5-218A856346E8}" srcOrd="1" destOrd="1" presId="urn:microsoft.com/office/officeart/2005/8/layout/vList4#1"/>
    <dgm:cxn modelId="{8AB46FE2-B2E5-4F12-AD6E-7352711449B8}" type="presOf" srcId="{FA9F0CC3-D067-456C-ABDB-76433F0BAD1F}" destId="{A54C81C2-523A-438C-9AAF-331D35638547}" srcOrd="0" destOrd="0" presId="urn:microsoft.com/office/officeart/2005/8/layout/vList4#1"/>
    <dgm:cxn modelId="{AD251FAE-49E8-4FA4-829F-13B876BD6CD0}" type="presOf" srcId="{41D6789E-6D59-43A4-8E6E-004778198EE6}" destId="{B6AC4FA4-4BD4-44B8-A778-9497144E3D7F}" srcOrd="1" destOrd="3" presId="urn:microsoft.com/office/officeart/2005/8/layout/vList4#1"/>
    <dgm:cxn modelId="{DE2761AF-F1B0-4408-9561-BEE22E06270E}" type="presOf" srcId="{ACE6B8AC-0413-4053-9579-55BAC1A80E0D}" destId="{B6AC4FA4-4BD4-44B8-A778-9497144E3D7F}" srcOrd="1" destOrd="1" presId="urn:microsoft.com/office/officeart/2005/8/layout/vList4#1"/>
    <dgm:cxn modelId="{0D6CEF90-A1F7-4318-8365-5AB14B2808CB}" type="presOf" srcId="{BC24BD0B-C920-41F1-B05A-860C11AB5423}" destId="{7A52919E-6C99-4B78-A07C-A8F7DA079EE1}" srcOrd="0" destOrd="3" presId="urn:microsoft.com/office/officeart/2005/8/layout/vList4#1"/>
    <dgm:cxn modelId="{7349DC94-C876-42FC-B48D-6A5147FF49B2}" type="presParOf" srcId="{F9C0FD1A-BC32-4815-AB86-CE36D5EBC88A}" destId="{D4774014-DC82-4845-9984-ACCAB8EA4618}" srcOrd="0" destOrd="0" presId="urn:microsoft.com/office/officeart/2005/8/layout/vList4#1"/>
    <dgm:cxn modelId="{49A256D0-EEAA-4858-872A-043ACCF89B1E}" type="presParOf" srcId="{D4774014-DC82-4845-9984-ACCAB8EA4618}" destId="{A33F5301-9352-4902-B3EB-0BBA78487E58}" srcOrd="0" destOrd="0" presId="urn:microsoft.com/office/officeart/2005/8/layout/vList4#1"/>
    <dgm:cxn modelId="{76E0E055-8B74-400A-8522-6E6B63409455}" type="presParOf" srcId="{D4774014-DC82-4845-9984-ACCAB8EA4618}" destId="{B5E64DC4-667E-4B4C-928A-F5EC8CA31C74}" srcOrd="1" destOrd="0" presId="urn:microsoft.com/office/officeart/2005/8/layout/vList4#1"/>
    <dgm:cxn modelId="{677A4F13-39E9-4D34-AAE5-162859EFBCF0}" type="presParOf" srcId="{D4774014-DC82-4845-9984-ACCAB8EA4618}" destId="{60BF0753-F363-4AE3-9FB5-218A856346E8}" srcOrd="2" destOrd="0" presId="urn:microsoft.com/office/officeart/2005/8/layout/vList4#1"/>
    <dgm:cxn modelId="{B5209314-0DCD-4DCE-8131-0152DE8968AD}" type="presParOf" srcId="{F9C0FD1A-BC32-4815-AB86-CE36D5EBC88A}" destId="{4625E1B8-AD1C-4953-BAF7-2CA4E55A8F41}" srcOrd="1" destOrd="0" presId="urn:microsoft.com/office/officeart/2005/8/layout/vList4#1"/>
    <dgm:cxn modelId="{C622F166-9722-45E5-9A5D-3AA02F188F41}" type="presParOf" srcId="{F9C0FD1A-BC32-4815-AB86-CE36D5EBC88A}" destId="{CF34593F-99D4-4AB4-8FB8-0354D5D1B095}" srcOrd="2" destOrd="0" presId="urn:microsoft.com/office/officeart/2005/8/layout/vList4#1"/>
    <dgm:cxn modelId="{357E41BF-1670-4EF9-A7E4-2D85CFC1A4A9}" type="presParOf" srcId="{CF34593F-99D4-4AB4-8FB8-0354D5D1B095}" destId="{A54C81C2-523A-438C-9AAF-331D35638547}" srcOrd="0" destOrd="0" presId="urn:microsoft.com/office/officeart/2005/8/layout/vList4#1"/>
    <dgm:cxn modelId="{D5FEBFB2-76F8-4073-A712-81191EB147A4}" type="presParOf" srcId="{CF34593F-99D4-4AB4-8FB8-0354D5D1B095}" destId="{E8AB574C-5C53-4AF8-80F9-AD62556EE998}" srcOrd="1" destOrd="0" presId="urn:microsoft.com/office/officeart/2005/8/layout/vList4#1"/>
    <dgm:cxn modelId="{6EA134FA-F97D-4772-AF80-47157182ACC3}" type="presParOf" srcId="{CF34593F-99D4-4AB4-8FB8-0354D5D1B095}" destId="{B6AC4FA4-4BD4-44B8-A778-9497144E3D7F}" srcOrd="2" destOrd="0" presId="urn:microsoft.com/office/officeart/2005/8/layout/vList4#1"/>
    <dgm:cxn modelId="{71FA4FE1-D046-4350-88BD-47AB3BD45E18}" type="presParOf" srcId="{F9C0FD1A-BC32-4815-AB86-CE36D5EBC88A}" destId="{5517E3F9-83E3-4AB3-9744-1C818A952C5C}" srcOrd="3" destOrd="0" presId="urn:microsoft.com/office/officeart/2005/8/layout/vList4#1"/>
    <dgm:cxn modelId="{4D8AA183-3DA1-4E22-AAA5-F66E641BCEE6}" type="presParOf" srcId="{F9C0FD1A-BC32-4815-AB86-CE36D5EBC88A}" destId="{317930B6-3017-4537-8EF6-AB8CF931F0EB}" srcOrd="4" destOrd="0" presId="urn:microsoft.com/office/officeart/2005/8/layout/vList4#1"/>
    <dgm:cxn modelId="{8085E216-394B-499F-9228-5630904B5F5E}" type="presParOf" srcId="{317930B6-3017-4537-8EF6-AB8CF931F0EB}" destId="{6444A701-AA98-4EF0-9461-EB30E70E8667}" srcOrd="0" destOrd="0" presId="urn:microsoft.com/office/officeart/2005/8/layout/vList4#1"/>
    <dgm:cxn modelId="{2617E528-F3C5-4D6F-A397-F75A1F2E7C10}" type="presParOf" srcId="{317930B6-3017-4537-8EF6-AB8CF931F0EB}" destId="{62093D33-8F43-438E-9A93-CF136C0BA555}" srcOrd="1" destOrd="0" presId="urn:microsoft.com/office/officeart/2005/8/layout/vList4#1"/>
    <dgm:cxn modelId="{68C051AA-6472-4B30-BD0A-5A464F336A2A}" type="presParOf" srcId="{317930B6-3017-4537-8EF6-AB8CF931F0EB}" destId="{817475E0-D70A-438E-891D-6E9AB91FE441}" srcOrd="2" destOrd="0" presId="urn:microsoft.com/office/officeart/2005/8/layout/vList4#1"/>
    <dgm:cxn modelId="{2D5C97ED-2489-4159-88CC-C860B07A8473}" type="presParOf" srcId="{F9C0FD1A-BC32-4815-AB86-CE36D5EBC88A}" destId="{ACF52669-5136-41D4-866A-F2AADAAAD313}" srcOrd="5" destOrd="0" presId="urn:microsoft.com/office/officeart/2005/8/layout/vList4#1"/>
    <dgm:cxn modelId="{F89640ED-547F-43D9-8C54-40FE5ABA6766}" type="presParOf" srcId="{F9C0FD1A-BC32-4815-AB86-CE36D5EBC88A}" destId="{5BC58FB5-CF8E-4F43-8598-110B5A18B698}" srcOrd="6" destOrd="0" presId="urn:microsoft.com/office/officeart/2005/8/layout/vList4#1"/>
    <dgm:cxn modelId="{C87157C6-1E21-4058-AE06-1825FA82E641}" type="presParOf" srcId="{5BC58FB5-CF8E-4F43-8598-110B5A18B698}" destId="{7A52919E-6C99-4B78-A07C-A8F7DA079EE1}" srcOrd="0" destOrd="0" presId="urn:microsoft.com/office/officeart/2005/8/layout/vList4#1"/>
    <dgm:cxn modelId="{61D77D35-4C67-4C59-A4E8-50DA7A1D6C64}" type="presParOf" srcId="{5BC58FB5-CF8E-4F43-8598-110B5A18B698}" destId="{4AC67BB2-77B5-44FB-84FE-5A4A52CD5B27}" srcOrd="1" destOrd="0" presId="urn:microsoft.com/office/officeart/2005/8/layout/vList4#1"/>
    <dgm:cxn modelId="{41FCBA2D-C442-4376-8595-B984FD8D9B3C}" type="presParOf" srcId="{5BC58FB5-CF8E-4F43-8598-110B5A18B698}" destId="{7EF381EC-D1E2-49D8-8DE4-F14C2B62E45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F5301-9352-4902-B3EB-0BBA78487E58}">
      <dsp:nvSpPr>
        <dsp:cNvPr id="0" name=""/>
        <dsp:cNvSpPr/>
      </dsp:nvSpPr>
      <dsp:spPr>
        <a:xfrm>
          <a:off x="151062" y="0"/>
          <a:ext cx="3657602" cy="12901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Procurement</a:t>
          </a:r>
          <a:endParaRPr lang="en-US" sz="1800" b="1" kern="1200" dirty="0"/>
        </a:p>
        <a:p>
          <a:pPr marL="114300" lvl="1" indent="-114300" algn="l" defTabSz="533400">
            <a:lnSpc>
              <a:spcPct val="90000"/>
            </a:lnSpc>
            <a:spcBef>
              <a:spcPct val="0"/>
            </a:spcBef>
            <a:spcAft>
              <a:spcPct val="15000"/>
            </a:spcAft>
            <a:buChar char="••"/>
          </a:pPr>
          <a:r>
            <a:rPr lang="en-US" sz="1200" kern="1200" dirty="0" smtClean="0"/>
            <a:t>4 Branches. 14 Buying Units</a:t>
          </a:r>
          <a:endParaRPr lang="en-US" sz="1200" kern="1200" dirty="0"/>
        </a:p>
        <a:p>
          <a:pPr marL="114300" lvl="1" indent="-114300" algn="l" defTabSz="533400">
            <a:lnSpc>
              <a:spcPct val="90000"/>
            </a:lnSpc>
            <a:spcBef>
              <a:spcPct val="0"/>
            </a:spcBef>
            <a:spcAft>
              <a:spcPct val="15000"/>
            </a:spcAft>
            <a:buChar char="••"/>
          </a:pPr>
          <a:r>
            <a:rPr lang="en-US" sz="1200" kern="1200" dirty="0" smtClean="0"/>
            <a:t>RC/PC mix: 85:15</a:t>
          </a:r>
          <a:endParaRPr lang="en-US" sz="1200" kern="1200" dirty="0"/>
        </a:p>
        <a:p>
          <a:pPr marL="114300" lvl="1" indent="-114300" algn="l" defTabSz="533400">
            <a:lnSpc>
              <a:spcPct val="90000"/>
            </a:lnSpc>
            <a:spcBef>
              <a:spcPct val="0"/>
            </a:spcBef>
            <a:spcAft>
              <a:spcPct val="15000"/>
            </a:spcAft>
            <a:buChar char="••"/>
          </a:pPr>
          <a:r>
            <a:rPr lang="en-US" sz="1200" kern="1200" dirty="0" smtClean="0"/>
            <a:t>LBAs: ~270 in total (45% coverage)</a:t>
          </a:r>
          <a:endParaRPr lang="en-US" sz="1200" kern="1200" dirty="0"/>
        </a:p>
        <a:p>
          <a:pPr marL="114300" lvl="1" indent="-114300" algn="l" defTabSz="533400">
            <a:lnSpc>
              <a:spcPct val="90000"/>
            </a:lnSpc>
            <a:spcBef>
              <a:spcPct val="0"/>
            </a:spcBef>
            <a:spcAft>
              <a:spcPct val="15000"/>
            </a:spcAft>
            <a:buChar char="••"/>
          </a:pPr>
          <a:r>
            <a:rPr lang="en-US" sz="1200" kern="1200" dirty="0" smtClean="0"/>
            <a:t>10% LBAs contribute ~60%</a:t>
          </a:r>
          <a:endParaRPr lang="en-US" sz="1200" kern="1200" dirty="0"/>
        </a:p>
      </dsp:txBody>
      <dsp:txXfrm>
        <a:off x="1034484" y="0"/>
        <a:ext cx="2774179" cy="1290148"/>
      </dsp:txXfrm>
    </dsp:sp>
    <dsp:sp modelId="{B5E64DC4-667E-4B4C-928A-F5EC8CA31C74}">
      <dsp:nvSpPr>
        <dsp:cNvPr id="0" name=""/>
        <dsp:cNvSpPr/>
      </dsp:nvSpPr>
      <dsp:spPr>
        <a:xfrm>
          <a:off x="275641" y="39018"/>
          <a:ext cx="787528" cy="121211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C81C2-523A-438C-9AAF-331D35638547}">
      <dsp:nvSpPr>
        <dsp:cNvPr id="0" name=""/>
        <dsp:cNvSpPr/>
      </dsp:nvSpPr>
      <dsp:spPr>
        <a:xfrm>
          <a:off x="151062" y="1478551"/>
          <a:ext cx="3657602" cy="126105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Processing &amp; Storage</a:t>
          </a:r>
          <a:endParaRPr lang="en-US" sz="1800" b="1" kern="1200" dirty="0"/>
        </a:p>
        <a:p>
          <a:pPr marL="114300" lvl="1" indent="-114300" algn="l" defTabSz="533400">
            <a:lnSpc>
              <a:spcPct val="90000"/>
            </a:lnSpc>
            <a:spcBef>
              <a:spcPct val="0"/>
            </a:spcBef>
            <a:spcAft>
              <a:spcPct val="15000"/>
            </a:spcAft>
            <a:buChar char="••"/>
          </a:pPr>
          <a:r>
            <a:rPr lang="en-US" sz="1200" kern="1200" dirty="0" smtClean="0"/>
            <a:t>Premium/Polish: 7k/1.2k MT p.m.</a:t>
          </a:r>
          <a:endParaRPr lang="en-US" sz="1200" kern="1200" dirty="0"/>
        </a:p>
        <a:p>
          <a:pPr marL="114300" lvl="1" indent="-114300" algn="l" defTabSz="533400">
            <a:lnSpc>
              <a:spcPct val="90000"/>
            </a:lnSpc>
            <a:spcBef>
              <a:spcPct val="0"/>
            </a:spcBef>
            <a:spcAft>
              <a:spcPct val="15000"/>
            </a:spcAft>
            <a:buChar char="••"/>
          </a:pPr>
          <a:r>
            <a:rPr lang="en-US" sz="1200" kern="1200" dirty="0" smtClean="0"/>
            <a:t>Wet milling: 5.2k MT cherry p.m.</a:t>
          </a:r>
          <a:endParaRPr lang="en-US" sz="1200" kern="1200" dirty="0"/>
        </a:p>
        <a:p>
          <a:pPr marL="114300" lvl="1" indent="-114300" algn="l" defTabSz="533400">
            <a:lnSpc>
              <a:spcPct val="90000"/>
            </a:lnSpc>
            <a:spcBef>
              <a:spcPct val="0"/>
            </a:spcBef>
            <a:spcAft>
              <a:spcPct val="15000"/>
            </a:spcAft>
            <a:buChar char="••"/>
          </a:pPr>
          <a:r>
            <a:rPr lang="en-US" sz="1200" kern="1200" dirty="0" smtClean="0"/>
            <a:t>Dry Milling: 1.5k MT parch p.m.</a:t>
          </a:r>
          <a:endParaRPr lang="en-US" sz="1200" kern="1200" dirty="0"/>
        </a:p>
        <a:p>
          <a:pPr marL="114300" lvl="1" indent="-114300" algn="l" defTabSz="533400">
            <a:lnSpc>
              <a:spcPct val="90000"/>
            </a:lnSpc>
            <a:spcBef>
              <a:spcPct val="0"/>
            </a:spcBef>
            <a:spcAft>
              <a:spcPct val="15000"/>
            </a:spcAft>
            <a:buChar char="••"/>
          </a:pPr>
          <a:r>
            <a:rPr lang="en-US" sz="1200" kern="1200" dirty="0" smtClean="0"/>
            <a:t>IH Storage: 43k MT</a:t>
          </a:r>
          <a:endParaRPr lang="en-US" sz="1200" kern="1200" dirty="0"/>
        </a:p>
      </dsp:txBody>
      <dsp:txXfrm>
        <a:off x="1034484" y="1478551"/>
        <a:ext cx="2774179" cy="1261059"/>
      </dsp:txXfrm>
    </dsp:sp>
    <dsp:sp modelId="{E8AB574C-5C53-4AF8-80F9-AD62556EE998}">
      <dsp:nvSpPr>
        <dsp:cNvPr id="0" name=""/>
        <dsp:cNvSpPr/>
      </dsp:nvSpPr>
      <dsp:spPr>
        <a:xfrm>
          <a:off x="275641" y="1517592"/>
          <a:ext cx="787528" cy="118297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4A701-AA98-4EF0-9461-EB30E70E8667}">
      <dsp:nvSpPr>
        <dsp:cNvPr id="0" name=""/>
        <dsp:cNvSpPr/>
      </dsp:nvSpPr>
      <dsp:spPr>
        <a:xfrm>
          <a:off x="151062" y="2928014"/>
          <a:ext cx="3657602" cy="103378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People</a:t>
          </a:r>
          <a:endParaRPr lang="en-US" sz="1800" b="1" kern="1200" dirty="0"/>
        </a:p>
        <a:p>
          <a:pPr marL="114300" lvl="1" indent="-114300" algn="l" defTabSz="533400">
            <a:lnSpc>
              <a:spcPct val="90000"/>
            </a:lnSpc>
            <a:spcBef>
              <a:spcPct val="0"/>
            </a:spcBef>
            <a:spcAft>
              <a:spcPct val="15000"/>
            </a:spcAft>
            <a:buChar char="••"/>
          </a:pPr>
          <a:r>
            <a:rPr lang="en-US" sz="1200" kern="1200" dirty="0" smtClean="0"/>
            <a:t>Staff: 217</a:t>
          </a:r>
          <a:endParaRPr lang="en-US" sz="1200" kern="1200" dirty="0"/>
        </a:p>
        <a:p>
          <a:pPr marL="114300" lvl="1" indent="-114300" algn="l" defTabSz="533400">
            <a:lnSpc>
              <a:spcPct val="90000"/>
            </a:lnSpc>
            <a:spcBef>
              <a:spcPct val="0"/>
            </a:spcBef>
            <a:spcAft>
              <a:spcPct val="15000"/>
            </a:spcAft>
            <a:buChar char="••"/>
          </a:pPr>
          <a:r>
            <a:rPr lang="en-US" sz="1200" kern="1200" dirty="0" smtClean="0"/>
            <a:t>Casual labor: 300+</a:t>
          </a:r>
          <a:endParaRPr lang="en-US" sz="1200" kern="1200" dirty="0"/>
        </a:p>
      </dsp:txBody>
      <dsp:txXfrm>
        <a:off x="1034484" y="2928014"/>
        <a:ext cx="2774179" cy="1033788"/>
      </dsp:txXfrm>
    </dsp:sp>
    <dsp:sp modelId="{62093D33-8F43-438E-9A93-CF136C0BA555}">
      <dsp:nvSpPr>
        <dsp:cNvPr id="0" name=""/>
        <dsp:cNvSpPr/>
      </dsp:nvSpPr>
      <dsp:spPr>
        <a:xfrm>
          <a:off x="275641" y="3007375"/>
          <a:ext cx="787528" cy="8750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2919E-6C99-4B78-A07C-A8F7DA079EE1}">
      <dsp:nvSpPr>
        <dsp:cNvPr id="0" name=""/>
        <dsp:cNvSpPr/>
      </dsp:nvSpPr>
      <dsp:spPr>
        <a:xfrm>
          <a:off x="131727" y="4150205"/>
          <a:ext cx="3657602" cy="111939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CR&amp;S</a:t>
          </a:r>
          <a:endParaRPr lang="en-US" sz="2100" b="1" kern="1200" dirty="0"/>
        </a:p>
        <a:p>
          <a:pPr marL="114300" lvl="1" indent="-114300" algn="l" defTabSz="533400">
            <a:lnSpc>
              <a:spcPct val="90000"/>
            </a:lnSpc>
            <a:spcBef>
              <a:spcPct val="0"/>
            </a:spcBef>
            <a:spcAft>
              <a:spcPct val="15000"/>
            </a:spcAft>
            <a:buChar char="••"/>
          </a:pPr>
          <a:r>
            <a:rPr lang="en-US" sz="1200" kern="1200" dirty="0" smtClean="0"/>
            <a:t>4C / UTZ / RFA Robusta &amp; Arabica</a:t>
          </a:r>
          <a:endParaRPr lang="en-US" sz="1200" kern="1200" dirty="0"/>
        </a:p>
        <a:p>
          <a:pPr marL="114300" lvl="1" indent="-114300" algn="l" defTabSz="533400">
            <a:lnSpc>
              <a:spcPct val="90000"/>
            </a:lnSpc>
            <a:spcBef>
              <a:spcPct val="0"/>
            </a:spcBef>
            <a:spcAft>
              <a:spcPct val="15000"/>
            </a:spcAft>
            <a:buChar char="••"/>
          </a:pPr>
          <a:r>
            <a:rPr lang="en-US" sz="1200" kern="1200" dirty="0" smtClean="0"/>
            <a:t>Arabica HG Farmer Group</a:t>
          </a:r>
          <a:endParaRPr lang="en-US" sz="1200" kern="1200" dirty="0"/>
        </a:p>
        <a:p>
          <a:pPr marL="114300" lvl="1" indent="-114300" algn="l" defTabSz="533400">
            <a:lnSpc>
              <a:spcPct val="90000"/>
            </a:lnSpc>
            <a:spcBef>
              <a:spcPct val="0"/>
            </a:spcBef>
            <a:spcAft>
              <a:spcPct val="15000"/>
            </a:spcAft>
            <a:buChar char="••"/>
          </a:pPr>
          <a:r>
            <a:rPr lang="en-US" sz="1200" kern="1200" dirty="0" smtClean="0"/>
            <a:t>Nestle Project. ISLA/Lavazza Project</a:t>
          </a:r>
          <a:endParaRPr lang="en-US" sz="1200" kern="1200" dirty="0"/>
        </a:p>
      </dsp:txBody>
      <dsp:txXfrm>
        <a:off x="1015150" y="4150205"/>
        <a:ext cx="2774179" cy="1119398"/>
      </dsp:txXfrm>
    </dsp:sp>
    <dsp:sp modelId="{4AC67BB2-77B5-44FB-84FE-5A4A52CD5B27}">
      <dsp:nvSpPr>
        <dsp:cNvPr id="0" name=""/>
        <dsp:cNvSpPr/>
      </dsp:nvSpPr>
      <dsp:spPr>
        <a:xfrm>
          <a:off x="321451" y="4250630"/>
          <a:ext cx="710189" cy="91854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6000" r="-36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F1F47BD-0097-4169-B75F-674394FB66FD}" type="slidenum">
              <a:rPr lang="en-US" smtClean="0"/>
              <a:t>‹#›</a:t>
            </a:fld>
            <a:endParaRPr lang="en-US"/>
          </a:p>
        </p:txBody>
      </p:sp>
    </p:spTree>
    <p:extLst>
      <p:ext uri="{BB962C8B-B14F-4D97-AF65-F5344CB8AC3E}">
        <p14:creationId xmlns:p14="http://schemas.microsoft.com/office/powerpoint/2010/main" val="3472073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CCB2C7-5BAD-4953-880C-065387F78F87}" type="datetimeFigureOut">
              <a:rPr lang="en-GB"/>
              <a:pPr>
                <a:defRPr/>
              </a:pPr>
              <a:t>16/08/2016</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wrap="square" lIns="91440" tIns="45720" rIns="91440" bIns="45720" numCol="1" anchor="t" anchorCtr="0" compatLnSpc="1">
            <a:prstTxWarp prst="textNoShape">
              <a:avLst/>
            </a:prstTxWarp>
          </a:bodyPr>
          <a:lstStyle/>
          <a:p>
            <a:pPr lvl="0"/>
            <a:r>
              <a:rPr lang="en-SG" altLang="en-US" smtClean="0"/>
              <a:t>Click to edit Master text styles</a:t>
            </a:r>
          </a:p>
          <a:p>
            <a:pPr lvl="1"/>
            <a:r>
              <a:rPr lang="en-SG" altLang="en-US" smtClean="0"/>
              <a:t>Second level</a:t>
            </a:r>
          </a:p>
          <a:p>
            <a:pPr lvl="2"/>
            <a:r>
              <a:rPr lang="en-SG" altLang="en-US" smtClean="0"/>
              <a:t>Third level</a:t>
            </a:r>
          </a:p>
          <a:p>
            <a:pPr lvl="3"/>
            <a:r>
              <a:rPr lang="en-SG" altLang="en-US" smtClean="0"/>
              <a:t>Fourth level</a:t>
            </a:r>
          </a:p>
          <a:p>
            <a:pPr lvl="4"/>
            <a:r>
              <a:rPr lang="en-SG" altLang="en-US" smtClean="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FC075D-F3B0-40B0-A2E2-C03657DE8FA3}" type="slidenum">
              <a:rPr lang="en-GB"/>
              <a:pPr>
                <a:defRPr/>
              </a:pPr>
              <a:t>‹#›</a:t>
            </a:fld>
            <a:endParaRPr lang="en-GB"/>
          </a:p>
        </p:txBody>
      </p:sp>
    </p:spTree>
    <p:extLst>
      <p:ext uri="{BB962C8B-B14F-4D97-AF65-F5344CB8AC3E}">
        <p14:creationId xmlns:p14="http://schemas.microsoft.com/office/powerpoint/2010/main" val="2852701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7004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059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01700" y="739775"/>
            <a:ext cx="493236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9876" name="Slide Number Placeholder 3"/>
          <p:cNvSpPr>
            <a:spLocks noGrp="1"/>
          </p:cNvSpPr>
          <p:nvPr>
            <p:ph type="sldNum" sz="quarter" idx="5"/>
          </p:nvPr>
        </p:nvSpPr>
        <p:spPr bwMode="auto">
          <a:xfrm>
            <a:off x="3814625" y="9370948"/>
            <a:ext cx="2919565" cy="493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07C22FD-C85C-423B-96F0-D1E6220DF91D}" type="slidenum">
              <a:rPr lang="en-US" altLang="en-US"/>
              <a:pPr eaLnBrk="1" fontAlgn="base" hangingPunct="1">
                <a:spcBef>
                  <a:spcPct val="0"/>
                </a:spcBef>
                <a:spcAft>
                  <a:spcPct val="0"/>
                </a:spcAft>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TextEdit="1"/>
          </p:cNvSpPr>
          <p:nvPr>
            <p:ph type="sldImg"/>
          </p:nvPr>
        </p:nvSpPr>
        <p:spPr bwMode="auto">
          <a:xfrm>
            <a:off x="-1943100" y="457200"/>
            <a:ext cx="10779125" cy="8085138"/>
          </a:xfrm>
          <a:noFill/>
          <a:ln>
            <a:solidFill>
              <a:srgbClr val="000000"/>
            </a:solidFill>
            <a:miter lim="800000"/>
            <a:headEnd/>
            <a:tailEnd/>
          </a:ln>
        </p:spPr>
      </p:sp>
      <p:sp>
        <p:nvSpPr>
          <p:cNvPr id="224258" name="Rectangle 3"/>
          <p:cNvSpPr>
            <a:spLocks noGrp="1"/>
          </p:cNvSpPr>
          <p:nvPr>
            <p:ph type="body" idx="1"/>
          </p:nvPr>
        </p:nvSpPr>
        <p:spPr bwMode="auto">
          <a:xfrm>
            <a:off x="161267" y="8573200"/>
            <a:ext cx="6445952" cy="1242493"/>
          </a:xfrm>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B5365-A6A4-4589-A13A-CE27C7605A6F}" type="slidenum">
              <a:rPr lang="en-GB" smtClean="0"/>
              <a:pPr/>
              <a:t>6</a:t>
            </a:fld>
            <a:endParaRPr lang="en-GB" dirty="0"/>
          </a:p>
        </p:txBody>
      </p:sp>
    </p:spTree>
    <p:extLst>
      <p:ext uri="{BB962C8B-B14F-4D97-AF65-F5344CB8AC3E}">
        <p14:creationId xmlns:p14="http://schemas.microsoft.com/office/powerpoint/2010/main" val="2737353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7416" name="Rectangle 8"/>
          <p:cNvSpPr>
            <a:spLocks noGrp="1" noChangeArrowheads="1"/>
          </p:cNvSpPr>
          <p:nvPr>
            <p:ph type="subTitle" sz="quarter" idx="1"/>
          </p:nvPr>
        </p:nvSpPr>
        <p:spPr bwMode="auto">
          <a:xfrm>
            <a:off x="323850" y="6381750"/>
            <a:ext cx="3311525" cy="3603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0" indent="0">
              <a:buClr>
                <a:schemeClr val="tx2"/>
              </a:buClr>
              <a:defRPr sz="1000">
                <a:latin typeface="Arial" charset="0"/>
                <a:cs typeface="Arial" charset="0"/>
              </a:defRPr>
            </a:lvl1pPr>
          </a:lstStyle>
          <a:p>
            <a:pPr lvl="0"/>
            <a:r>
              <a:rPr lang="en-US" altLang="en-US" noProof="0" smtClean="0"/>
              <a:t>Click to edit Master subtitle style</a:t>
            </a:r>
            <a:endParaRPr lang="en-US" altLang="en-US" noProof="0" dirty="0" smtClean="0"/>
          </a:p>
        </p:txBody>
      </p:sp>
      <p:sp>
        <p:nvSpPr>
          <p:cNvPr id="7" name="Rectangle 6"/>
          <p:cNvSpPr/>
          <p:nvPr/>
        </p:nvSpPr>
        <p:spPr>
          <a:xfrm>
            <a:off x="0" y="3860800"/>
            <a:ext cx="3995738" cy="162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itle Placeholder 1"/>
          <p:cNvSpPr>
            <a:spLocks noGrp="1"/>
          </p:cNvSpPr>
          <p:nvPr>
            <p:ph type="ctrTitle"/>
          </p:nvPr>
        </p:nvSpPr>
        <p:spPr bwMode="auto">
          <a:xfrm>
            <a:off x="0" y="3933825"/>
            <a:ext cx="3851275"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000" tIns="216000" rIns="324000" bIns="216000" numCol="1" anchor="t" anchorCtr="0" compatLnSpc="1">
            <a:prstTxWarp prst="textNoShape">
              <a:avLst/>
            </a:prstTxWarp>
          </a:bodyPr>
          <a:lstStyle>
            <a:lvl1pPr>
              <a:defRPr sz="2400" smtClean="0">
                <a:solidFill>
                  <a:schemeClr val="tx2"/>
                </a:solidFill>
                <a:latin typeface="Arial" charset="0"/>
                <a:cs typeface="Arial" charset="0"/>
              </a:defRPr>
            </a:lvl1pPr>
          </a:lstStyle>
          <a:p>
            <a:pPr lvl="0"/>
            <a:r>
              <a:rPr lang="en-US" altLang="en-US" noProof="0" smtClean="0"/>
              <a:t>Click to edit Master title style</a:t>
            </a:r>
            <a:endParaRPr lang="en-SG" altLang="en-US" noProof="0" dirty="0" smtClean="0"/>
          </a:p>
        </p:txBody>
      </p:sp>
      <p:pic>
        <p:nvPicPr>
          <p:cNvPr id="6" name="Imagen 10"/>
          <p:cNvPicPr>
            <a:picLocks noChangeAspect="1"/>
          </p:cNvPicPr>
          <p:nvPr userDrawn="1"/>
        </p:nvPicPr>
        <p:blipFill>
          <a:blip r:embed="rId2"/>
          <a:stretch>
            <a:fillRect/>
          </a:stretch>
        </p:blipFill>
        <p:spPr>
          <a:xfrm>
            <a:off x="5229231" y="212800"/>
            <a:ext cx="3590919" cy="1343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104775" y="1268413"/>
            <a:ext cx="8934450"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04775" y="6524625"/>
            <a:ext cx="8934450"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0" y="3861048"/>
            <a:ext cx="3995936" cy="1616963"/>
          </a:xfrm>
          <a:noFill/>
        </p:spPr>
        <p:txBody>
          <a:bodyPr lIns="324000" tIns="216000" rIns="324000" bIns="216000" anchor="t" anchorCtr="0">
            <a:normAutofit/>
          </a:bodyPr>
          <a:lstStyle>
            <a:lvl1pPr marL="0" algn="l" defTabSz="457200" rtl="0" eaLnBrk="1" latinLnBrk="0" hangingPunct="1">
              <a:spcBef>
                <a:spcPct val="0"/>
              </a:spcBef>
              <a:buNone/>
              <a:defRPr lang="en-GB" sz="2400" kern="1200" dirty="0">
                <a:solidFill>
                  <a:schemeClr val="tx1"/>
                </a:solidFill>
                <a:latin typeface="Arial"/>
                <a:ea typeface="+mj-ea"/>
                <a:cs typeface="Arial"/>
              </a:defRPr>
            </a:lvl1pPr>
          </a:lstStyle>
          <a:p>
            <a:r>
              <a:rPr lang="en-US" smtClean="0"/>
              <a:t>Click to edit Master title style</a:t>
            </a:r>
            <a:endParaRPr lang="en-GB" dirty="0"/>
          </a:p>
        </p:txBody>
      </p:sp>
      <p:sp>
        <p:nvSpPr>
          <p:cNvPr id="6" name="Slide Number Placeholder 10"/>
          <p:cNvSpPr>
            <a:spLocks noGrp="1"/>
          </p:cNvSpPr>
          <p:nvPr>
            <p:ph type="sldNum" sz="quarter" idx="10"/>
          </p:nvPr>
        </p:nvSpPr>
        <p:spPr>
          <a:xfrm>
            <a:off x="8591550" y="6448425"/>
            <a:ext cx="431800" cy="365125"/>
          </a:xfrm>
          <a:prstGeom prst="rect">
            <a:avLst/>
          </a:prstGeom>
        </p:spPr>
        <p:txBody>
          <a:bodyPr vert="horz" lIns="91440" tIns="45720" rIns="0" bIns="45720" rtlCol="0" anchor="ctr"/>
          <a:lstStyle>
            <a:lvl1pPr algn="r" defTabSz="457200" fontAlgn="auto">
              <a:lnSpc>
                <a:spcPct val="150000"/>
              </a:lnSpc>
              <a:spcAft>
                <a:spcPts val="0"/>
              </a:spcAft>
              <a:defRPr sz="1000">
                <a:solidFill>
                  <a:schemeClr val="tx1">
                    <a:lumMod val="75000"/>
                    <a:lumOff val="25000"/>
                  </a:schemeClr>
                </a:solidFill>
                <a:latin typeface="+mn-lt"/>
                <a:ea typeface="+mj-ea"/>
                <a:cs typeface="+mn-cs"/>
              </a:defRPr>
            </a:lvl1pPr>
          </a:lstStyle>
          <a:p>
            <a:pPr>
              <a:defRPr/>
            </a:pPr>
            <a:fld id="{69E488E9-6CB2-4069-9D40-53BAFF95BBCF}" type="slidenum">
              <a:rPr lang="en-GB"/>
              <a:pPr>
                <a:defRPr/>
              </a:pPr>
              <a:t>‹#›</a:t>
            </a:fld>
            <a:endParaRPr lang="en-GB" dirty="0"/>
          </a:p>
        </p:txBody>
      </p:sp>
      <p:sp>
        <p:nvSpPr>
          <p:cNvPr id="7" name="Rectangle 13"/>
          <p:cNvSpPr>
            <a:spLocks noGrp="1" noChangeArrowheads="1"/>
          </p:cNvSpPr>
          <p:nvPr>
            <p:ph type="ftr" sz="quarter" idx="11"/>
          </p:nvPr>
        </p:nvSpPr>
        <p:spPr bwMode="auto">
          <a:xfrm>
            <a:off x="323850" y="144463"/>
            <a:ext cx="424815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5F5F5F"/>
                </a:solidFill>
              </a:defRPr>
            </a:lvl1pPr>
          </a:lstStyle>
          <a:p>
            <a:r>
              <a:rPr lang="en-SG" altLang="en-US"/>
              <a:t>Presentation Title</a:t>
            </a:r>
          </a:p>
        </p:txBody>
      </p:sp>
      <p:pic>
        <p:nvPicPr>
          <p:cNvPr id="8" name="Imagen 10"/>
          <p:cNvPicPr>
            <a:picLocks noChangeAspect="1"/>
          </p:cNvPicPr>
          <p:nvPr userDrawn="1"/>
        </p:nvPicPr>
        <p:blipFill>
          <a:blip r:embed="rId3" cstate="print"/>
          <a:stretch>
            <a:fillRect/>
          </a:stretch>
        </p:blipFill>
        <p:spPr>
          <a:xfrm>
            <a:off x="7400144" y="212800"/>
            <a:ext cx="1420006" cy="531473"/>
          </a:xfrm>
          <a:prstGeom prst="rect">
            <a:avLst/>
          </a:prstGeom>
        </p:spPr>
      </p:pic>
    </p:spTree>
    <p:extLst>
      <p:ext uri="{BB962C8B-B14F-4D97-AF65-F5344CB8AC3E}">
        <p14:creationId xmlns:p14="http://schemas.microsoft.com/office/powerpoint/2010/main" val="15225685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1"/>
          <p:cNvSpPr txBox="1">
            <a:spLocks/>
          </p:cNvSpPr>
          <p:nvPr/>
        </p:nvSpPr>
        <p:spPr>
          <a:xfrm>
            <a:off x="319088" y="5711825"/>
            <a:ext cx="3154362" cy="1030288"/>
          </a:xfrm>
          <a:prstGeom prst="rect">
            <a:avLst/>
          </a:prstGeom>
        </p:spPr>
        <p:txBody>
          <a:bodyPr lIns="0" tIns="0" rIns="0" bIns="0"/>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endParaRPr lang="en-US" altLang="en-US" sz="1000">
              <a:solidFill>
                <a:schemeClr val="bg1"/>
              </a:solidFill>
            </a:endParaRPr>
          </a:p>
        </p:txBody>
      </p:sp>
      <p:pic>
        <p:nvPicPr>
          <p:cNvPr id="5" name="Picture 7" descr="Olam_LOGO_RGB_WHITE_SMALL_120p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0750" y="84138"/>
            <a:ext cx="17653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5274508"/>
            <a:ext cx="3600400" cy="1087770"/>
          </a:xfrm>
        </p:spPr>
        <p:txBody>
          <a:bodyPr>
            <a:normAutofit/>
          </a:bodyPr>
          <a:lstStyle>
            <a:lvl1pPr marL="0" algn="l" defTabSz="457200" rtl="0" eaLnBrk="1" latinLnBrk="0" hangingPunct="1">
              <a:spcBef>
                <a:spcPct val="0"/>
              </a:spcBef>
              <a:buNone/>
              <a:defRPr lang="en-GB" sz="1600" kern="1200" baseline="30000" dirty="0">
                <a:solidFill>
                  <a:schemeClr val="bg1"/>
                </a:solidFill>
                <a:latin typeface="Arial"/>
                <a:ea typeface="+mj-ea"/>
                <a:cs typeface="Arial"/>
              </a:defRPr>
            </a:lvl1pPr>
          </a:lstStyle>
          <a:p>
            <a:r>
              <a:rPr lang="en-US" smtClean="0"/>
              <a:t>Click to edit Master title style</a:t>
            </a:r>
            <a:endParaRPr lang="en-GB" dirty="0"/>
          </a:p>
        </p:txBody>
      </p:sp>
    </p:spTree>
    <p:extLst>
      <p:ext uri="{BB962C8B-B14F-4D97-AF65-F5344CB8AC3E}">
        <p14:creationId xmlns:p14="http://schemas.microsoft.com/office/powerpoint/2010/main" val="1981454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With Text ">
    <p:spTree>
      <p:nvGrpSpPr>
        <p:cNvPr id="1" name=""/>
        <p:cNvGrpSpPr/>
        <p:nvPr/>
      </p:nvGrpSpPr>
      <p:grpSpPr>
        <a:xfrm>
          <a:off x="0" y="0"/>
          <a:ext cx="0" cy="0"/>
          <a:chOff x="0" y="0"/>
          <a:chExt cx="0" cy="0"/>
        </a:xfrm>
      </p:grpSpPr>
      <p:sp>
        <p:nvSpPr>
          <p:cNvPr id="8" name="Title 7"/>
          <p:cNvSpPr>
            <a:spLocks noGrp="1"/>
          </p:cNvSpPr>
          <p:nvPr>
            <p:ph type="title"/>
          </p:nvPr>
        </p:nvSpPr>
        <p:spPr>
          <a:xfrm>
            <a:off x="323528" y="44624"/>
            <a:ext cx="8496622" cy="1087770"/>
          </a:xfrm>
          <a:prstGeom prst="rect">
            <a:avLst/>
          </a:prstGeom>
        </p:spPr>
        <p:txBody>
          <a:bodyPr/>
          <a:lstStyle/>
          <a:p>
            <a:r>
              <a:rPr lang="en-US" smtClean="0"/>
              <a:t>Click to edit Master title style</a:t>
            </a:r>
            <a:endParaRPr lang="en-GB" dirty="0"/>
          </a:p>
        </p:txBody>
      </p:sp>
      <p:sp>
        <p:nvSpPr>
          <p:cNvPr id="10" name="Footer Placeholder 9"/>
          <p:cNvSpPr>
            <a:spLocks noGrp="1"/>
          </p:cNvSpPr>
          <p:nvPr>
            <p:ph type="ftr" sz="quarter" idx="10"/>
          </p:nvPr>
        </p:nvSpPr>
        <p:spPr>
          <a:xfrm>
            <a:off x="323850" y="113412"/>
            <a:ext cx="2895600" cy="365125"/>
          </a:xfrm>
          <a:prstGeom prst="rect">
            <a:avLst/>
          </a:prstGeom>
        </p:spPr>
        <p:txBody>
          <a:bodyPr/>
          <a:lstStyle/>
          <a:p>
            <a:r>
              <a:rPr lang="en-GB" dirty="0" smtClean="0"/>
              <a:t>Presentation Title</a:t>
            </a:r>
            <a:endParaRPr lang="en-GB" dirty="0"/>
          </a:p>
        </p:txBody>
      </p:sp>
      <p:sp>
        <p:nvSpPr>
          <p:cNvPr id="11" name="Slide Number Placeholder 10"/>
          <p:cNvSpPr>
            <a:spLocks noGrp="1"/>
          </p:cNvSpPr>
          <p:nvPr>
            <p:ph type="sldNum" sz="quarter" idx="11"/>
          </p:nvPr>
        </p:nvSpPr>
        <p:spPr>
          <a:xfrm>
            <a:off x="8604448" y="6448251"/>
            <a:ext cx="432048" cy="365125"/>
          </a:xfrm>
          <a:prstGeom prst="rect">
            <a:avLst/>
          </a:prstGeom>
        </p:spPr>
        <p:txBody>
          <a:bodyPr/>
          <a:lstStyle/>
          <a:p>
            <a:fld id="{366D8112-1D09-44AB-BD25-659ADE5441BA}" type="slidenum">
              <a:rPr lang="en-GB" smtClean="0"/>
              <a:pPr/>
              <a:t>‹#›</a:t>
            </a:fld>
            <a:endParaRPr lang="en-GB" dirty="0"/>
          </a:p>
        </p:txBody>
      </p:sp>
      <p:cxnSp>
        <p:nvCxnSpPr>
          <p:cNvPr id="12" name="Straight Connector 11"/>
          <p:cNvCxnSpPr/>
          <p:nvPr userDrawn="1"/>
        </p:nvCxnSpPr>
        <p:spPr>
          <a:xfrm>
            <a:off x="107949" y="1251816"/>
            <a:ext cx="8934451"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324000" y="1422000"/>
            <a:ext cx="8496300" cy="4968974"/>
          </a:xfrm>
          <a:prstGeom prst="rect">
            <a:avLst/>
          </a:prstGeom>
        </p:spPr>
        <p:txBody>
          <a:bodyPr r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3" name="Picture 12" descr="Logo_Colou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52320" y="229626"/>
            <a:ext cx="1494106" cy="456649"/>
          </a:xfrm>
          <a:prstGeom prst="rect">
            <a:avLst/>
          </a:prstGeom>
        </p:spPr>
      </p:pic>
      <p:cxnSp>
        <p:nvCxnSpPr>
          <p:cNvPr id="9" name="Straight Connector 8"/>
          <p:cNvCxnSpPr/>
          <p:nvPr userDrawn="1"/>
        </p:nvCxnSpPr>
        <p:spPr>
          <a:xfrm>
            <a:off x="107504" y="6525344"/>
            <a:ext cx="8934451" cy="0"/>
          </a:xfrm>
          <a:prstGeom prst="line">
            <a:avLst/>
          </a:prstGeom>
          <a:ln w="12700" cmpd="sng">
            <a:solidFill>
              <a:srgbClr val="A0C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88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Content Style">
    <p:spTree>
      <p:nvGrpSpPr>
        <p:cNvPr id="1" name=""/>
        <p:cNvGrpSpPr/>
        <p:nvPr/>
      </p:nvGrpSpPr>
      <p:grpSpPr>
        <a:xfrm>
          <a:off x="0" y="0"/>
          <a:ext cx="0" cy="0"/>
          <a:chOff x="0" y="0"/>
          <a:chExt cx="0" cy="0"/>
        </a:xfrm>
      </p:grpSpPr>
      <p:sp>
        <p:nvSpPr>
          <p:cNvPr id="10" name="Text Placeholder 7"/>
          <p:cNvSpPr>
            <a:spLocks noGrp="1"/>
          </p:cNvSpPr>
          <p:nvPr>
            <p:ph type="body" sz="quarter" idx="11"/>
          </p:nvPr>
        </p:nvSpPr>
        <p:spPr>
          <a:xfrm>
            <a:off x="381001" y="1329707"/>
            <a:ext cx="8029575" cy="4673600"/>
          </a:xfrm>
          <a:prstGeom prst="rect">
            <a:avLst/>
          </a:prstGeom>
        </p:spPr>
        <p:txBody>
          <a:bodyPr vert="horz" lIns="83192" tIns="41596" rIns="83192" bIns="41596"/>
          <a:lstStyle>
            <a:lvl1pPr>
              <a:lnSpc>
                <a:spcPts val="2688"/>
              </a:lnSpc>
              <a:spcBef>
                <a:spcPts val="896"/>
              </a:spcBef>
              <a:spcAft>
                <a:spcPts val="448"/>
              </a:spcAft>
              <a:defRPr sz="1800">
                <a:solidFill>
                  <a:schemeClr val="bg1"/>
                </a:solidFill>
              </a:defRPr>
            </a:lvl1pPr>
            <a:lvl2pPr>
              <a:lnSpc>
                <a:spcPts val="2688"/>
              </a:lnSpc>
              <a:spcBef>
                <a:spcPts val="896"/>
              </a:spcBef>
              <a:spcAft>
                <a:spcPts val="448"/>
              </a:spcAft>
              <a:defRPr sz="1800">
                <a:solidFill>
                  <a:schemeClr val="bg1"/>
                </a:solidFill>
              </a:defRPr>
            </a:lvl2pPr>
            <a:lvl3pPr>
              <a:lnSpc>
                <a:spcPts val="2688"/>
              </a:lnSpc>
              <a:spcBef>
                <a:spcPts val="896"/>
              </a:spcBef>
              <a:spcAft>
                <a:spcPts val="448"/>
              </a:spcAft>
              <a:defRPr sz="1800">
                <a:solidFill>
                  <a:schemeClr val="bg1"/>
                </a:solidFill>
              </a:defRPr>
            </a:lvl3pPr>
            <a:lvl4pPr>
              <a:lnSpc>
                <a:spcPts val="2688"/>
              </a:lnSpc>
              <a:spcBef>
                <a:spcPts val="896"/>
              </a:spcBef>
              <a:spcAft>
                <a:spcPts val="448"/>
              </a:spcAft>
              <a:defRPr sz="1800">
                <a:solidFill>
                  <a:schemeClr val="bg1"/>
                </a:solidFill>
              </a:defRPr>
            </a:lvl4pPr>
            <a:lvl5pPr>
              <a:lnSpc>
                <a:spcPts val="2688"/>
              </a:lnSpc>
              <a:spcBef>
                <a:spcPts val="896"/>
              </a:spcBef>
              <a:spcAft>
                <a:spcPts val="448"/>
              </a:spcAft>
              <a:defRPr sz="1800">
                <a:solidFill>
                  <a:schemeClr val="bg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4" name="Title 9"/>
          <p:cNvSpPr>
            <a:spLocks noGrp="1"/>
          </p:cNvSpPr>
          <p:nvPr>
            <p:ph type="title" hasCustomPrompt="1"/>
          </p:nvPr>
        </p:nvSpPr>
        <p:spPr>
          <a:xfrm>
            <a:off x="381001" y="355201"/>
            <a:ext cx="6873240" cy="974506"/>
          </a:xfrm>
          <a:prstGeom prst="rect">
            <a:avLst/>
          </a:prstGeom>
        </p:spPr>
        <p:txBody>
          <a:bodyPr vert="horz" lIns="83192" tIns="41596" rIns="83192" bIns="41596"/>
          <a:lstStyle>
            <a:lvl1pPr>
              <a:defRPr sz="2700" b="1" i="0" cap="none" baseline="0">
                <a:solidFill>
                  <a:schemeClr val="bg2"/>
                </a:solidFill>
                <a:effectLst/>
              </a:defRPr>
            </a:lvl1pPr>
          </a:lstStyle>
          <a:p>
            <a:r>
              <a:rPr lang="en-AU" dirty="0" smtClean="0"/>
              <a:t>Click to edit Master title style</a:t>
            </a:r>
            <a:br>
              <a:rPr lang="en-AU" dirty="0" smtClean="0"/>
            </a:br>
            <a:r>
              <a:rPr lang="en-AU" sz="1800" dirty="0" err="1" smtClean="0">
                <a:solidFill>
                  <a:schemeClr val="accent4"/>
                </a:solidFill>
              </a:rPr>
              <a:t>dasf</a:t>
            </a:r>
            <a:endParaRPr lang="en-US" dirty="0"/>
          </a:p>
        </p:txBody>
      </p:sp>
    </p:spTree>
    <p:extLst>
      <p:ext uri="{BB962C8B-B14F-4D97-AF65-F5344CB8AC3E}">
        <p14:creationId xmlns:p14="http://schemas.microsoft.com/office/powerpoint/2010/main" val="34518035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4"/>
            <a:ext cx="8001000" cy="865187"/>
          </a:xfrm>
          <a:prstGeom prst="rect">
            <a:avLst/>
          </a:prstGeom>
        </p:spPr>
        <p:txBody>
          <a:bodyPr lIns="83192" tIns="41596" rIns="83192" bIns="41596"/>
          <a:lstStyle/>
          <a:p>
            <a:r>
              <a:rPr lang="en-US"/>
              <a:t>Click to edit Master title style</a:t>
            </a:r>
          </a:p>
        </p:txBody>
      </p:sp>
      <p:sp>
        <p:nvSpPr>
          <p:cNvPr id="3" name="Table Placeholder 2"/>
          <p:cNvSpPr>
            <a:spLocks noGrp="1"/>
          </p:cNvSpPr>
          <p:nvPr>
            <p:ph type="tbl" idx="1"/>
          </p:nvPr>
        </p:nvSpPr>
        <p:spPr>
          <a:xfrm>
            <a:off x="685800" y="1371601"/>
            <a:ext cx="8001000" cy="5029200"/>
          </a:xfrm>
          <a:prstGeom prst="rect">
            <a:avLst/>
          </a:prstGeom>
        </p:spPr>
        <p:txBody>
          <a:bodyPr lIns="83192" tIns="41596" rIns="83192" bIns="41596"/>
          <a:lstStyle/>
          <a:p>
            <a:pPr lvl="0"/>
            <a:endParaRPr lang="en-US" noProof="0"/>
          </a:p>
        </p:txBody>
      </p:sp>
    </p:spTree>
    <p:extLst>
      <p:ext uri="{BB962C8B-B14F-4D97-AF65-F5344CB8AC3E}">
        <p14:creationId xmlns:p14="http://schemas.microsoft.com/office/powerpoint/2010/main" val="3803034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97" r:id="rId4"/>
    <p:sldLayoutId id="2147483698" r:id="rId5"/>
    <p:sldLayoutId id="2147483699" r:id="rId6"/>
  </p:sldLayoutIdLst>
  <p:hf hdr="0" dt="0"/>
  <p:txStyles>
    <p:titleStyle>
      <a:lvl1pPr algn="l" defTabSz="457200" rtl="0" eaLnBrk="1" fontAlgn="base" hangingPunct="1">
        <a:spcBef>
          <a:spcPct val="0"/>
        </a:spcBef>
        <a:spcAft>
          <a:spcPct val="0"/>
        </a:spcAft>
        <a:defRPr lang="en-GB" sz="2800" kern="1200" dirty="0">
          <a:solidFill>
            <a:schemeClr val="tx1"/>
          </a:solidFill>
          <a:latin typeface="+mj-lt"/>
          <a:ea typeface="+mj-ea"/>
          <a:cs typeface="+mj-cs"/>
        </a:defRPr>
      </a:lvl1pPr>
      <a:lvl2pPr algn="l" defTabSz="457200" rtl="0" eaLnBrk="1" fontAlgn="base" hangingPunct="1">
        <a:spcBef>
          <a:spcPct val="0"/>
        </a:spcBef>
        <a:spcAft>
          <a:spcPct val="0"/>
        </a:spcAft>
        <a:defRPr sz="2800">
          <a:solidFill>
            <a:schemeClr val="tx1"/>
          </a:solidFill>
          <a:latin typeface="Arial" charset="0"/>
          <a:cs typeface="Arial" charset="0"/>
        </a:defRPr>
      </a:lvl2pPr>
      <a:lvl3pPr algn="l" defTabSz="457200" rtl="0" eaLnBrk="1" fontAlgn="base" hangingPunct="1">
        <a:spcBef>
          <a:spcPct val="0"/>
        </a:spcBef>
        <a:spcAft>
          <a:spcPct val="0"/>
        </a:spcAft>
        <a:defRPr sz="2800">
          <a:solidFill>
            <a:schemeClr val="tx1"/>
          </a:solidFill>
          <a:latin typeface="Arial" charset="0"/>
          <a:cs typeface="Arial" charset="0"/>
        </a:defRPr>
      </a:lvl3pPr>
      <a:lvl4pPr algn="l" defTabSz="457200" rtl="0" eaLnBrk="1" fontAlgn="base" hangingPunct="1">
        <a:spcBef>
          <a:spcPct val="0"/>
        </a:spcBef>
        <a:spcAft>
          <a:spcPct val="0"/>
        </a:spcAft>
        <a:defRPr sz="2800">
          <a:solidFill>
            <a:schemeClr val="tx1"/>
          </a:solidFill>
          <a:latin typeface="Arial" charset="0"/>
          <a:cs typeface="Arial" charset="0"/>
        </a:defRPr>
      </a:lvl4pPr>
      <a:lvl5pPr algn="l" defTabSz="457200" rtl="0" eaLnBrk="1" fontAlgn="base" hangingPunct="1">
        <a:spcBef>
          <a:spcPct val="0"/>
        </a:spcBef>
        <a:spcAft>
          <a:spcPct val="0"/>
        </a:spcAft>
        <a:defRPr sz="2800">
          <a:solidFill>
            <a:schemeClr val="tx1"/>
          </a:solidFill>
          <a:latin typeface="Arial"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cs typeface="Arial" charset="0"/>
        </a:defRPr>
      </a:lvl6pPr>
      <a:lvl7pPr marL="914400" algn="l" defTabSz="457200" rtl="0" eaLnBrk="1" fontAlgn="base" hangingPunct="1">
        <a:spcBef>
          <a:spcPct val="0"/>
        </a:spcBef>
        <a:spcAft>
          <a:spcPct val="0"/>
        </a:spcAft>
        <a:defRPr sz="2800">
          <a:solidFill>
            <a:schemeClr val="tx1"/>
          </a:solidFill>
          <a:latin typeface="Arial" charset="0"/>
          <a:cs typeface="Arial" charset="0"/>
        </a:defRPr>
      </a:lvl7pPr>
      <a:lvl8pPr marL="1371600" algn="l" defTabSz="457200" rtl="0" eaLnBrk="1" fontAlgn="base" hangingPunct="1">
        <a:spcBef>
          <a:spcPct val="0"/>
        </a:spcBef>
        <a:spcAft>
          <a:spcPct val="0"/>
        </a:spcAft>
        <a:defRPr sz="2800">
          <a:solidFill>
            <a:schemeClr val="tx1"/>
          </a:solidFill>
          <a:latin typeface="Arial" charset="0"/>
          <a:cs typeface="Arial" charset="0"/>
        </a:defRPr>
      </a:lvl8pPr>
      <a:lvl9pPr marL="1828800" algn="l" defTabSz="457200" rtl="0" eaLnBrk="1" fontAlgn="base" hangingPunct="1">
        <a:spcBef>
          <a:spcPct val="0"/>
        </a:spcBef>
        <a:spcAft>
          <a:spcPct val="0"/>
        </a:spcAft>
        <a:defRPr sz="2800">
          <a:solidFill>
            <a:schemeClr val="tx1"/>
          </a:solidFill>
          <a:latin typeface="Arial" charset="0"/>
          <a:cs typeface="Arial" charset="0"/>
        </a:defRPr>
      </a:lvl9pPr>
    </p:titleStyle>
    <p:bodyStyle>
      <a:lvl1pPr marL="342900" indent="-342900" algn="l" rtl="0" eaLnBrk="1" fontAlgn="base" hangingPunct="1">
        <a:spcBef>
          <a:spcPts val="1200"/>
        </a:spcBef>
        <a:spcAft>
          <a:spcPct val="0"/>
        </a:spcAft>
        <a:buClr>
          <a:schemeClr val="accent1"/>
        </a:buClr>
        <a:buFont typeface="Arial" charset="0"/>
        <a:defRPr lang="en-US" kern="1200" dirty="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Calibri" pitchFamily="34" charset="0"/>
        <a:defRPr lang="en-US" sz="1400" i="1" kern="1200" dirty="0">
          <a:solidFill>
            <a:srgbClr val="595959"/>
          </a:solidFill>
          <a:latin typeface="+mn-lt"/>
          <a:ea typeface="+mn-ea"/>
          <a:cs typeface="+mn-cs"/>
        </a:defRPr>
      </a:lvl2pPr>
      <a:lvl3pPr marL="1143000" indent="-228600" algn="l" rtl="0" eaLnBrk="1" fontAlgn="base" hangingPunct="1">
        <a:spcBef>
          <a:spcPct val="20000"/>
        </a:spcBef>
        <a:spcAft>
          <a:spcPct val="0"/>
        </a:spcAft>
        <a:buClr>
          <a:schemeClr val="accent1"/>
        </a:buClr>
        <a:buFont typeface="Calibri" pitchFamily="34" charset="0"/>
        <a:defRPr lang="en-US" sz="1200" i="1" kern="1200" dirty="0">
          <a:solidFill>
            <a:srgbClr val="595959"/>
          </a:solidFill>
          <a:latin typeface="+mn-lt"/>
          <a:ea typeface="+mn-ea"/>
          <a:cs typeface="+mn-cs"/>
        </a:defRPr>
      </a:lvl3pPr>
      <a:lvl4pPr marL="1600200" indent="-228600" algn="l" rtl="0" eaLnBrk="1" fontAlgn="base" hangingPunct="1">
        <a:spcBef>
          <a:spcPct val="20000"/>
        </a:spcBef>
        <a:spcAft>
          <a:spcPct val="0"/>
        </a:spcAft>
        <a:buClr>
          <a:schemeClr val="accent1"/>
        </a:buClr>
        <a:buFont typeface="Calibri" pitchFamily="34" charset="0"/>
        <a:defRPr lang="en-US" sz="1000" i="1" kern="1200" dirty="0">
          <a:solidFill>
            <a:srgbClr val="595959"/>
          </a:solidFill>
          <a:latin typeface="+mn-lt"/>
          <a:ea typeface="+mn-ea"/>
          <a:cs typeface="+mn-cs"/>
        </a:defRPr>
      </a:lvl4pPr>
      <a:lvl5pPr marL="2057400" indent="-228600" algn="l" rtl="0" eaLnBrk="1" fontAlgn="base" hangingPunct="1">
        <a:spcBef>
          <a:spcPct val="20000"/>
        </a:spcBef>
        <a:spcAft>
          <a:spcPct val="0"/>
        </a:spcAft>
        <a:buClr>
          <a:schemeClr val="accent1"/>
        </a:buClr>
        <a:buFont typeface="Calibri" pitchFamily="34" charset="0"/>
        <a:defRPr lang="en-GB" sz="800" i="1" kern="1200" dirty="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ChangeAspect="1"/>
          </p:cNvPicPr>
          <p:nvPr/>
        </p:nvPicPr>
        <p:blipFill rotWithShape="1">
          <a:blip r:embed="rId2">
            <a:extLst>
              <a:ext uri="{28A0092B-C50C-407E-A947-70E740481C1C}">
                <a14:useLocalDpi xmlns:a14="http://schemas.microsoft.com/office/drawing/2010/main" val="0"/>
              </a:ext>
            </a:extLst>
          </a:blip>
          <a:srcRect t="14775" b="17180"/>
          <a:stretch/>
        </p:blipFill>
        <p:spPr>
          <a:xfrm>
            <a:off x="251520" y="2276872"/>
            <a:ext cx="8640960" cy="4409767"/>
          </a:xfrm>
          <a:prstGeom prst="rect">
            <a:avLst/>
          </a:prstGeom>
        </p:spPr>
      </p:pic>
      <p:sp>
        <p:nvSpPr>
          <p:cNvPr id="3" name="Rectangle 2"/>
          <p:cNvSpPr/>
          <p:nvPr/>
        </p:nvSpPr>
        <p:spPr>
          <a:xfrm>
            <a:off x="0" y="3860800"/>
            <a:ext cx="5868144" cy="2304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39" name="Title 3"/>
          <p:cNvSpPr>
            <a:spLocks noGrp="1"/>
          </p:cNvSpPr>
          <p:nvPr>
            <p:ph type="ctrTitle"/>
          </p:nvPr>
        </p:nvSpPr>
        <p:spPr>
          <a:xfrm>
            <a:off x="0" y="3645024"/>
            <a:ext cx="5724128" cy="2087463"/>
          </a:xfrm>
        </p:spPr>
        <p:txBody>
          <a:bodyPr/>
          <a:lstStyle/>
          <a:p>
            <a:r>
              <a:rPr lang="en-US" sz="2800" b="1" dirty="0" smtClean="0"/>
              <a:t>Improving Climate Change Resilience of Coffee Production in </a:t>
            </a:r>
            <a:r>
              <a:rPr lang="en-US" sz="2800" b="1" dirty="0" err="1" smtClean="0"/>
              <a:t>Daklak</a:t>
            </a:r>
            <a:r>
              <a:rPr lang="en-US" sz="2800" b="1" dirty="0" smtClean="0"/>
              <a:t/>
            </a:r>
            <a:br>
              <a:rPr lang="en-US" sz="2800" b="1" dirty="0" smtClean="0"/>
            </a:br>
            <a:r>
              <a:rPr lang="en-US" sz="2800" b="1" dirty="0" smtClean="0"/>
              <a:t>Province - Vietnam</a:t>
            </a:r>
            <a:endParaRPr lang="en-SG" altLang="en-US" sz="2800" dirty="0">
              <a:latin typeface="+mn-lt"/>
            </a:endParaRPr>
          </a:p>
        </p:txBody>
      </p:sp>
      <p:sp>
        <p:nvSpPr>
          <p:cNvPr id="14344" name="Rectangle 8"/>
          <p:cNvSpPr>
            <a:spLocks noGrp="1" noChangeArrowheads="1"/>
          </p:cNvSpPr>
          <p:nvPr>
            <p:ph type="subTitle" idx="1"/>
          </p:nvPr>
        </p:nvSpPr>
        <p:spPr>
          <a:noFill/>
          <a:ln/>
        </p:spPr>
        <p:txBody>
          <a:bodyPr/>
          <a:lstStyle/>
          <a:p>
            <a:r>
              <a:rPr lang="en-SG" altLang="en-US" dirty="0" err="1"/>
              <a:t>Olam</a:t>
            </a:r>
            <a:r>
              <a:rPr lang="en-SG" altLang="en-US" dirty="0"/>
              <a:t> International Ltd</a:t>
            </a:r>
          </a:p>
        </p:txBody>
      </p:sp>
      <p:sp>
        <p:nvSpPr>
          <p:cNvPr id="8" name="Rectangle 8"/>
          <p:cNvSpPr txBox="1">
            <a:spLocks noChangeArrowheads="1"/>
          </p:cNvSpPr>
          <p:nvPr/>
        </p:nvSpPr>
        <p:spPr bwMode="auto">
          <a:xfrm>
            <a:off x="251520" y="5589240"/>
            <a:ext cx="3311525" cy="3603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0" indent="0" algn="l" rtl="0" eaLnBrk="1" fontAlgn="base" hangingPunct="1">
              <a:spcBef>
                <a:spcPts val="1200"/>
              </a:spcBef>
              <a:spcAft>
                <a:spcPct val="0"/>
              </a:spcAft>
              <a:buClr>
                <a:schemeClr val="tx2"/>
              </a:buClr>
              <a:buFont typeface="Arial" charset="0"/>
              <a:defRPr lang="en-US" sz="1000" kern="1200">
                <a:solidFill>
                  <a:schemeClr val="bg1"/>
                </a:solidFill>
                <a:latin typeface="Arial" charset="0"/>
                <a:ea typeface="+mn-ea"/>
                <a:cs typeface="Arial" charset="0"/>
              </a:defRPr>
            </a:lvl1pPr>
            <a:lvl2pPr marL="742950" indent="-285750" algn="l" rtl="0" eaLnBrk="1" fontAlgn="base" hangingPunct="1">
              <a:spcBef>
                <a:spcPct val="20000"/>
              </a:spcBef>
              <a:spcAft>
                <a:spcPct val="0"/>
              </a:spcAft>
              <a:buClr>
                <a:schemeClr val="accent1"/>
              </a:buClr>
              <a:buFont typeface="Calibri" pitchFamily="34" charset="0"/>
              <a:defRPr lang="en-US" sz="1400" i="1" kern="1200" dirty="0">
                <a:solidFill>
                  <a:srgbClr val="595959"/>
                </a:solidFill>
                <a:latin typeface="+mn-lt"/>
                <a:ea typeface="+mn-ea"/>
                <a:cs typeface="+mn-cs"/>
              </a:defRPr>
            </a:lvl2pPr>
            <a:lvl3pPr marL="1143000" indent="-228600" algn="l" rtl="0" eaLnBrk="1" fontAlgn="base" hangingPunct="1">
              <a:spcBef>
                <a:spcPct val="20000"/>
              </a:spcBef>
              <a:spcAft>
                <a:spcPct val="0"/>
              </a:spcAft>
              <a:buClr>
                <a:schemeClr val="accent1"/>
              </a:buClr>
              <a:buFont typeface="Calibri" pitchFamily="34" charset="0"/>
              <a:defRPr lang="en-US" sz="1200" i="1" kern="1200" dirty="0">
                <a:solidFill>
                  <a:srgbClr val="595959"/>
                </a:solidFill>
                <a:latin typeface="+mn-lt"/>
                <a:ea typeface="+mn-ea"/>
                <a:cs typeface="+mn-cs"/>
              </a:defRPr>
            </a:lvl3pPr>
            <a:lvl4pPr marL="1600200" indent="-228600" algn="l" rtl="0" eaLnBrk="1" fontAlgn="base" hangingPunct="1">
              <a:spcBef>
                <a:spcPct val="20000"/>
              </a:spcBef>
              <a:spcAft>
                <a:spcPct val="0"/>
              </a:spcAft>
              <a:buClr>
                <a:schemeClr val="accent1"/>
              </a:buClr>
              <a:buFont typeface="Calibri" pitchFamily="34" charset="0"/>
              <a:defRPr lang="en-US" sz="1000" i="1" kern="1200" dirty="0">
                <a:solidFill>
                  <a:srgbClr val="595959"/>
                </a:solidFill>
                <a:latin typeface="+mn-lt"/>
                <a:ea typeface="+mn-ea"/>
                <a:cs typeface="+mn-cs"/>
              </a:defRPr>
            </a:lvl4pPr>
            <a:lvl5pPr marL="2057400" indent="-228600" algn="l" rtl="0" eaLnBrk="1" fontAlgn="base" hangingPunct="1">
              <a:spcBef>
                <a:spcPct val="20000"/>
              </a:spcBef>
              <a:spcAft>
                <a:spcPct val="0"/>
              </a:spcAft>
              <a:buClr>
                <a:schemeClr val="accent1"/>
              </a:buClr>
              <a:buFont typeface="Calibri" pitchFamily="34" charset="0"/>
              <a:defRPr lang="en-GB" sz="800" i="1" kern="1200" dirty="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smtClean="0"/>
              <a:t>Project Approval _July 2016</a:t>
            </a:r>
            <a:endParaRPr lang="en-SG" alt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p:txBody>
          <a:bodyPr/>
          <a:lstStyle/>
          <a:p>
            <a:pPr>
              <a:defRPr/>
            </a:pPr>
            <a:fld id="{54532C90-F0DE-4E1B-968E-49EB971B3D72}" type="slidenum">
              <a:rPr lang="en-GB"/>
              <a:pPr>
                <a:defRPr/>
              </a:pPr>
              <a:t>10</a:t>
            </a:fld>
            <a:endParaRPr lang="en-GB" dirty="0"/>
          </a:p>
        </p:txBody>
      </p:sp>
      <p:sp>
        <p:nvSpPr>
          <p:cNvPr id="47114" name="Rectangle 10"/>
          <p:cNvSpPr>
            <a:spLocks noGrp="1"/>
          </p:cNvSpPr>
          <p:nvPr>
            <p:ph type="title" idx="4294967295"/>
          </p:nvPr>
        </p:nvSpPr>
        <p:spPr bwMode="auto">
          <a:xfrm>
            <a:off x="323850" y="44624"/>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GB" sz="3200" b="1" dirty="0">
                <a:solidFill>
                  <a:schemeClr val="accent6">
                    <a:lumMod val="95000"/>
                    <a:lumOff val="5000"/>
                  </a:schemeClr>
                </a:solidFill>
              </a:rPr>
              <a:t>Project </a:t>
            </a:r>
            <a:r>
              <a:rPr lang="en-GB" sz="3200" b="1" dirty="0" smtClean="0">
                <a:solidFill>
                  <a:schemeClr val="accent6">
                    <a:lumMod val="95000"/>
                    <a:lumOff val="5000"/>
                  </a:schemeClr>
                </a:solidFill>
              </a:rPr>
              <a:t>Objectives</a:t>
            </a:r>
            <a:endParaRPr lang="en-SG" altLang="en-US" sz="3200" b="1" dirty="0" smtClean="0">
              <a:solidFill>
                <a:schemeClr val="accent6">
                  <a:lumMod val="95000"/>
                  <a:lumOff val="5000"/>
                </a:schemeClr>
              </a:solidFill>
              <a:latin typeface="+mn-lt"/>
              <a:cs typeface="Arial" charset="0"/>
            </a:endParaRPr>
          </a:p>
        </p:txBody>
      </p:sp>
      <p:sp>
        <p:nvSpPr>
          <p:cNvPr id="5" name="Content Placeholder 2"/>
          <p:cNvSpPr txBox="1">
            <a:spLocks/>
          </p:cNvSpPr>
          <p:nvPr/>
        </p:nvSpPr>
        <p:spPr>
          <a:xfrm>
            <a:off x="611560" y="1340768"/>
            <a:ext cx="7846640" cy="5112568"/>
          </a:xfrm>
          <a:prstGeom prst="rect">
            <a:avLst/>
          </a:prstGeom>
        </p:spPr>
        <p:txBody>
          <a:bodyPr>
            <a:normAutofit/>
          </a:bodyPr>
          <a:lstStyle>
            <a:lvl1pPr marL="342900" indent="-342900" algn="l" rtl="0" eaLnBrk="1" fontAlgn="base" hangingPunct="1">
              <a:spcBef>
                <a:spcPts val="1200"/>
              </a:spcBef>
              <a:spcAft>
                <a:spcPct val="0"/>
              </a:spcAft>
              <a:buClr>
                <a:schemeClr val="accent1"/>
              </a:buClr>
              <a:buFont typeface="Arial" charset="0"/>
              <a:defRPr lang="en-US" kern="1200" dirty="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Calibri" pitchFamily="34" charset="0"/>
              <a:defRPr lang="en-US" sz="1400" i="1" kern="1200" dirty="0">
                <a:solidFill>
                  <a:srgbClr val="595959"/>
                </a:solidFill>
                <a:latin typeface="+mn-lt"/>
                <a:ea typeface="+mn-ea"/>
                <a:cs typeface="+mn-cs"/>
              </a:defRPr>
            </a:lvl2pPr>
            <a:lvl3pPr marL="1143000" indent="-228600" algn="l" rtl="0" eaLnBrk="1" fontAlgn="base" hangingPunct="1">
              <a:spcBef>
                <a:spcPct val="20000"/>
              </a:spcBef>
              <a:spcAft>
                <a:spcPct val="0"/>
              </a:spcAft>
              <a:buClr>
                <a:schemeClr val="accent1"/>
              </a:buClr>
              <a:buFont typeface="Calibri" pitchFamily="34" charset="0"/>
              <a:defRPr lang="en-US" sz="1200" i="1" kern="1200" dirty="0">
                <a:solidFill>
                  <a:srgbClr val="595959"/>
                </a:solidFill>
                <a:latin typeface="+mn-lt"/>
                <a:ea typeface="+mn-ea"/>
                <a:cs typeface="+mn-cs"/>
              </a:defRPr>
            </a:lvl3pPr>
            <a:lvl4pPr marL="1600200" indent="-228600" algn="l" rtl="0" eaLnBrk="1" fontAlgn="base" hangingPunct="1">
              <a:spcBef>
                <a:spcPct val="20000"/>
              </a:spcBef>
              <a:spcAft>
                <a:spcPct val="0"/>
              </a:spcAft>
              <a:buClr>
                <a:schemeClr val="accent1"/>
              </a:buClr>
              <a:buFont typeface="Calibri" pitchFamily="34" charset="0"/>
              <a:defRPr lang="en-US" sz="1000" i="1" kern="1200" dirty="0">
                <a:solidFill>
                  <a:srgbClr val="595959"/>
                </a:solidFill>
                <a:latin typeface="+mn-lt"/>
                <a:ea typeface="+mn-ea"/>
                <a:cs typeface="+mn-cs"/>
              </a:defRPr>
            </a:lvl4pPr>
            <a:lvl5pPr marL="2057400" indent="-228600" algn="l" rtl="0" eaLnBrk="1" fontAlgn="base" hangingPunct="1">
              <a:spcBef>
                <a:spcPct val="20000"/>
              </a:spcBef>
              <a:spcAft>
                <a:spcPct val="0"/>
              </a:spcAft>
              <a:buClr>
                <a:schemeClr val="accent1"/>
              </a:buClr>
              <a:buFont typeface="Calibri" pitchFamily="34" charset="0"/>
              <a:defRPr lang="en-GB" sz="800" i="1" kern="1200" dirty="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solidFill>
                  <a:schemeClr val="accent2"/>
                </a:solidFill>
              </a:rPr>
              <a:t>Short term objectives (up to 2018</a:t>
            </a:r>
            <a:r>
              <a:rPr lang="en-GB" sz="1600" b="1" dirty="0" smtClean="0">
                <a:solidFill>
                  <a:schemeClr val="accent2"/>
                </a:solidFill>
              </a:rPr>
              <a:t>): </a:t>
            </a:r>
            <a:r>
              <a:rPr lang="en-GB" sz="1600" dirty="0" smtClean="0"/>
              <a:t>(</a:t>
            </a:r>
            <a:r>
              <a:rPr lang="en-GB" sz="1600" dirty="0"/>
              <a:t>up to 2018):</a:t>
            </a:r>
            <a:endParaRPr lang="en-US" sz="1600" dirty="0"/>
          </a:p>
          <a:p>
            <a:pPr lvl="0">
              <a:buFont typeface="Arial" pitchFamily="34" charset="0"/>
              <a:buChar char="•"/>
            </a:pPr>
            <a:r>
              <a:rPr lang="en-GB" sz="1600" dirty="0" smtClean="0">
                <a:solidFill>
                  <a:schemeClr val="accent2"/>
                </a:solidFill>
              </a:rPr>
              <a:t>Professionalise </a:t>
            </a:r>
            <a:r>
              <a:rPr lang="en-GB" sz="1600" dirty="0">
                <a:solidFill>
                  <a:schemeClr val="accent2"/>
                </a:solidFill>
              </a:rPr>
              <a:t>farm management to safe-guard productivity and farmer income earning capacity</a:t>
            </a:r>
            <a:endParaRPr lang="en-US" sz="1600" dirty="0">
              <a:solidFill>
                <a:schemeClr val="accent2"/>
              </a:solidFill>
            </a:endParaRPr>
          </a:p>
          <a:p>
            <a:pPr>
              <a:buFont typeface="Arial" pitchFamily="34" charset="0"/>
              <a:buChar char="•"/>
            </a:pPr>
            <a:r>
              <a:rPr lang="en-GB" sz="1600" dirty="0">
                <a:solidFill>
                  <a:schemeClr val="accent2"/>
                </a:solidFill>
              </a:rPr>
              <a:t>Diversify farming system to reduce farmers’ risk exposure to effects of climate </a:t>
            </a:r>
            <a:r>
              <a:rPr lang="en-GB" sz="1600" dirty="0" smtClean="0">
                <a:solidFill>
                  <a:schemeClr val="accent2"/>
                </a:solidFill>
              </a:rPr>
              <a:t>change</a:t>
            </a:r>
            <a:endParaRPr lang="en-US" sz="1600" dirty="0">
              <a:solidFill>
                <a:schemeClr val="accent2"/>
              </a:solidFill>
            </a:endParaRPr>
          </a:p>
          <a:p>
            <a:pPr lvl="0">
              <a:buFont typeface="Arial" pitchFamily="34" charset="0"/>
              <a:buChar char="•"/>
            </a:pPr>
            <a:r>
              <a:rPr lang="en-GB" sz="1600" dirty="0">
                <a:solidFill>
                  <a:schemeClr val="accent2"/>
                </a:solidFill>
              </a:rPr>
              <a:t>Pilot carbon foot-printing in line with coffee PCR and toxic-load tracking based on EIQ of coffee production and </a:t>
            </a:r>
            <a:r>
              <a:rPr lang="en-GB" sz="1600" dirty="0" smtClean="0">
                <a:solidFill>
                  <a:schemeClr val="accent2"/>
                </a:solidFill>
              </a:rPr>
              <a:t>processing.</a:t>
            </a:r>
          </a:p>
          <a:p>
            <a:pPr lvl="0">
              <a:buFont typeface="Arial" pitchFamily="34" charset="0"/>
              <a:buChar char="•"/>
            </a:pPr>
            <a:r>
              <a:rPr lang="en-GB" sz="1600" dirty="0" smtClean="0">
                <a:solidFill>
                  <a:schemeClr val="accent2"/>
                </a:solidFill>
              </a:rPr>
              <a:t>Integrate </a:t>
            </a:r>
            <a:r>
              <a:rPr lang="en-GB" sz="1600" dirty="0">
                <a:solidFill>
                  <a:schemeClr val="accent2"/>
                </a:solidFill>
              </a:rPr>
              <a:t>innovative service delivery to farmers in the Olam commercial </a:t>
            </a:r>
            <a:r>
              <a:rPr lang="en-GB" sz="1600" dirty="0" smtClean="0">
                <a:solidFill>
                  <a:schemeClr val="accent2"/>
                </a:solidFill>
              </a:rPr>
              <a:t>operations. </a:t>
            </a:r>
          </a:p>
          <a:p>
            <a:pPr lvl="0">
              <a:buFont typeface="Arial" pitchFamily="34" charset="0"/>
              <a:buChar char="•"/>
            </a:pPr>
            <a:r>
              <a:rPr lang="en-GB" sz="1600" dirty="0" smtClean="0">
                <a:solidFill>
                  <a:schemeClr val="accent2"/>
                </a:solidFill>
              </a:rPr>
              <a:t>Contribute </a:t>
            </a:r>
            <a:r>
              <a:rPr lang="en-GB" sz="1600" dirty="0">
                <a:solidFill>
                  <a:schemeClr val="accent2"/>
                </a:solidFill>
              </a:rPr>
              <a:t>positively to Vietnam coffee policy </a:t>
            </a:r>
            <a:r>
              <a:rPr lang="en-GB" sz="1600" dirty="0" smtClean="0">
                <a:solidFill>
                  <a:schemeClr val="accent2"/>
                </a:solidFill>
              </a:rPr>
              <a:t>debate</a:t>
            </a:r>
          </a:p>
          <a:p>
            <a:pPr marL="0" indent="0"/>
            <a:r>
              <a:rPr lang="en-GB" sz="1600" b="1" dirty="0" smtClean="0">
                <a:solidFill>
                  <a:schemeClr val="accent2"/>
                </a:solidFill>
              </a:rPr>
              <a:t>Long </a:t>
            </a:r>
            <a:r>
              <a:rPr lang="en-GB" sz="1600" b="1" dirty="0">
                <a:solidFill>
                  <a:schemeClr val="accent2"/>
                </a:solidFill>
              </a:rPr>
              <a:t>term objectives (beyond 2018):</a:t>
            </a:r>
            <a:endParaRPr lang="en-US" sz="1600" b="1" dirty="0">
              <a:solidFill>
                <a:schemeClr val="accent2"/>
              </a:solidFill>
            </a:endParaRPr>
          </a:p>
          <a:p>
            <a:pPr lvl="0">
              <a:buFont typeface="Arial" pitchFamily="34" charset="0"/>
              <a:buChar char="•"/>
            </a:pPr>
            <a:r>
              <a:rPr lang="en-GB" sz="1600" dirty="0" smtClean="0">
                <a:solidFill>
                  <a:schemeClr val="accent2"/>
                </a:solidFill>
              </a:rPr>
              <a:t>Climate-change </a:t>
            </a:r>
            <a:r>
              <a:rPr lang="en-GB" sz="1600" dirty="0">
                <a:solidFill>
                  <a:schemeClr val="accent2"/>
                </a:solidFill>
              </a:rPr>
              <a:t>proof Olam Vietnam coffee supply </a:t>
            </a:r>
            <a:r>
              <a:rPr lang="en-GB" sz="1600" dirty="0" smtClean="0">
                <a:solidFill>
                  <a:schemeClr val="accent2"/>
                </a:solidFill>
              </a:rPr>
              <a:t>chains</a:t>
            </a:r>
          </a:p>
          <a:p>
            <a:pPr lvl="0">
              <a:buFont typeface="Arial" pitchFamily="34" charset="0"/>
              <a:buChar char="•"/>
            </a:pPr>
            <a:r>
              <a:rPr lang="en-GB" sz="1600" dirty="0" smtClean="0">
                <a:solidFill>
                  <a:schemeClr val="accent2"/>
                </a:solidFill>
              </a:rPr>
              <a:t>Map</a:t>
            </a:r>
            <a:r>
              <a:rPr lang="en-GB" sz="1600" dirty="0">
                <a:solidFill>
                  <a:schemeClr val="accent2"/>
                </a:solidFill>
              </a:rPr>
              <a:t>, track and reduce environmental footprint of Olam coffee from Vietnam in line with EU PEF approach</a:t>
            </a:r>
            <a:endParaRPr lang="en-US" sz="1600" dirty="0">
              <a:solidFill>
                <a:schemeClr val="accent2"/>
              </a:solidFill>
            </a:endParaRPr>
          </a:p>
          <a:p>
            <a:pPr lvl="0">
              <a:buFont typeface="Arial" pitchFamily="34" charset="0"/>
              <a:buChar char="•"/>
            </a:pPr>
            <a:endParaRPr lang="en-US" sz="1600" dirty="0">
              <a:solidFill>
                <a:schemeClr val="accent2"/>
              </a:solidFill>
            </a:endParaRPr>
          </a:p>
        </p:txBody>
      </p:sp>
    </p:spTree>
    <p:extLst>
      <p:ext uri="{BB962C8B-B14F-4D97-AF65-F5344CB8AC3E}">
        <p14:creationId xmlns:p14="http://schemas.microsoft.com/office/powerpoint/2010/main" val="166922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a:xfrm>
            <a:off x="8460564" y="6473403"/>
            <a:ext cx="431800" cy="365125"/>
          </a:xfrm>
        </p:spPr>
        <p:txBody>
          <a:bodyPr/>
          <a:lstStyle/>
          <a:p>
            <a:pPr>
              <a:defRPr/>
            </a:pPr>
            <a:fld id="{54532C90-F0DE-4E1B-968E-49EB971B3D72}" type="slidenum">
              <a:rPr lang="en-GB"/>
              <a:pPr>
                <a:defRPr/>
              </a:pPr>
              <a:t>11</a:t>
            </a:fld>
            <a:endParaRPr lang="en-GB" dirty="0"/>
          </a:p>
        </p:txBody>
      </p:sp>
      <p:sp>
        <p:nvSpPr>
          <p:cNvPr id="47114" name="Rectangle 10"/>
          <p:cNvSpPr>
            <a:spLocks noGrp="1"/>
          </p:cNvSpPr>
          <p:nvPr>
            <p:ph type="title" idx="4294967295"/>
          </p:nvPr>
        </p:nvSpPr>
        <p:spPr bwMode="auto">
          <a:xfrm>
            <a:off x="213042" y="228600"/>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US" sz="3200" dirty="0" smtClean="0">
                <a:solidFill>
                  <a:schemeClr val="accent6">
                    <a:lumMod val="95000"/>
                    <a:lumOff val="5000"/>
                  </a:schemeClr>
                </a:solidFill>
                <a:latin typeface="+mn-lt"/>
              </a:rPr>
              <a:t>Partnership</a:t>
            </a:r>
            <a:endParaRPr lang="en-SG" altLang="en-US" dirty="0" smtClean="0">
              <a:solidFill>
                <a:schemeClr val="tx2"/>
              </a:solidFill>
              <a:latin typeface="Arial" charset="0"/>
              <a:cs typeface="Arial" charset="0"/>
            </a:endParaRPr>
          </a:p>
        </p:txBody>
      </p:sp>
      <p:pic>
        <p:nvPicPr>
          <p:cNvPr id="6" name="Picture 5" descr="C:\Users\Michiel Kuit\Dropbox\KC\3_Clients\5_Olam\05_CR&amp;S support\19_Vietnam\Project management structure.png"/>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3236"/>
            <a:ext cx="7398385" cy="3865564"/>
          </a:xfrm>
          <a:prstGeom prst="rect">
            <a:avLst/>
          </a:prstGeom>
          <a:noFill/>
          <a:ln>
            <a:noFill/>
          </a:ln>
        </p:spPr>
      </p:pic>
    </p:spTree>
    <p:extLst>
      <p:ext uri="{BB962C8B-B14F-4D97-AF65-F5344CB8AC3E}">
        <p14:creationId xmlns:p14="http://schemas.microsoft.com/office/powerpoint/2010/main" val="1408828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a:xfrm>
            <a:off x="8460564" y="6473403"/>
            <a:ext cx="431800" cy="365125"/>
          </a:xfrm>
        </p:spPr>
        <p:txBody>
          <a:bodyPr/>
          <a:lstStyle/>
          <a:p>
            <a:pPr>
              <a:defRPr/>
            </a:pPr>
            <a:fld id="{54532C90-F0DE-4E1B-968E-49EB971B3D72}" type="slidenum">
              <a:rPr lang="en-GB"/>
              <a:pPr>
                <a:defRPr/>
              </a:pPr>
              <a:t>12</a:t>
            </a:fld>
            <a:endParaRPr lang="en-GB" dirty="0"/>
          </a:p>
        </p:txBody>
      </p:sp>
      <p:sp>
        <p:nvSpPr>
          <p:cNvPr id="47114" name="Rectangle 10"/>
          <p:cNvSpPr>
            <a:spLocks noGrp="1"/>
          </p:cNvSpPr>
          <p:nvPr>
            <p:ph type="title" idx="4294967295"/>
          </p:nvPr>
        </p:nvSpPr>
        <p:spPr bwMode="auto">
          <a:xfrm>
            <a:off x="304800" y="-304800"/>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US" dirty="0"/>
              <a:t>O</a:t>
            </a:r>
            <a:r>
              <a:rPr lang="en-US" dirty="0" smtClean="0"/>
              <a:t>utcome </a:t>
            </a:r>
            <a:r>
              <a:rPr lang="en-US" dirty="0"/>
              <a:t>indicators and targets</a:t>
            </a:r>
            <a:endParaRPr lang="en-SG" altLang="en-US" dirty="0" smtClean="0">
              <a:solidFill>
                <a:schemeClr val="tx2"/>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17288064"/>
              </p:ext>
            </p:extLst>
          </p:nvPr>
        </p:nvGraphicFramePr>
        <p:xfrm>
          <a:off x="609600" y="1295400"/>
          <a:ext cx="4876800" cy="5198756"/>
        </p:xfrm>
        <a:graphic>
          <a:graphicData uri="http://schemas.openxmlformats.org/drawingml/2006/table">
            <a:tbl>
              <a:tblPr firstRow="1" firstCol="1" bandRow="1">
                <a:tableStyleId>{69012ECD-51FC-41F1-AA8D-1B2483CD663E}</a:tableStyleId>
              </a:tblPr>
              <a:tblGrid>
                <a:gridCol w="1232312">
                  <a:extLst>
                    <a:ext uri="{9D8B030D-6E8A-4147-A177-3AD203B41FA5}">
                      <a16:colId xmlns:a16="http://schemas.microsoft.com/office/drawing/2014/main" val="20000"/>
                    </a:ext>
                  </a:extLst>
                </a:gridCol>
                <a:gridCol w="526564">
                  <a:extLst>
                    <a:ext uri="{9D8B030D-6E8A-4147-A177-3AD203B41FA5}">
                      <a16:colId xmlns:a16="http://schemas.microsoft.com/office/drawing/2014/main" val="20001"/>
                    </a:ext>
                  </a:extLst>
                </a:gridCol>
                <a:gridCol w="384649">
                  <a:extLst>
                    <a:ext uri="{9D8B030D-6E8A-4147-A177-3AD203B41FA5}">
                      <a16:colId xmlns:a16="http://schemas.microsoft.com/office/drawing/2014/main" val="20002"/>
                    </a:ext>
                  </a:extLst>
                </a:gridCol>
                <a:gridCol w="385127">
                  <a:extLst>
                    <a:ext uri="{9D8B030D-6E8A-4147-A177-3AD203B41FA5}">
                      <a16:colId xmlns:a16="http://schemas.microsoft.com/office/drawing/2014/main" val="20003"/>
                    </a:ext>
                  </a:extLst>
                </a:gridCol>
                <a:gridCol w="385127">
                  <a:extLst>
                    <a:ext uri="{9D8B030D-6E8A-4147-A177-3AD203B41FA5}">
                      <a16:colId xmlns:a16="http://schemas.microsoft.com/office/drawing/2014/main" val="20004"/>
                    </a:ext>
                  </a:extLst>
                </a:gridCol>
                <a:gridCol w="385127">
                  <a:extLst>
                    <a:ext uri="{9D8B030D-6E8A-4147-A177-3AD203B41FA5}">
                      <a16:colId xmlns:a16="http://schemas.microsoft.com/office/drawing/2014/main" val="20005"/>
                    </a:ext>
                  </a:extLst>
                </a:gridCol>
                <a:gridCol w="385127">
                  <a:extLst>
                    <a:ext uri="{9D8B030D-6E8A-4147-A177-3AD203B41FA5}">
                      <a16:colId xmlns:a16="http://schemas.microsoft.com/office/drawing/2014/main" val="20006"/>
                    </a:ext>
                  </a:extLst>
                </a:gridCol>
                <a:gridCol w="1192767">
                  <a:extLst>
                    <a:ext uri="{9D8B030D-6E8A-4147-A177-3AD203B41FA5}">
                      <a16:colId xmlns:a16="http://schemas.microsoft.com/office/drawing/2014/main" val="20007"/>
                    </a:ext>
                  </a:extLst>
                </a:gridCol>
              </a:tblGrid>
              <a:tr h="30480">
                <a:tc>
                  <a:txBody>
                    <a:bodyPr/>
                    <a:lstStyle/>
                    <a:p>
                      <a:pPr marL="0" marR="0">
                        <a:spcBef>
                          <a:spcPts val="0"/>
                        </a:spcBef>
                        <a:spcAft>
                          <a:spcPts val="0"/>
                        </a:spcAft>
                      </a:pPr>
                      <a:r>
                        <a:rPr lang="en-GB" sz="700" dirty="0">
                          <a:solidFill>
                            <a:schemeClr val="accent6"/>
                          </a:solidFill>
                          <a:effectLst/>
                        </a:rPr>
                        <a:t> </a:t>
                      </a:r>
                      <a:endParaRPr lang="en-US" sz="800" dirty="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gridSpan="4">
                  <a:txBody>
                    <a:bodyPr/>
                    <a:lstStyle/>
                    <a:p>
                      <a:pPr marL="0" marR="0">
                        <a:spcBef>
                          <a:spcPts val="0"/>
                        </a:spcBef>
                        <a:spcAft>
                          <a:spcPts val="0"/>
                        </a:spcAft>
                      </a:pPr>
                      <a:r>
                        <a:rPr lang="en-GB" sz="700">
                          <a:solidFill>
                            <a:schemeClr val="accent6"/>
                          </a:solidFill>
                          <a:effectLst/>
                        </a:rPr>
                        <a:t>All partners</a:t>
                      </a:r>
                      <a:endParaRPr lang="en-US" sz="800">
                        <a:solidFill>
                          <a:schemeClr val="accent6"/>
                        </a:solidFill>
                        <a:effectLst/>
                        <a:latin typeface="Corbel"/>
                        <a:ea typeface="Times New Roman"/>
                        <a:cs typeface="Times New Roman"/>
                      </a:endParaRPr>
                    </a:p>
                  </a:txBody>
                  <a:tcPr marL="51605" marR="51605"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GB" sz="700">
                          <a:solidFill>
                            <a:schemeClr val="accent6"/>
                          </a:solidFill>
                          <a:effectLst/>
                        </a:rPr>
                        <a:t>Lavazza only</a:t>
                      </a:r>
                      <a:endParaRPr lang="en-US" sz="800">
                        <a:solidFill>
                          <a:schemeClr val="accent6"/>
                        </a:solidFill>
                        <a:effectLst/>
                        <a:latin typeface="Corbel"/>
                        <a:ea typeface="Times New Roman"/>
                        <a:cs typeface="Times New Roman"/>
                      </a:endParaRPr>
                    </a:p>
                  </a:txBody>
                  <a:tcPr marL="51605" marR="51605" marT="0" marB="0"/>
                </a:tc>
                <a:tc hMerge="1">
                  <a:txBody>
                    <a:bodyPr/>
                    <a:lstStyle/>
                    <a:p>
                      <a:endParaRPr lang="en-US"/>
                    </a:p>
                  </a:txBody>
                  <a:tcPr/>
                </a:tc>
                <a:extLst>
                  <a:ext uri="{0D108BD9-81ED-4DB2-BD59-A6C34878D82A}">
                    <a16:rowId xmlns:a16="http://schemas.microsoft.com/office/drawing/2014/main" val="10000"/>
                  </a:ext>
                </a:extLst>
              </a:tr>
              <a:tr h="350520">
                <a:tc>
                  <a:txBody>
                    <a:bodyPr/>
                    <a:lstStyle/>
                    <a:p>
                      <a:pPr marL="0" marR="0">
                        <a:spcBef>
                          <a:spcPts val="0"/>
                        </a:spcBef>
                        <a:spcAft>
                          <a:spcPts val="0"/>
                        </a:spcAft>
                      </a:pPr>
                      <a:r>
                        <a:rPr lang="en-US" sz="700">
                          <a:solidFill>
                            <a:schemeClr val="accent6"/>
                          </a:solidFill>
                          <a:effectLst/>
                        </a:rPr>
                        <a:t>KPIs</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dirty="0">
                          <a:solidFill>
                            <a:schemeClr val="accent6"/>
                          </a:solidFill>
                          <a:effectLst/>
                        </a:rPr>
                        <a:t>Output </a:t>
                      </a:r>
                      <a:r>
                        <a:rPr lang="en-GB" sz="700" dirty="0" smtClean="0">
                          <a:solidFill>
                            <a:schemeClr val="accent6"/>
                          </a:solidFill>
                          <a:effectLst/>
                        </a:rPr>
                        <a:t>with</a:t>
                      </a:r>
                      <a:r>
                        <a:rPr lang="en-GB" sz="700" baseline="0" dirty="0" smtClean="0">
                          <a:solidFill>
                            <a:schemeClr val="accent6"/>
                          </a:solidFill>
                          <a:effectLst/>
                        </a:rPr>
                        <a:t> ISLA </a:t>
                      </a:r>
                      <a:r>
                        <a:rPr lang="en-GB" sz="700" dirty="0" smtClean="0">
                          <a:solidFill>
                            <a:schemeClr val="accent6"/>
                          </a:solidFill>
                          <a:effectLst/>
                        </a:rPr>
                        <a:t>time </a:t>
                      </a:r>
                      <a:r>
                        <a:rPr lang="en-GB" sz="700" dirty="0">
                          <a:solidFill>
                            <a:schemeClr val="accent6"/>
                          </a:solidFill>
                          <a:effectLst/>
                        </a:rPr>
                        <a:t>frame</a:t>
                      </a:r>
                      <a:endParaRPr lang="en-US" sz="800" dirty="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Total target</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Target year 1</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Target year 2</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Target year 3</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Target year 4</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Target year 5</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1"/>
                  </a:ext>
                </a:extLst>
              </a:tr>
              <a:tr h="145259">
                <a:tc gridSpan="8">
                  <a:txBody>
                    <a:bodyPr/>
                    <a:lstStyle/>
                    <a:p>
                      <a:pPr marL="0" marR="0">
                        <a:spcBef>
                          <a:spcPts val="0"/>
                        </a:spcBef>
                        <a:spcAft>
                          <a:spcPts val="0"/>
                        </a:spcAft>
                      </a:pPr>
                      <a:r>
                        <a:rPr lang="en-US" sz="700">
                          <a:solidFill>
                            <a:schemeClr val="accent6"/>
                          </a:solidFill>
                          <a:effectLst/>
                        </a:rPr>
                        <a:t>Mandatory ISLA indicators (fill in targets only if applicable to intervention area of the project)</a:t>
                      </a:r>
                      <a:endParaRPr lang="en-US" sz="800">
                        <a:solidFill>
                          <a:schemeClr val="accent6"/>
                        </a:solidFill>
                        <a:effectLst/>
                        <a:latin typeface="Corbel"/>
                        <a:ea typeface="Times New Roman"/>
                        <a:cs typeface="Times New Roman"/>
                      </a:endParaRPr>
                    </a:p>
                  </a:txBody>
                  <a:tcPr marL="51605" marR="516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6421">
                <a:tc>
                  <a:txBody>
                    <a:bodyPr/>
                    <a:lstStyle/>
                    <a:p>
                      <a:pPr marL="0" marR="0">
                        <a:spcBef>
                          <a:spcPts val="0"/>
                        </a:spcBef>
                        <a:spcAft>
                          <a:spcPts val="0"/>
                        </a:spcAft>
                      </a:pPr>
                      <a:r>
                        <a:rPr lang="en-US" sz="700">
                          <a:solidFill>
                            <a:schemeClr val="accent6"/>
                          </a:solidFill>
                          <a:effectLst/>
                        </a:rPr>
                        <a:t># of farmers/workers and community members trained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Output</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1,245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1,245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1,245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1,245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1,245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1,245</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3"/>
                  </a:ext>
                </a:extLst>
              </a:tr>
              <a:tr h="412841">
                <a:tc>
                  <a:txBody>
                    <a:bodyPr/>
                    <a:lstStyle/>
                    <a:p>
                      <a:pPr marL="0" marR="0">
                        <a:spcBef>
                          <a:spcPts val="0"/>
                        </a:spcBef>
                        <a:spcAft>
                          <a:spcPts val="0"/>
                        </a:spcAft>
                      </a:pPr>
                      <a:r>
                        <a:rPr lang="en-US" sz="700">
                          <a:solidFill>
                            <a:schemeClr val="accent6"/>
                          </a:solidFill>
                          <a:effectLst/>
                        </a:rPr>
                        <a:t># of trainers and government staff trained through program companies/NGOs to efficiently deliver services</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Output</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dirty="0">
                          <a:solidFill>
                            <a:schemeClr val="accent6"/>
                          </a:solidFill>
                          <a:effectLst/>
                        </a:rPr>
                        <a:t>0</a:t>
                      </a:r>
                      <a:endParaRPr lang="en-US" sz="800" dirty="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4"/>
                  </a:ext>
                </a:extLst>
              </a:tr>
              <a:tr h="412841">
                <a:tc>
                  <a:txBody>
                    <a:bodyPr/>
                    <a:lstStyle/>
                    <a:p>
                      <a:pPr marL="0" marR="0">
                        <a:spcBef>
                          <a:spcPts val="0"/>
                        </a:spcBef>
                        <a:spcAft>
                          <a:spcPts val="0"/>
                        </a:spcAft>
                      </a:pPr>
                      <a:r>
                        <a:rPr lang="en-US" sz="700">
                          <a:solidFill>
                            <a:schemeClr val="accent6"/>
                          </a:solidFill>
                          <a:effectLst/>
                        </a:rPr>
                        <a:t># and of physical structures established &lt;specify structures, e.g. fence, dam, warehouse, etc.&gt;</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Output (water flow meters for irrigation)</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30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30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5"/>
                  </a:ext>
                </a:extLst>
              </a:tr>
              <a:tr h="309631">
                <a:tc>
                  <a:txBody>
                    <a:bodyPr/>
                    <a:lstStyle/>
                    <a:p>
                      <a:pPr marL="0" marR="0">
                        <a:spcBef>
                          <a:spcPts val="0"/>
                        </a:spcBef>
                        <a:spcAft>
                          <a:spcPts val="0"/>
                        </a:spcAft>
                      </a:pPr>
                      <a:r>
                        <a:rPr lang="en-US" sz="700">
                          <a:solidFill>
                            <a:schemeClr val="accent6"/>
                          </a:solidFill>
                          <a:effectLst/>
                        </a:rPr>
                        <a:t>Adoption rate by producers/workers/ community members (m/f) trained</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Outcome</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70%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40%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55%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70%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75%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80%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6"/>
                  </a:ext>
                </a:extLst>
              </a:tr>
              <a:tr h="309631">
                <a:tc>
                  <a:txBody>
                    <a:bodyPr/>
                    <a:lstStyle/>
                    <a:p>
                      <a:pPr marL="0" marR="0">
                        <a:spcBef>
                          <a:spcPts val="0"/>
                        </a:spcBef>
                        <a:spcAft>
                          <a:spcPts val="0"/>
                        </a:spcAft>
                      </a:pPr>
                      <a:r>
                        <a:rPr lang="en-US" sz="700">
                          <a:solidFill>
                            <a:schemeClr val="accent6"/>
                          </a:solidFill>
                          <a:effectLst/>
                        </a:rPr>
                        <a:t>#has of farmland/ plantation area where trained practices are applied</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dirty="0">
                          <a:solidFill>
                            <a:schemeClr val="accent6"/>
                          </a:solidFill>
                          <a:effectLst/>
                        </a:rPr>
                        <a:t>Outcome</a:t>
                      </a:r>
                      <a:endParaRPr lang="en-US" sz="800" dirty="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1,160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750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1,160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1,160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1,160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7"/>
                  </a:ext>
                </a:extLst>
              </a:tr>
              <a:tr h="412841">
                <a:tc>
                  <a:txBody>
                    <a:bodyPr/>
                    <a:lstStyle/>
                    <a:p>
                      <a:pPr marL="0" marR="0">
                        <a:spcBef>
                          <a:spcPts val="0"/>
                        </a:spcBef>
                        <a:spcAft>
                          <a:spcPts val="0"/>
                        </a:spcAft>
                      </a:pPr>
                      <a:r>
                        <a:rPr lang="en-US" sz="700">
                          <a:solidFill>
                            <a:schemeClr val="accent6"/>
                          </a:solidFill>
                          <a:effectLst/>
                        </a:rPr>
                        <a:t># of processing facilities with sustainable production practices and social standards applied</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Outcome</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8"/>
                  </a:ext>
                </a:extLst>
              </a:tr>
              <a:tr h="309631">
                <a:tc>
                  <a:txBody>
                    <a:bodyPr/>
                    <a:lstStyle/>
                    <a:p>
                      <a:pPr marL="0" marR="0">
                        <a:spcBef>
                          <a:spcPts val="0"/>
                        </a:spcBef>
                        <a:spcAft>
                          <a:spcPts val="0"/>
                        </a:spcAft>
                      </a:pPr>
                      <a:r>
                        <a:rPr lang="en-GB" sz="700">
                          <a:solidFill>
                            <a:schemeClr val="accent6"/>
                          </a:solidFill>
                          <a:effectLst/>
                        </a:rPr>
                        <a:t># of smallholders / community members with formal/informal land title</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Outcome</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09"/>
                  </a:ext>
                </a:extLst>
              </a:tr>
              <a:tr h="206421">
                <a:tc>
                  <a:txBody>
                    <a:bodyPr/>
                    <a:lstStyle/>
                    <a:p>
                      <a:pPr marL="0" marR="0">
                        <a:spcBef>
                          <a:spcPts val="0"/>
                        </a:spcBef>
                        <a:spcAft>
                          <a:spcPts val="0"/>
                        </a:spcAft>
                      </a:pPr>
                      <a:r>
                        <a:rPr lang="en-GB" sz="700">
                          <a:solidFill>
                            <a:schemeClr val="accent6"/>
                          </a:solidFill>
                          <a:effectLst/>
                        </a:rPr>
                        <a:t># of hectares with land or forest restoration or afforestation</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Outcome</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400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450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500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0"/>
                  </a:ext>
                </a:extLst>
              </a:tr>
              <a:tr h="145259">
                <a:tc gridSpan="8">
                  <a:txBody>
                    <a:bodyPr/>
                    <a:lstStyle/>
                    <a:p>
                      <a:pPr marL="0" marR="0">
                        <a:spcBef>
                          <a:spcPts val="0"/>
                        </a:spcBef>
                        <a:spcAft>
                          <a:spcPts val="0"/>
                        </a:spcAft>
                      </a:pPr>
                      <a:r>
                        <a:rPr lang="en-US" sz="700">
                          <a:solidFill>
                            <a:schemeClr val="accent6"/>
                          </a:solidFill>
                          <a:effectLst/>
                        </a:rPr>
                        <a:t>Project specific indicators (you can list additional indicators that you want to use for your specific project here)</a:t>
                      </a:r>
                      <a:endParaRPr lang="en-US" sz="800">
                        <a:solidFill>
                          <a:schemeClr val="accent6"/>
                        </a:solidFill>
                        <a:effectLst/>
                        <a:latin typeface="Corbel"/>
                        <a:ea typeface="Times New Roman"/>
                        <a:cs typeface="Times New Roman"/>
                      </a:endParaRPr>
                    </a:p>
                  </a:txBody>
                  <a:tcPr marL="51605" marR="516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45259">
                <a:tc>
                  <a:txBody>
                    <a:bodyPr/>
                    <a:lstStyle/>
                    <a:p>
                      <a:pPr marL="0" marR="0">
                        <a:spcBef>
                          <a:spcPts val="0"/>
                        </a:spcBef>
                        <a:spcAft>
                          <a:spcPts val="0"/>
                        </a:spcAft>
                      </a:pPr>
                      <a:r>
                        <a:rPr lang="nl-NL" sz="700">
                          <a:solidFill>
                            <a:schemeClr val="accent6"/>
                          </a:solidFill>
                          <a:effectLst/>
                        </a:rPr>
                        <a:t># of farmers with FFB</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2"/>
                  </a:ext>
                </a:extLst>
              </a:tr>
              <a:tr h="145259">
                <a:tc>
                  <a:txBody>
                    <a:bodyPr/>
                    <a:lstStyle/>
                    <a:p>
                      <a:pPr marL="0" marR="0">
                        <a:spcBef>
                          <a:spcPts val="0"/>
                        </a:spcBef>
                        <a:spcAft>
                          <a:spcPts val="0"/>
                        </a:spcAft>
                      </a:pPr>
                      <a:r>
                        <a:rPr lang="en-GB" sz="700">
                          <a:solidFill>
                            <a:schemeClr val="accent6"/>
                          </a:solidFill>
                          <a:effectLst/>
                        </a:rPr>
                        <a:t># of on-farm irrigation tests</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12</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3"/>
                  </a:ext>
                </a:extLst>
              </a:tr>
              <a:tr h="206421">
                <a:tc>
                  <a:txBody>
                    <a:bodyPr/>
                    <a:lstStyle/>
                    <a:p>
                      <a:pPr marL="0" marR="0">
                        <a:spcBef>
                          <a:spcPts val="0"/>
                        </a:spcBef>
                        <a:spcAft>
                          <a:spcPts val="0"/>
                        </a:spcAft>
                      </a:pPr>
                      <a:r>
                        <a:rPr lang="en-US" sz="700">
                          <a:solidFill>
                            <a:schemeClr val="accent6"/>
                          </a:solidFill>
                          <a:effectLst/>
                        </a:rPr>
                        <a:t>Production cost reduction against base prices year 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US" sz="700">
                          <a:solidFill>
                            <a:schemeClr val="accent6"/>
                          </a:solidFill>
                          <a:effectLst/>
                        </a:rPr>
                        <a:t>10%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20%</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4"/>
                  </a:ext>
                </a:extLst>
              </a:tr>
              <a:tr h="206421">
                <a:tc>
                  <a:txBody>
                    <a:bodyPr/>
                    <a:lstStyle/>
                    <a:p>
                      <a:pPr marL="0" marR="0">
                        <a:spcBef>
                          <a:spcPts val="0"/>
                        </a:spcBef>
                        <a:spcAft>
                          <a:spcPts val="0"/>
                        </a:spcAft>
                      </a:pPr>
                      <a:r>
                        <a:rPr lang="en-GB" sz="700">
                          <a:solidFill>
                            <a:schemeClr val="accent6"/>
                          </a:solidFill>
                          <a:effectLst/>
                        </a:rPr>
                        <a:t>Income improvement against base prices year 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5"/>
                  </a:ext>
                </a:extLst>
              </a:tr>
              <a:tr h="145259">
                <a:tc>
                  <a:txBody>
                    <a:bodyPr/>
                    <a:lstStyle/>
                    <a:p>
                      <a:pPr marL="0" marR="0">
                        <a:spcBef>
                          <a:spcPts val="0"/>
                        </a:spcBef>
                        <a:spcAft>
                          <a:spcPts val="0"/>
                        </a:spcAft>
                      </a:pPr>
                      <a:r>
                        <a:rPr lang="en-GB" sz="700">
                          <a:solidFill>
                            <a:schemeClr val="accent6"/>
                          </a:solidFill>
                          <a:effectLst/>
                        </a:rPr>
                        <a:t>Productivity improvement</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15%</a:t>
                      </a:r>
                      <a:endParaRPr lang="en-US" sz="80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6"/>
                  </a:ext>
                </a:extLst>
              </a:tr>
              <a:tr h="145259">
                <a:tc>
                  <a:txBody>
                    <a:bodyPr/>
                    <a:lstStyle/>
                    <a:p>
                      <a:pPr marL="0" marR="0">
                        <a:spcBef>
                          <a:spcPts val="0"/>
                        </a:spcBef>
                        <a:spcAft>
                          <a:spcPts val="0"/>
                        </a:spcAft>
                      </a:pPr>
                      <a:r>
                        <a:rPr lang="en-GB" sz="700" dirty="0">
                          <a:solidFill>
                            <a:schemeClr val="accent6"/>
                          </a:solidFill>
                          <a:effectLst/>
                        </a:rPr>
                        <a:t>Carbon footprint reduction</a:t>
                      </a:r>
                      <a:endParaRPr lang="en-US" sz="800" dirty="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 </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10%</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dirty="0">
                          <a:solidFill>
                            <a:schemeClr val="accent6"/>
                          </a:solidFill>
                          <a:effectLst/>
                        </a:rPr>
                        <a:t>20%</a:t>
                      </a:r>
                      <a:endParaRPr lang="en-US" sz="800" dirty="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a:solidFill>
                            <a:schemeClr val="accent6"/>
                          </a:solidFill>
                          <a:effectLst/>
                        </a:rPr>
                        <a:t>25%</a:t>
                      </a:r>
                      <a:endParaRPr lang="en-US" sz="800">
                        <a:solidFill>
                          <a:schemeClr val="accent6"/>
                        </a:solidFill>
                        <a:effectLst/>
                        <a:latin typeface="Corbel"/>
                        <a:ea typeface="Times New Roman"/>
                        <a:cs typeface="Times New Roman"/>
                      </a:endParaRPr>
                    </a:p>
                  </a:txBody>
                  <a:tcPr marL="51605" marR="51605" marT="0" marB="0"/>
                </a:tc>
                <a:tc>
                  <a:txBody>
                    <a:bodyPr/>
                    <a:lstStyle/>
                    <a:p>
                      <a:pPr marL="0" marR="0">
                        <a:spcBef>
                          <a:spcPts val="0"/>
                        </a:spcBef>
                        <a:spcAft>
                          <a:spcPts val="0"/>
                        </a:spcAft>
                      </a:pPr>
                      <a:r>
                        <a:rPr lang="en-GB" sz="700" dirty="0">
                          <a:solidFill>
                            <a:schemeClr val="accent6"/>
                          </a:solidFill>
                          <a:effectLst/>
                        </a:rPr>
                        <a:t>25%</a:t>
                      </a:r>
                      <a:endParaRPr lang="en-US" sz="800" dirty="0">
                        <a:solidFill>
                          <a:schemeClr val="accent6"/>
                        </a:solidFill>
                        <a:effectLst/>
                        <a:latin typeface="Corbel"/>
                        <a:ea typeface="Times New Roman"/>
                        <a:cs typeface="Times New Roman"/>
                      </a:endParaRPr>
                    </a:p>
                  </a:txBody>
                  <a:tcPr marL="51605" marR="51605" marT="0" marB="0"/>
                </a:tc>
                <a:extLst>
                  <a:ext uri="{0D108BD9-81ED-4DB2-BD59-A6C34878D82A}">
                    <a16:rowId xmlns:a16="http://schemas.microsoft.com/office/drawing/2014/main" val="10017"/>
                  </a:ext>
                </a:extLst>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6911" y="1295400"/>
            <a:ext cx="3581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26911" y="3981451"/>
            <a:ext cx="35814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554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9E488E9-6CB2-4069-9D40-53BAFF95BBCF}" type="slidenum">
              <a:rPr lang="en-GB" smtClean="0"/>
              <a:pPr>
                <a:defRPr/>
              </a:pPr>
              <a:t>13</a:t>
            </a:fld>
            <a:endParaRPr lang="en-GB" dirty="0"/>
          </a:p>
        </p:txBody>
      </p:sp>
      <p:sp>
        <p:nvSpPr>
          <p:cNvPr id="5" name="Rectangle 10"/>
          <p:cNvSpPr txBox="1">
            <a:spLocks/>
          </p:cNvSpPr>
          <p:nvPr/>
        </p:nvSpPr>
        <p:spPr bwMode="auto">
          <a:xfrm>
            <a:off x="323850" y="620688"/>
            <a:ext cx="8496300" cy="5437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defTabSz="457200" rtl="0" eaLnBrk="1" fontAlgn="base" hangingPunct="1">
              <a:spcBef>
                <a:spcPct val="0"/>
              </a:spcBef>
              <a:spcAft>
                <a:spcPct val="0"/>
              </a:spcAft>
              <a:defRPr lang="en-GB" sz="2800" kern="1200" dirty="0">
                <a:solidFill>
                  <a:schemeClr val="tx1"/>
                </a:solidFill>
                <a:latin typeface="+mj-lt"/>
                <a:ea typeface="+mj-ea"/>
                <a:cs typeface="+mj-cs"/>
              </a:defRPr>
            </a:lvl1pPr>
            <a:lvl2pPr algn="l" defTabSz="457200" rtl="0" eaLnBrk="1" fontAlgn="base" hangingPunct="1">
              <a:spcBef>
                <a:spcPct val="0"/>
              </a:spcBef>
              <a:spcAft>
                <a:spcPct val="0"/>
              </a:spcAft>
              <a:defRPr sz="2800">
                <a:solidFill>
                  <a:schemeClr val="tx1"/>
                </a:solidFill>
                <a:latin typeface="Arial" charset="0"/>
                <a:cs typeface="Arial" charset="0"/>
              </a:defRPr>
            </a:lvl2pPr>
            <a:lvl3pPr algn="l" defTabSz="457200" rtl="0" eaLnBrk="1" fontAlgn="base" hangingPunct="1">
              <a:spcBef>
                <a:spcPct val="0"/>
              </a:spcBef>
              <a:spcAft>
                <a:spcPct val="0"/>
              </a:spcAft>
              <a:defRPr sz="2800">
                <a:solidFill>
                  <a:schemeClr val="tx1"/>
                </a:solidFill>
                <a:latin typeface="Arial" charset="0"/>
                <a:cs typeface="Arial" charset="0"/>
              </a:defRPr>
            </a:lvl3pPr>
            <a:lvl4pPr algn="l" defTabSz="457200" rtl="0" eaLnBrk="1" fontAlgn="base" hangingPunct="1">
              <a:spcBef>
                <a:spcPct val="0"/>
              </a:spcBef>
              <a:spcAft>
                <a:spcPct val="0"/>
              </a:spcAft>
              <a:defRPr sz="2800">
                <a:solidFill>
                  <a:schemeClr val="tx1"/>
                </a:solidFill>
                <a:latin typeface="Arial" charset="0"/>
                <a:cs typeface="Arial" charset="0"/>
              </a:defRPr>
            </a:lvl4pPr>
            <a:lvl5pPr algn="l" defTabSz="457200" rtl="0" eaLnBrk="1" fontAlgn="base" hangingPunct="1">
              <a:spcBef>
                <a:spcPct val="0"/>
              </a:spcBef>
              <a:spcAft>
                <a:spcPct val="0"/>
              </a:spcAft>
              <a:defRPr sz="2800">
                <a:solidFill>
                  <a:schemeClr val="tx1"/>
                </a:solidFill>
                <a:latin typeface="Arial"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cs typeface="Arial" charset="0"/>
              </a:defRPr>
            </a:lvl6pPr>
            <a:lvl7pPr marL="914400" algn="l" defTabSz="457200" rtl="0" eaLnBrk="1" fontAlgn="base" hangingPunct="1">
              <a:spcBef>
                <a:spcPct val="0"/>
              </a:spcBef>
              <a:spcAft>
                <a:spcPct val="0"/>
              </a:spcAft>
              <a:defRPr sz="2800">
                <a:solidFill>
                  <a:schemeClr val="tx1"/>
                </a:solidFill>
                <a:latin typeface="Arial" charset="0"/>
                <a:cs typeface="Arial" charset="0"/>
              </a:defRPr>
            </a:lvl7pPr>
            <a:lvl8pPr marL="1371600" algn="l" defTabSz="457200" rtl="0" eaLnBrk="1" fontAlgn="base" hangingPunct="1">
              <a:spcBef>
                <a:spcPct val="0"/>
              </a:spcBef>
              <a:spcAft>
                <a:spcPct val="0"/>
              </a:spcAft>
              <a:defRPr sz="2800">
                <a:solidFill>
                  <a:schemeClr val="tx1"/>
                </a:solidFill>
                <a:latin typeface="Arial" charset="0"/>
                <a:cs typeface="Arial" charset="0"/>
              </a:defRPr>
            </a:lvl8pPr>
            <a:lvl9pPr marL="1828800" algn="l" defTabSz="457200" rtl="0" eaLnBrk="1" fontAlgn="base" hangingPunct="1">
              <a:spcBef>
                <a:spcPct val="0"/>
              </a:spcBef>
              <a:spcAft>
                <a:spcPct val="0"/>
              </a:spcAft>
              <a:defRPr sz="2800">
                <a:solidFill>
                  <a:schemeClr val="tx1"/>
                </a:solidFill>
                <a:latin typeface="Arial" charset="0"/>
                <a:cs typeface="Arial" charset="0"/>
              </a:defRPr>
            </a:lvl9pPr>
          </a:lstStyle>
          <a:p>
            <a:r>
              <a:rPr lang="en-GB" sz="3200" dirty="0">
                <a:solidFill>
                  <a:schemeClr val="accent6">
                    <a:lumMod val="95000"/>
                    <a:lumOff val="5000"/>
                  </a:schemeClr>
                </a:solidFill>
              </a:rPr>
              <a:t>Exit Strategy</a:t>
            </a:r>
            <a:endParaRPr lang="en-SG" altLang="en-US" sz="3200" dirty="0" smtClean="0">
              <a:solidFill>
                <a:schemeClr val="accent6">
                  <a:lumMod val="95000"/>
                  <a:lumOff val="5000"/>
                </a:schemeClr>
              </a:solidFill>
              <a:latin typeface="+mn-lt"/>
              <a:cs typeface="Arial" charset="0"/>
            </a:endParaRPr>
          </a:p>
        </p:txBody>
      </p:sp>
      <p:sp>
        <p:nvSpPr>
          <p:cNvPr id="7" name="Content Placeholder 2"/>
          <p:cNvSpPr txBox="1">
            <a:spLocks/>
          </p:cNvSpPr>
          <p:nvPr/>
        </p:nvSpPr>
        <p:spPr>
          <a:xfrm>
            <a:off x="467544" y="1484784"/>
            <a:ext cx="8136904" cy="4896544"/>
          </a:xfrm>
          <a:prstGeom prst="rect">
            <a:avLst/>
          </a:prstGeom>
        </p:spPr>
        <p:txBody>
          <a:bodyPr>
            <a:normAutofit fontScale="92500" lnSpcReduction="20000"/>
          </a:bodyPr>
          <a:lstStyle>
            <a:lvl1pPr marL="342900" indent="-342900" algn="l" rtl="0" eaLnBrk="1" fontAlgn="base" hangingPunct="1">
              <a:spcBef>
                <a:spcPts val="1200"/>
              </a:spcBef>
              <a:spcAft>
                <a:spcPct val="0"/>
              </a:spcAft>
              <a:buClr>
                <a:schemeClr val="accent1"/>
              </a:buClr>
              <a:buFont typeface="Arial" charset="0"/>
              <a:defRPr lang="en-US" kern="1200" dirty="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Calibri" pitchFamily="34" charset="0"/>
              <a:defRPr lang="en-US" sz="1400" i="1" kern="1200" dirty="0">
                <a:solidFill>
                  <a:srgbClr val="595959"/>
                </a:solidFill>
                <a:latin typeface="+mn-lt"/>
                <a:ea typeface="+mn-ea"/>
                <a:cs typeface="+mn-cs"/>
              </a:defRPr>
            </a:lvl2pPr>
            <a:lvl3pPr marL="1143000" indent="-228600" algn="l" rtl="0" eaLnBrk="1" fontAlgn="base" hangingPunct="1">
              <a:spcBef>
                <a:spcPct val="20000"/>
              </a:spcBef>
              <a:spcAft>
                <a:spcPct val="0"/>
              </a:spcAft>
              <a:buClr>
                <a:schemeClr val="accent1"/>
              </a:buClr>
              <a:buFont typeface="Calibri" pitchFamily="34" charset="0"/>
              <a:defRPr lang="en-US" sz="1200" i="1" kern="1200" dirty="0">
                <a:solidFill>
                  <a:srgbClr val="595959"/>
                </a:solidFill>
                <a:latin typeface="+mn-lt"/>
                <a:ea typeface="+mn-ea"/>
                <a:cs typeface="+mn-cs"/>
              </a:defRPr>
            </a:lvl3pPr>
            <a:lvl4pPr marL="1600200" indent="-228600" algn="l" rtl="0" eaLnBrk="1" fontAlgn="base" hangingPunct="1">
              <a:spcBef>
                <a:spcPct val="20000"/>
              </a:spcBef>
              <a:spcAft>
                <a:spcPct val="0"/>
              </a:spcAft>
              <a:buClr>
                <a:schemeClr val="accent1"/>
              </a:buClr>
              <a:buFont typeface="Calibri" pitchFamily="34" charset="0"/>
              <a:defRPr lang="en-US" sz="1000" i="1" kern="1200" dirty="0">
                <a:solidFill>
                  <a:srgbClr val="595959"/>
                </a:solidFill>
                <a:latin typeface="+mn-lt"/>
                <a:ea typeface="+mn-ea"/>
                <a:cs typeface="+mn-cs"/>
              </a:defRPr>
            </a:lvl4pPr>
            <a:lvl5pPr marL="2057400" indent="-228600" algn="l" rtl="0" eaLnBrk="1" fontAlgn="base" hangingPunct="1">
              <a:spcBef>
                <a:spcPct val="20000"/>
              </a:spcBef>
              <a:spcAft>
                <a:spcPct val="0"/>
              </a:spcAft>
              <a:buClr>
                <a:schemeClr val="accent1"/>
              </a:buClr>
              <a:buFont typeface="Calibri" pitchFamily="34" charset="0"/>
              <a:defRPr lang="en-GB" sz="800" i="1" kern="1200" dirty="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itchFamily="34" charset="0"/>
              <a:buChar char="•"/>
            </a:pPr>
            <a:r>
              <a:rPr lang="en-US" dirty="0" smtClean="0">
                <a:solidFill>
                  <a:schemeClr val="tx2"/>
                </a:solidFill>
              </a:rPr>
              <a:t>Some </a:t>
            </a:r>
            <a:r>
              <a:rPr lang="en-US" dirty="0">
                <a:solidFill>
                  <a:schemeClr val="tx2"/>
                </a:solidFill>
              </a:rPr>
              <a:t>services that have a clear and direct benefit to farmers (e.g. soil sampling and fertilizer advice) will be made available at cost. This we will already try out during the project. Once farmers get used to paying for some services we can build on that realization by gradually expanding service packages to perhaps also include FFB analysis for farmers beyond the project duration.</a:t>
            </a:r>
            <a:r>
              <a:rPr lang="en-US" i="0" dirty="0" smtClean="0">
                <a:solidFill>
                  <a:schemeClr val="tx2"/>
                </a:solidFill>
              </a:rPr>
              <a:t>be better able to access carbon credit payments, if any</a:t>
            </a:r>
          </a:p>
          <a:p>
            <a:pPr>
              <a:buFont typeface="Arial" pitchFamily="34" charset="0"/>
              <a:buChar char="•"/>
            </a:pPr>
            <a:r>
              <a:rPr lang="en-US" dirty="0">
                <a:solidFill>
                  <a:schemeClr val="tx2"/>
                </a:solidFill>
              </a:rPr>
              <a:t>Farming system changes such as new irrigation methods and various types and densities of shading introduced during the project will have long-term sustainability if we can ensure that the changes make sense from a farm economic perspective </a:t>
            </a:r>
            <a:r>
              <a:rPr lang="en-US" i="1" dirty="0">
                <a:solidFill>
                  <a:schemeClr val="tx2"/>
                </a:solidFill>
              </a:rPr>
              <a:t>and</a:t>
            </a:r>
            <a:r>
              <a:rPr lang="en-US" dirty="0">
                <a:solidFill>
                  <a:schemeClr val="tx2"/>
                </a:solidFill>
              </a:rPr>
              <a:t> provide viable alternatives to managing farms under changing climatic conditions. </a:t>
            </a:r>
            <a:endParaRPr lang="en-US" i="0" dirty="0">
              <a:solidFill>
                <a:schemeClr val="tx2"/>
              </a:solidFill>
            </a:endParaRPr>
          </a:p>
          <a:p>
            <a:pPr>
              <a:buFont typeface="Arial" pitchFamily="34" charset="0"/>
              <a:buChar char="•"/>
            </a:pPr>
            <a:r>
              <a:rPr lang="en-US" dirty="0">
                <a:solidFill>
                  <a:schemeClr val="tx2"/>
                </a:solidFill>
              </a:rPr>
              <a:t>As Olam will </a:t>
            </a:r>
            <a:r>
              <a:rPr lang="en-US" dirty="0" smtClean="0">
                <a:solidFill>
                  <a:schemeClr val="tx2"/>
                </a:solidFill>
              </a:rPr>
              <a:t>continue </a:t>
            </a:r>
            <a:r>
              <a:rPr lang="en-US" dirty="0">
                <a:solidFill>
                  <a:schemeClr val="tx2"/>
                </a:solidFill>
              </a:rPr>
              <a:t>to support the farmers </a:t>
            </a:r>
            <a:r>
              <a:rPr lang="en-US" dirty="0" smtClean="0">
                <a:solidFill>
                  <a:schemeClr val="tx2"/>
                </a:solidFill>
              </a:rPr>
              <a:t>because:</a:t>
            </a:r>
            <a:endParaRPr lang="en-US" dirty="0">
              <a:solidFill>
                <a:schemeClr val="tx2"/>
              </a:solidFill>
            </a:endParaRPr>
          </a:p>
          <a:p>
            <a:pPr lvl="2">
              <a:buFont typeface="Arial" pitchFamily="34" charset="0"/>
              <a:buChar char="•"/>
            </a:pPr>
            <a:endParaRPr lang="en-US" sz="1700" i="0" dirty="0" smtClean="0">
              <a:solidFill>
                <a:schemeClr val="accent6">
                  <a:lumMod val="95000"/>
                  <a:lumOff val="5000"/>
                </a:schemeClr>
              </a:solidFill>
            </a:endParaRPr>
          </a:p>
          <a:p>
            <a:pPr lvl="2">
              <a:buFont typeface="Arial" pitchFamily="34" charset="0"/>
              <a:buChar char="•"/>
            </a:pPr>
            <a:r>
              <a:rPr lang="en-US" sz="1700" i="0" dirty="0" smtClean="0">
                <a:solidFill>
                  <a:schemeClr val="accent6">
                    <a:lumMod val="95000"/>
                    <a:lumOff val="5000"/>
                  </a:schemeClr>
                </a:solidFill>
              </a:rPr>
              <a:t>Olam continue the project with Lavazza after the period with ISLA</a:t>
            </a:r>
          </a:p>
          <a:p>
            <a:pPr lvl="2">
              <a:buFont typeface="Arial" pitchFamily="34" charset="0"/>
              <a:buChar char="•"/>
            </a:pPr>
            <a:r>
              <a:rPr lang="en-US" sz="1700" i="0" dirty="0" smtClean="0">
                <a:solidFill>
                  <a:schemeClr val="accent6">
                    <a:lumMod val="95000"/>
                    <a:lumOff val="5000"/>
                  </a:schemeClr>
                </a:solidFill>
              </a:rPr>
              <a:t>Buying through groups allows us to access better quality coffee and ensure that premiums, if any, end up with farmers, it also allows us to maintain sustainability certification</a:t>
            </a:r>
          </a:p>
          <a:p>
            <a:pPr lvl="2">
              <a:buFont typeface="Arial" pitchFamily="34" charset="0"/>
              <a:buChar char="•"/>
            </a:pPr>
            <a:r>
              <a:rPr lang="en-US" sz="1700" i="0" dirty="0" smtClean="0">
                <a:solidFill>
                  <a:schemeClr val="accent6">
                    <a:lumMod val="95000"/>
                    <a:lumOff val="5000"/>
                  </a:schemeClr>
                </a:solidFill>
              </a:rPr>
              <a:t>Having groups in place allows us to quickly reach a large number of farmers with relevant new training messages if new challenges arise (e.g. new pest outbreaks) which can be beneficial to our supply security</a:t>
            </a:r>
          </a:p>
        </p:txBody>
      </p:sp>
    </p:spTree>
    <p:extLst>
      <p:ext uri="{BB962C8B-B14F-4D97-AF65-F5344CB8AC3E}">
        <p14:creationId xmlns:p14="http://schemas.microsoft.com/office/powerpoint/2010/main" val="281179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915816" y="2574032"/>
            <a:ext cx="3744416" cy="1143000"/>
          </a:xfrm>
        </p:spPr>
        <p:txBody>
          <a:bodyPr>
            <a:normAutofit/>
          </a:bodyPr>
          <a:lstStyle/>
          <a:p>
            <a:r>
              <a:rPr lang="es-CO" sz="6000" dirty="0" err="1" smtClean="0">
                <a:latin typeface="+mn-lt"/>
              </a:rPr>
              <a:t>Thank</a:t>
            </a:r>
            <a:r>
              <a:rPr lang="es-CO" sz="6000" dirty="0" smtClean="0">
                <a:latin typeface="+mn-lt"/>
              </a:rPr>
              <a:t> </a:t>
            </a:r>
            <a:r>
              <a:rPr lang="es-CO" sz="6000" dirty="0" err="1" smtClean="0">
                <a:latin typeface="+mn-lt"/>
              </a:rPr>
              <a:t>You</a:t>
            </a:r>
            <a:r>
              <a:rPr lang="es-CO" sz="6000" dirty="0" smtClean="0">
                <a:latin typeface="+mn-lt"/>
              </a:rPr>
              <a:t>! </a:t>
            </a:r>
            <a:endParaRPr lang="es-CO" sz="60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p:txBody>
          <a:bodyPr/>
          <a:lstStyle/>
          <a:p>
            <a:pPr>
              <a:defRPr/>
            </a:pPr>
            <a:fld id="{54532C90-F0DE-4E1B-968E-49EB971B3D72}" type="slidenum">
              <a:rPr lang="en-GB"/>
              <a:pPr>
                <a:defRPr/>
              </a:pPr>
              <a:t>2</a:t>
            </a:fld>
            <a:endParaRPr lang="en-GB" dirty="0"/>
          </a:p>
        </p:txBody>
      </p:sp>
      <p:sp>
        <p:nvSpPr>
          <p:cNvPr id="47114" name="Rectangle 10"/>
          <p:cNvSpPr>
            <a:spLocks noGrp="1"/>
          </p:cNvSpPr>
          <p:nvPr>
            <p:ph type="title" idx="4294967295"/>
          </p:nvPr>
        </p:nvSpPr>
        <p:spPr bwMode="auto">
          <a:xfrm>
            <a:off x="323850" y="476672"/>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GB" sz="3200" dirty="0" err="1">
                <a:solidFill>
                  <a:schemeClr val="accent6">
                    <a:lumMod val="95000"/>
                    <a:lumOff val="5000"/>
                  </a:schemeClr>
                </a:solidFill>
                <a:latin typeface="+mn-lt"/>
              </a:rPr>
              <a:t>Olam</a:t>
            </a:r>
            <a:r>
              <a:rPr lang="en-GB" sz="3200" dirty="0">
                <a:solidFill>
                  <a:schemeClr val="accent6">
                    <a:lumMod val="95000"/>
                    <a:lumOff val="5000"/>
                  </a:schemeClr>
                </a:solidFill>
                <a:latin typeface="+mn-lt"/>
              </a:rPr>
              <a:t> Global Overview</a:t>
            </a:r>
            <a:r>
              <a:rPr lang="en-US" altLang="pt-BR" dirty="0">
                <a:latin typeface="Arial" charset="0"/>
              </a:rPr>
              <a:t/>
            </a:r>
            <a:br>
              <a:rPr lang="en-US" altLang="pt-BR" dirty="0">
                <a:latin typeface="Arial" charset="0"/>
              </a:rPr>
            </a:br>
            <a:endParaRPr lang="en-SG" altLang="en-US" dirty="0" smtClean="0">
              <a:solidFill>
                <a:schemeClr val="tx2"/>
              </a:solidFill>
              <a:latin typeface="Arial" charset="0"/>
              <a:cs typeface="Arial" charset="0"/>
            </a:endParaRPr>
          </a:p>
        </p:txBody>
      </p:sp>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965855" y="1636527"/>
            <a:ext cx="1570319" cy="85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95536" y="1616366"/>
            <a:ext cx="1570319" cy="85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75948"/>
            <a:ext cx="8611925" cy="333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40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tabLst>
                <a:tab pos="0" algn="l"/>
                <a:tab pos="415961" algn="l"/>
                <a:tab pos="831921" algn="l"/>
                <a:tab pos="1247882" algn="l"/>
                <a:tab pos="1663842" algn="l"/>
                <a:tab pos="2079803" algn="l"/>
                <a:tab pos="2495763" algn="l"/>
                <a:tab pos="2911724" algn="l"/>
                <a:tab pos="3327684" algn="l"/>
                <a:tab pos="3743645" algn="l"/>
                <a:tab pos="4159606" algn="l"/>
                <a:tab pos="4575566" algn="l"/>
                <a:tab pos="4991527" algn="l"/>
                <a:tab pos="5407487" algn="l"/>
                <a:tab pos="5823448" algn="l"/>
                <a:tab pos="6239408" algn="l"/>
                <a:tab pos="6655369" algn="l"/>
                <a:tab pos="7071330" algn="l"/>
                <a:tab pos="7487290" algn="l"/>
                <a:tab pos="7903251" algn="l"/>
                <a:tab pos="8319211" algn="l"/>
              </a:tabLst>
            </a:pPr>
            <a:endParaRPr lang="en-US" sz="2700" b="1" dirty="0">
              <a:cs typeface="Arial" panose="020B0604020202020204" pitchFamily="34" charset="0"/>
            </a:endParaRPr>
          </a:p>
        </p:txBody>
      </p:sp>
      <p:grpSp>
        <p:nvGrpSpPr>
          <p:cNvPr id="4" name="Group 3"/>
          <p:cNvGrpSpPr>
            <a:grpSpLocks/>
          </p:cNvGrpSpPr>
          <p:nvPr/>
        </p:nvGrpSpPr>
        <p:grpSpPr bwMode="auto">
          <a:xfrm>
            <a:off x="577051" y="1379015"/>
            <a:ext cx="8622425" cy="4588680"/>
            <a:chOff x="32543" y="811382"/>
            <a:chExt cx="8012643" cy="4126379"/>
          </a:xfrm>
        </p:grpSpPr>
        <p:grpSp>
          <p:nvGrpSpPr>
            <p:cNvPr id="5" name="Group 4"/>
            <p:cNvGrpSpPr>
              <a:grpSpLocks/>
            </p:cNvGrpSpPr>
            <p:nvPr/>
          </p:nvGrpSpPr>
          <p:grpSpPr bwMode="auto">
            <a:xfrm>
              <a:off x="1902662" y="822567"/>
              <a:ext cx="1928948" cy="4115194"/>
              <a:chOff x="2851872" y="1638940"/>
              <a:chExt cx="1981286" cy="4154893"/>
            </a:xfrm>
          </p:grpSpPr>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880" y="1638940"/>
                <a:ext cx="1778667" cy="415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3052461" y="1728636"/>
                <a:ext cx="1498549" cy="391214"/>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fontAlgn="auto">
                  <a:spcBef>
                    <a:spcPts val="0"/>
                  </a:spcBef>
                  <a:spcAft>
                    <a:spcPts val="0"/>
                  </a:spcAft>
                  <a:defRPr/>
                </a:pPr>
                <a:r>
                  <a:rPr lang="en-US" sz="1100" b="1" dirty="0">
                    <a:solidFill>
                      <a:schemeClr val="accent6"/>
                    </a:solidFill>
                    <a:latin typeface="+mj-lt"/>
                    <a:cs typeface="+mn-cs"/>
                  </a:rPr>
                  <a:t>Business mode </a:t>
                </a:r>
              </a:p>
              <a:p>
                <a:pPr fontAlgn="auto">
                  <a:spcBef>
                    <a:spcPts val="0"/>
                  </a:spcBef>
                  <a:spcAft>
                    <a:spcPts val="0"/>
                  </a:spcAft>
                  <a:defRPr/>
                </a:pPr>
                <a:r>
                  <a:rPr lang="en-US" sz="1100" b="1" dirty="0">
                    <a:solidFill>
                      <a:schemeClr val="accent6"/>
                    </a:solidFill>
                    <a:latin typeface="+mj-lt"/>
                    <a:cs typeface="+mn-cs"/>
                  </a:rPr>
                  <a:t>Development</a:t>
                </a:r>
              </a:p>
            </p:txBody>
          </p:sp>
          <p:sp>
            <p:nvSpPr>
              <p:cNvPr id="25" name="Content Placeholder 69"/>
              <p:cNvSpPr txBox="1">
                <a:spLocks/>
              </p:cNvSpPr>
              <p:nvPr/>
            </p:nvSpPr>
            <p:spPr bwMode="auto">
              <a:xfrm>
                <a:off x="2977500" y="2291287"/>
                <a:ext cx="1855658" cy="285333"/>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315860" indent="-124680" eaLnBrk="0" fontAlgn="auto" hangingPunct="0">
                  <a:spcBef>
                    <a:spcPts val="273"/>
                  </a:spcBef>
                  <a:spcAft>
                    <a:spcPts val="273"/>
                  </a:spcAft>
                  <a:defRPr/>
                </a:pPr>
                <a:r>
                  <a:rPr lang="en-US" sz="1100" b="1" dirty="0">
                    <a:solidFill>
                      <a:schemeClr val="accent6"/>
                    </a:solidFill>
                    <a:latin typeface="Arial" pitchFamily="34" charset="0"/>
                  </a:rPr>
                  <a:t>    1995 - 2001</a:t>
                </a:r>
              </a:p>
            </p:txBody>
          </p:sp>
          <p:sp>
            <p:nvSpPr>
              <p:cNvPr id="26" name="Content Placeholder 69"/>
              <p:cNvSpPr txBox="1">
                <a:spLocks/>
              </p:cNvSpPr>
              <p:nvPr/>
            </p:nvSpPr>
            <p:spPr bwMode="auto">
              <a:xfrm>
                <a:off x="2851872" y="2571848"/>
                <a:ext cx="1855592" cy="285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spcBef>
                    <a:spcPts val="273"/>
                  </a:spcBef>
                  <a:spcAft>
                    <a:spcPts val="273"/>
                  </a:spcAft>
                  <a:buFont typeface="Arial" pitchFamily="34" charset="0"/>
                  <a:buChar char="•"/>
                </a:pPr>
                <a:r>
                  <a:rPr lang="en-US" altLang="en-US" sz="1100" dirty="0">
                    <a:solidFill>
                      <a:schemeClr val="accent6"/>
                    </a:solidFill>
                    <a:latin typeface="Arial" pitchFamily="34" charset="0"/>
                  </a:rPr>
                  <a:t>Expansion into Asia and Europe </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Refined farm gate to factory gate model</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Entry into new products e.g. coffee ,rice, sugar &amp; wood products </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Incorporated &amp; shifted HQ to Singapore</a:t>
                </a:r>
              </a:p>
            </p:txBody>
          </p:sp>
          <p:sp>
            <p:nvSpPr>
              <p:cNvPr id="27" name="Rectangle 26"/>
              <p:cNvSpPr/>
              <p:nvPr/>
            </p:nvSpPr>
            <p:spPr>
              <a:xfrm>
                <a:off x="3088335" y="5215151"/>
                <a:ext cx="1609432" cy="42800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1100" b="1" dirty="0">
                    <a:solidFill>
                      <a:schemeClr val="accent6"/>
                    </a:solidFill>
                  </a:rPr>
                  <a:t>Portfolio: 10 products across 20 countries</a:t>
                </a:r>
              </a:p>
            </p:txBody>
          </p:sp>
        </p:grpSp>
        <p:grpSp>
          <p:nvGrpSpPr>
            <p:cNvPr id="6" name="Group 5"/>
            <p:cNvGrpSpPr>
              <a:grpSpLocks/>
            </p:cNvGrpSpPr>
            <p:nvPr/>
          </p:nvGrpSpPr>
          <p:grpSpPr bwMode="auto">
            <a:xfrm>
              <a:off x="3698252" y="815926"/>
              <a:ext cx="2418499" cy="4110456"/>
              <a:chOff x="4995331" y="1500174"/>
              <a:chExt cx="2336303" cy="4161905"/>
            </a:xfrm>
          </p:grpSpPr>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8" y="1500174"/>
                <a:ext cx="1928343" cy="41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001426" y="1572736"/>
                <a:ext cx="1927736" cy="392326"/>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fontAlgn="auto">
                  <a:spcBef>
                    <a:spcPts val="0"/>
                  </a:spcBef>
                  <a:spcAft>
                    <a:spcPts val="0"/>
                  </a:spcAft>
                  <a:defRPr/>
                </a:pPr>
                <a:r>
                  <a:rPr lang="en-US" sz="1100" b="1" dirty="0">
                    <a:solidFill>
                      <a:schemeClr val="accent6"/>
                    </a:solidFill>
                    <a:latin typeface="+mj-lt"/>
                    <a:cs typeface="+mn-cs"/>
                  </a:rPr>
                  <a:t>Rapid Expansion,  </a:t>
                </a:r>
              </a:p>
              <a:p>
                <a:pPr fontAlgn="auto">
                  <a:spcBef>
                    <a:spcPts val="0"/>
                  </a:spcBef>
                  <a:spcAft>
                    <a:spcPts val="0"/>
                  </a:spcAft>
                  <a:defRPr/>
                </a:pPr>
                <a:r>
                  <a:rPr lang="en-US" sz="1100" b="1" dirty="0">
                    <a:solidFill>
                      <a:schemeClr val="accent6"/>
                    </a:solidFill>
                    <a:latin typeface="+mj-lt"/>
                    <a:cs typeface="+mn-cs"/>
                  </a:rPr>
                  <a:t>Private Equity and IPO</a:t>
                </a:r>
              </a:p>
            </p:txBody>
          </p:sp>
          <p:sp>
            <p:nvSpPr>
              <p:cNvPr id="20" name="Content Placeholder 69"/>
              <p:cNvSpPr txBox="1">
                <a:spLocks/>
              </p:cNvSpPr>
              <p:nvPr/>
            </p:nvSpPr>
            <p:spPr bwMode="auto">
              <a:xfrm>
                <a:off x="5476042" y="2144188"/>
                <a:ext cx="1855592" cy="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spcBef>
                    <a:spcPts val="273"/>
                  </a:spcBef>
                  <a:spcAft>
                    <a:spcPts val="273"/>
                  </a:spcAft>
                </a:pPr>
                <a:r>
                  <a:rPr lang="en-US" altLang="en-US" sz="1100" b="1" dirty="0">
                    <a:solidFill>
                      <a:schemeClr val="accent6"/>
                    </a:solidFill>
                    <a:latin typeface="Arial" pitchFamily="34" charset="0"/>
                  </a:rPr>
                  <a:t>2002 - 2005</a:t>
                </a:r>
              </a:p>
            </p:txBody>
          </p:sp>
          <p:sp>
            <p:nvSpPr>
              <p:cNvPr id="21" name="Content Placeholder 69"/>
              <p:cNvSpPr txBox="1">
                <a:spLocks/>
              </p:cNvSpPr>
              <p:nvPr/>
            </p:nvSpPr>
            <p:spPr bwMode="auto">
              <a:xfrm>
                <a:off x="4995331" y="2429724"/>
                <a:ext cx="1999746" cy="30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spcBef>
                    <a:spcPts val="273"/>
                  </a:spcBef>
                  <a:spcAft>
                    <a:spcPts val="273"/>
                  </a:spcAft>
                  <a:buFont typeface="Arial" pitchFamily="34" charset="0"/>
                  <a:buChar char="•"/>
                </a:pPr>
                <a:r>
                  <a:rPr lang="en-US" altLang="en-US" sz="1100" dirty="0">
                    <a:solidFill>
                      <a:schemeClr val="accent6"/>
                    </a:solidFill>
                    <a:latin typeface="Arial" pitchFamily="34" charset="0"/>
                  </a:rPr>
                  <a:t>Developed coherent legal holding structure  and appointed global auditor</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Private equity investments from Russell AIF, IFC and </a:t>
                </a:r>
                <a:r>
                  <a:rPr lang="en-US" altLang="en-US" sz="1100" dirty="0" err="1">
                    <a:solidFill>
                      <a:schemeClr val="accent6"/>
                    </a:solidFill>
                    <a:latin typeface="Arial" pitchFamily="34" charset="0"/>
                  </a:rPr>
                  <a:t>Temasek</a:t>
                </a:r>
                <a:endParaRPr lang="en-US" altLang="en-US" sz="1100" dirty="0">
                  <a:solidFill>
                    <a:schemeClr val="accent6"/>
                  </a:solidFill>
                  <a:latin typeface="Arial" pitchFamily="34" charset="0"/>
                </a:endParaRPr>
              </a:p>
              <a:p>
                <a:pPr>
                  <a:spcBef>
                    <a:spcPts val="273"/>
                  </a:spcBef>
                  <a:spcAft>
                    <a:spcPts val="273"/>
                  </a:spcAft>
                  <a:buFont typeface="Arial" pitchFamily="34" charset="0"/>
                  <a:buChar char="•"/>
                </a:pPr>
                <a:r>
                  <a:rPr lang="en-US" altLang="en-US" sz="1100" dirty="0">
                    <a:solidFill>
                      <a:schemeClr val="accent6"/>
                    </a:solidFill>
                    <a:latin typeface="Arial" pitchFamily="34" charset="0"/>
                  </a:rPr>
                  <a:t>In 2005, listed on SGX at PE multiple of 11x oversubscribed by 15 times</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Engaged in origination, primary processing &amp; trading</a:t>
                </a:r>
              </a:p>
            </p:txBody>
          </p:sp>
          <p:sp>
            <p:nvSpPr>
              <p:cNvPr id="22" name="Rectangle 21"/>
              <p:cNvSpPr/>
              <p:nvPr/>
            </p:nvSpPr>
            <p:spPr>
              <a:xfrm>
                <a:off x="5148713" y="5112578"/>
                <a:ext cx="1608747" cy="427609"/>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1100" b="1" dirty="0">
                    <a:solidFill>
                      <a:schemeClr val="accent6"/>
                    </a:solidFill>
                  </a:rPr>
                  <a:t>Portfolio: 14 products across 40 countries</a:t>
                </a:r>
              </a:p>
            </p:txBody>
          </p:sp>
        </p:grpSp>
        <p:grpSp>
          <p:nvGrpSpPr>
            <p:cNvPr id="7" name="Group 6"/>
            <p:cNvGrpSpPr>
              <a:grpSpLocks/>
            </p:cNvGrpSpPr>
            <p:nvPr/>
          </p:nvGrpSpPr>
          <p:grpSpPr bwMode="auto">
            <a:xfrm>
              <a:off x="5582601" y="811382"/>
              <a:ext cx="2462585" cy="4103815"/>
              <a:chOff x="7019699" y="1477243"/>
              <a:chExt cx="2441584" cy="4170667"/>
            </a:xfrm>
          </p:grpSpPr>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181" y="1477243"/>
                <a:ext cx="1778667" cy="41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69"/>
              <p:cNvSpPr txBox="1">
                <a:spLocks/>
              </p:cNvSpPr>
              <p:nvPr/>
            </p:nvSpPr>
            <p:spPr bwMode="auto">
              <a:xfrm>
                <a:off x="7604017" y="2140867"/>
                <a:ext cx="1857266" cy="2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spcBef>
                    <a:spcPts val="273"/>
                  </a:spcBef>
                  <a:spcAft>
                    <a:spcPts val="273"/>
                  </a:spcAft>
                </a:pPr>
                <a:r>
                  <a:rPr lang="en-US" altLang="en-US" sz="1100" b="1" dirty="0">
                    <a:solidFill>
                      <a:schemeClr val="accent6"/>
                    </a:solidFill>
                    <a:latin typeface="Arial" pitchFamily="34" charset="0"/>
                  </a:rPr>
                  <a:t>2006- Present</a:t>
                </a:r>
              </a:p>
            </p:txBody>
          </p:sp>
          <p:sp>
            <p:nvSpPr>
              <p:cNvPr id="16" name="Content Placeholder 69"/>
              <p:cNvSpPr txBox="1">
                <a:spLocks/>
              </p:cNvSpPr>
              <p:nvPr/>
            </p:nvSpPr>
            <p:spPr bwMode="auto">
              <a:xfrm>
                <a:off x="7019699" y="2384054"/>
                <a:ext cx="1954918" cy="3002804"/>
              </a:xfrm>
              <a:prstGeom prst="rect">
                <a:avLst/>
              </a:prstGeom>
              <a:no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marL="315860" indent="-124680" eaLnBrk="0" fontAlgn="auto" hangingPunct="0">
                  <a:spcBef>
                    <a:spcPts val="182"/>
                  </a:spcBef>
                  <a:spcAft>
                    <a:spcPts val="182"/>
                  </a:spcAft>
                  <a:buFont typeface="Arial" pitchFamily="34" charset="0"/>
                  <a:buChar char="•"/>
                  <a:defRPr/>
                </a:pPr>
                <a:r>
                  <a:rPr lang="en-US" sz="1100" dirty="0">
                    <a:solidFill>
                      <a:schemeClr val="accent6"/>
                    </a:solidFill>
                    <a:latin typeface="Arial" pitchFamily="34" charset="0"/>
                  </a:rPr>
                  <a:t>Built leadership position in edible nuts, sesame, spices and vegetable ingredients, coffee, cocoa, rice and cotton </a:t>
                </a:r>
              </a:p>
              <a:p>
                <a:pPr marL="315860" indent="-124680" eaLnBrk="0" fontAlgn="auto" hangingPunct="0">
                  <a:spcBef>
                    <a:spcPts val="182"/>
                  </a:spcBef>
                  <a:spcAft>
                    <a:spcPts val="182"/>
                  </a:spcAft>
                  <a:buFont typeface="Arial" pitchFamily="34" charset="0"/>
                  <a:buChar char="•"/>
                  <a:defRPr/>
                </a:pPr>
                <a:r>
                  <a:rPr lang="en-US" sz="1100" dirty="0">
                    <a:solidFill>
                      <a:schemeClr val="accent6"/>
                    </a:solidFill>
                    <a:latin typeface="Arial" pitchFamily="34" charset="0"/>
                  </a:rPr>
                  <a:t>1</a:t>
                </a:r>
                <a:r>
                  <a:rPr lang="en-US" sz="1100" baseline="30000" dirty="0">
                    <a:solidFill>
                      <a:schemeClr val="accent6"/>
                    </a:solidFill>
                    <a:latin typeface="Arial" pitchFamily="34" charset="0"/>
                  </a:rPr>
                  <a:t>st</a:t>
                </a:r>
                <a:r>
                  <a:rPr lang="en-US" sz="1100" dirty="0">
                    <a:solidFill>
                      <a:schemeClr val="accent6"/>
                    </a:solidFill>
                    <a:latin typeface="Arial" pitchFamily="34" charset="0"/>
                  </a:rPr>
                  <a:t> M&amp;A transaction in 2007 (Queensland Cotton)</a:t>
                </a:r>
              </a:p>
              <a:p>
                <a:pPr marL="315860" indent="-124680" eaLnBrk="0" fontAlgn="auto" hangingPunct="0">
                  <a:spcBef>
                    <a:spcPts val="182"/>
                  </a:spcBef>
                  <a:spcAft>
                    <a:spcPts val="182"/>
                  </a:spcAft>
                  <a:buFont typeface="Arial" pitchFamily="34" charset="0"/>
                  <a:buChar char="•"/>
                  <a:defRPr/>
                </a:pPr>
                <a:r>
                  <a:rPr lang="en-US" sz="1100" dirty="0">
                    <a:solidFill>
                      <a:schemeClr val="accent6"/>
                    </a:solidFill>
                    <a:latin typeface="Arial" pitchFamily="34" charset="0"/>
                  </a:rPr>
                  <a:t>Expansion into upstream and midstream value chain activities with investments totaling $3.3B during FY2010 – 2012</a:t>
                </a:r>
              </a:p>
              <a:p>
                <a:pPr marL="315860" indent="-124680" eaLnBrk="0" fontAlgn="auto" hangingPunct="0">
                  <a:spcBef>
                    <a:spcPts val="182"/>
                  </a:spcBef>
                  <a:spcAft>
                    <a:spcPts val="182"/>
                  </a:spcAft>
                  <a:buFont typeface="Arial" pitchFamily="34" charset="0"/>
                  <a:buChar char="•"/>
                  <a:defRPr/>
                </a:pPr>
                <a:r>
                  <a:rPr lang="en-US" sz="1100" dirty="0">
                    <a:solidFill>
                      <a:schemeClr val="accent6"/>
                    </a:solidFill>
                    <a:latin typeface="Arial" pitchFamily="34" charset="0"/>
                  </a:rPr>
                  <a:t>Investment by </a:t>
                </a:r>
                <a:r>
                  <a:rPr lang="en-US" sz="1100" dirty="0" err="1">
                    <a:solidFill>
                      <a:schemeClr val="accent6"/>
                    </a:solidFill>
                    <a:latin typeface="Arial" pitchFamily="34" charset="0"/>
                  </a:rPr>
                  <a:t>Temasek</a:t>
                </a:r>
                <a:r>
                  <a:rPr lang="en-US" sz="1100" dirty="0">
                    <a:solidFill>
                      <a:schemeClr val="accent6"/>
                    </a:solidFill>
                    <a:latin typeface="Arial" pitchFamily="34" charset="0"/>
                  </a:rPr>
                  <a:t> with a 24% stake</a:t>
                </a:r>
              </a:p>
            </p:txBody>
          </p:sp>
          <p:sp>
            <p:nvSpPr>
              <p:cNvPr id="17" name="Rectangle 16"/>
              <p:cNvSpPr/>
              <p:nvPr/>
            </p:nvSpPr>
            <p:spPr>
              <a:xfrm>
                <a:off x="7249591" y="5119555"/>
                <a:ext cx="1608636" cy="427589"/>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1100" b="1" dirty="0">
                    <a:solidFill>
                      <a:schemeClr val="accent6"/>
                    </a:solidFill>
                  </a:rPr>
                  <a:t>Portfolio: 44 products across 65 countries</a:t>
                </a:r>
              </a:p>
            </p:txBody>
          </p:sp>
        </p:grpSp>
        <p:grpSp>
          <p:nvGrpSpPr>
            <p:cNvPr id="8" name="Group 7"/>
            <p:cNvGrpSpPr>
              <a:grpSpLocks/>
            </p:cNvGrpSpPr>
            <p:nvPr/>
          </p:nvGrpSpPr>
          <p:grpSpPr bwMode="auto">
            <a:xfrm>
              <a:off x="32543" y="815927"/>
              <a:ext cx="1903479" cy="4110456"/>
              <a:chOff x="785786" y="1500174"/>
              <a:chExt cx="2072012" cy="4298797"/>
            </a:xfrm>
          </p:grpSpPr>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86" y="1500174"/>
                <a:ext cx="2000265" cy="429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000072" y="1621614"/>
                <a:ext cx="1857726" cy="246033"/>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fontAlgn="auto">
                  <a:spcBef>
                    <a:spcPts val="0"/>
                  </a:spcBef>
                  <a:spcAft>
                    <a:spcPts val="0"/>
                  </a:spcAft>
                  <a:defRPr/>
                </a:pPr>
                <a:r>
                  <a:rPr lang="en-US" sz="1100" b="1" dirty="0">
                    <a:solidFill>
                      <a:schemeClr val="accent6"/>
                    </a:solidFill>
                    <a:latin typeface="+mj-lt"/>
                    <a:cs typeface="+mn-cs"/>
                  </a:rPr>
                  <a:t>The formative years </a:t>
                </a:r>
              </a:p>
            </p:txBody>
          </p:sp>
          <p:sp>
            <p:nvSpPr>
              <p:cNvPr id="11" name="Content Placeholder 69"/>
              <p:cNvSpPr txBox="1">
                <a:spLocks/>
              </p:cNvSpPr>
              <p:nvPr/>
            </p:nvSpPr>
            <p:spPr bwMode="auto">
              <a:xfrm>
                <a:off x="785786" y="2429062"/>
                <a:ext cx="2001088" cy="30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spcBef>
                    <a:spcPts val="273"/>
                  </a:spcBef>
                  <a:spcAft>
                    <a:spcPts val="273"/>
                  </a:spcAft>
                  <a:buFont typeface="Arial" pitchFamily="34" charset="0"/>
                  <a:buChar char="•"/>
                </a:pPr>
                <a:r>
                  <a:rPr lang="en-US" altLang="en-US" sz="1100" dirty="0">
                    <a:solidFill>
                      <a:schemeClr val="accent6"/>
                    </a:solidFill>
                    <a:latin typeface="Arial" pitchFamily="34" charset="0"/>
                  </a:rPr>
                  <a:t>Established to export non-oil products from Nigeria</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Exports Cashews from Nigeria, gradually expands into cotton, coco and </a:t>
                </a:r>
                <a:r>
                  <a:rPr lang="en-US" altLang="en-US" sz="1100" dirty="0" err="1">
                    <a:solidFill>
                      <a:schemeClr val="accent6"/>
                    </a:solidFill>
                    <a:latin typeface="Arial" pitchFamily="34" charset="0"/>
                  </a:rPr>
                  <a:t>sheanuts</a:t>
                </a:r>
                <a:r>
                  <a:rPr lang="en-US" altLang="en-US" sz="1100" dirty="0">
                    <a:solidFill>
                      <a:schemeClr val="accent6"/>
                    </a:solidFill>
                    <a:latin typeface="Arial" pitchFamily="34" charset="0"/>
                  </a:rPr>
                  <a:t> in multiple African origins and India </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Engaged in origination, primary processing &amp; trading ? marketing </a:t>
                </a:r>
              </a:p>
              <a:p>
                <a:pPr>
                  <a:spcBef>
                    <a:spcPts val="273"/>
                  </a:spcBef>
                  <a:spcAft>
                    <a:spcPts val="273"/>
                  </a:spcAft>
                  <a:buFont typeface="Arial" pitchFamily="34" charset="0"/>
                  <a:buChar char="•"/>
                </a:pPr>
                <a:r>
                  <a:rPr lang="en-US" altLang="en-US" sz="1100" dirty="0">
                    <a:solidFill>
                      <a:schemeClr val="accent6"/>
                    </a:solidFill>
                    <a:latin typeface="Arial" pitchFamily="34" charset="0"/>
                  </a:rPr>
                  <a:t>Shifted HQ to London</a:t>
                </a:r>
              </a:p>
            </p:txBody>
          </p:sp>
          <p:sp>
            <p:nvSpPr>
              <p:cNvPr id="12" name="Rectangle 11"/>
              <p:cNvSpPr/>
              <p:nvPr/>
            </p:nvSpPr>
            <p:spPr>
              <a:xfrm>
                <a:off x="1017354" y="5214777"/>
                <a:ext cx="1750582" cy="42839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1100" b="1" dirty="0">
                    <a:solidFill>
                      <a:schemeClr val="accent6"/>
                    </a:solidFill>
                  </a:rPr>
                  <a:t>Portfolio: 7 products across 4 countries</a:t>
                </a:r>
              </a:p>
            </p:txBody>
          </p:sp>
          <p:sp>
            <p:nvSpPr>
              <p:cNvPr id="13" name="Rectangle 12"/>
              <p:cNvSpPr>
                <a:spLocks noChangeArrowheads="1"/>
              </p:cNvSpPr>
              <p:nvPr/>
            </p:nvSpPr>
            <p:spPr bwMode="auto">
              <a:xfrm>
                <a:off x="1176546" y="2178328"/>
                <a:ext cx="947298" cy="2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spcBef>
                    <a:spcPts val="273"/>
                  </a:spcBef>
                  <a:spcAft>
                    <a:spcPts val="273"/>
                  </a:spcAft>
                </a:pPr>
                <a:r>
                  <a:rPr lang="en-US" altLang="en-US" sz="1100" b="1" dirty="0">
                    <a:solidFill>
                      <a:schemeClr val="accent6"/>
                    </a:solidFill>
                    <a:latin typeface="Arial" pitchFamily="34" charset="0"/>
                  </a:rPr>
                  <a:t>1989 - 1994</a:t>
                </a:r>
              </a:p>
            </p:txBody>
          </p:sp>
        </p:grpSp>
      </p:grpSp>
      <p:sp>
        <p:nvSpPr>
          <p:cNvPr id="29" name="Rectangle 28"/>
          <p:cNvSpPr/>
          <p:nvPr/>
        </p:nvSpPr>
        <p:spPr bwMode="auto">
          <a:xfrm>
            <a:off x="6828786" y="1489379"/>
            <a:ext cx="1440176" cy="391781"/>
          </a:xfrm>
          <a:prstGeom prst="rect">
            <a:avLst/>
          </a:prstGeom>
        </p:spPr>
        <p:txBody>
          <a:bodyPr lIns="83192" tIns="41596" rIns="83192" bIns="41596">
            <a:spAutoFit/>
          </a:bodyPr>
          <a:lstStyle/>
          <a:p>
            <a:pPr fontAlgn="auto">
              <a:spcBef>
                <a:spcPts val="0"/>
              </a:spcBef>
              <a:spcAft>
                <a:spcPts val="0"/>
              </a:spcAft>
              <a:defRPr/>
            </a:pPr>
            <a:r>
              <a:rPr lang="en-US" sz="1000" b="1" dirty="0">
                <a:latin typeface="+mn-lt"/>
                <a:cs typeface="+mn-cs"/>
              </a:rPr>
              <a:t>Building a Global Leader</a:t>
            </a:r>
          </a:p>
        </p:txBody>
      </p:sp>
      <p:sp>
        <p:nvSpPr>
          <p:cNvPr id="28" name="TextBox 27"/>
          <p:cNvSpPr txBox="1"/>
          <p:nvPr/>
        </p:nvSpPr>
        <p:spPr>
          <a:xfrm>
            <a:off x="152400" y="228600"/>
            <a:ext cx="7086600" cy="584775"/>
          </a:xfrm>
          <a:prstGeom prst="rect">
            <a:avLst/>
          </a:prstGeom>
          <a:noFill/>
        </p:spPr>
        <p:txBody>
          <a:bodyPr wrap="square" rtlCol="0">
            <a:spAutoFit/>
          </a:bodyPr>
          <a:lstStyle/>
          <a:p>
            <a:r>
              <a:rPr lang="en-US" sz="3200" b="1" dirty="0" smtClean="0">
                <a:solidFill>
                  <a:schemeClr val="accent6"/>
                </a:solidFill>
              </a:rPr>
              <a:t>Olam Global Overview</a:t>
            </a:r>
          </a:p>
        </p:txBody>
      </p:sp>
    </p:spTree>
    <p:extLst>
      <p:ext uri="{BB962C8B-B14F-4D97-AF65-F5344CB8AC3E}">
        <p14:creationId xmlns:p14="http://schemas.microsoft.com/office/powerpoint/2010/main" val="876312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1" y="1712383"/>
            <a:ext cx="9445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564" y="5018618"/>
            <a:ext cx="928687" cy="36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3"/>
          <p:cNvPicPr>
            <a:picLocks noChangeAspect="1" noChangeArrowheads="1"/>
          </p:cNvPicPr>
          <p:nvPr/>
        </p:nvPicPr>
        <p:blipFill>
          <a:blip r:embed="rId4"/>
          <a:srcRect/>
          <a:stretch>
            <a:fillRect/>
          </a:stretch>
        </p:blipFill>
        <p:spPr bwMode="auto">
          <a:xfrm>
            <a:off x="533400" y="1447800"/>
            <a:ext cx="8477250" cy="5202767"/>
          </a:xfrm>
          <a:prstGeom prst="rect">
            <a:avLst/>
          </a:prstGeom>
          <a:solidFill>
            <a:schemeClr val="accent4">
              <a:lumMod val="40000"/>
              <a:lumOff val="60000"/>
              <a:alpha val="80000"/>
            </a:schemeClr>
          </a:solidFill>
          <a:ln w="9525">
            <a:noFill/>
            <a:miter lim="800000"/>
            <a:headEnd/>
            <a:tailEnd/>
          </a:ln>
          <a:effectLst/>
          <a:extLst/>
        </p:spPr>
      </p:pic>
      <p:sp>
        <p:nvSpPr>
          <p:cNvPr id="132099" name="Title 1"/>
          <p:cNvSpPr>
            <a:spLocks noGrp="1"/>
          </p:cNvSpPr>
          <p:nvPr>
            <p:ph type="ctrTitle"/>
          </p:nvPr>
        </p:nvSpPr>
        <p:spPr/>
        <p:txBody>
          <a:bodyPr>
            <a:normAutofit/>
          </a:bodyPr>
          <a:lstStyle/>
          <a:p>
            <a:pPr fontAlgn="auto">
              <a:spcAft>
                <a:spcPts val="0"/>
              </a:spcAft>
              <a:defRPr/>
            </a:pPr>
            <a:endParaRPr lang="en-US" sz="2000" b="0" dirty="0">
              <a:solidFill>
                <a:schemeClr val="tx2"/>
              </a:solidFill>
            </a:endParaRPr>
          </a:p>
        </p:txBody>
      </p:sp>
      <p:sp>
        <p:nvSpPr>
          <p:cNvPr id="38918" name="Slide Number Placeholder 12"/>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0" tIns="51204" rIns="102410" bIns="51204"/>
          <a:lstStyle>
            <a:lvl1pPr eaLnBrk="0" hangingPunct="0">
              <a:defRPr>
                <a:solidFill>
                  <a:schemeClr val="tx1"/>
                </a:solidFill>
                <a:latin typeface="Calibri" pitchFamily="34" charset="0"/>
              </a:defRPr>
            </a:lvl1pPr>
            <a:lvl2pPr marL="832077" indent="-320029" eaLnBrk="0" hangingPunct="0">
              <a:defRPr>
                <a:solidFill>
                  <a:schemeClr val="tx1"/>
                </a:solidFill>
                <a:latin typeface="Calibri" pitchFamily="34" charset="0"/>
              </a:defRPr>
            </a:lvl2pPr>
            <a:lvl3pPr marL="1280119" indent="-256024" eaLnBrk="0" hangingPunct="0">
              <a:defRPr>
                <a:solidFill>
                  <a:schemeClr val="tx1"/>
                </a:solidFill>
                <a:latin typeface="Calibri" pitchFamily="34" charset="0"/>
              </a:defRPr>
            </a:lvl3pPr>
            <a:lvl4pPr marL="1792166" indent="-256024" eaLnBrk="0" hangingPunct="0">
              <a:defRPr>
                <a:solidFill>
                  <a:schemeClr val="tx1"/>
                </a:solidFill>
                <a:latin typeface="Calibri" pitchFamily="34" charset="0"/>
              </a:defRPr>
            </a:lvl4pPr>
            <a:lvl5pPr marL="2304213" indent="-256024" eaLnBrk="0" hangingPunct="0">
              <a:defRPr>
                <a:solidFill>
                  <a:schemeClr val="tx1"/>
                </a:solidFill>
                <a:latin typeface="Calibri" pitchFamily="34" charset="0"/>
              </a:defRPr>
            </a:lvl5pPr>
            <a:lvl6pPr marL="2816261" indent="-256024" eaLnBrk="0" fontAlgn="base" hangingPunct="0">
              <a:spcBef>
                <a:spcPct val="0"/>
              </a:spcBef>
              <a:spcAft>
                <a:spcPct val="0"/>
              </a:spcAft>
              <a:defRPr>
                <a:solidFill>
                  <a:schemeClr val="tx1"/>
                </a:solidFill>
                <a:latin typeface="Calibri" pitchFamily="34" charset="0"/>
              </a:defRPr>
            </a:lvl6pPr>
            <a:lvl7pPr marL="3328309" indent="-256024" eaLnBrk="0" fontAlgn="base" hangingPunct="0">
              <a:spcBef>
                <a:spcPct val="0"/>
              </a:spcBef>
              <a:spcAft>
                <a:spcPct val="0"/>
              </a:spcAft>
              <a:defRPr>
                <a:solidFill>
                  <a:schemeClr val="tx1"/>
                </a:solidFill>
                <a:latin typeface="Calibri" pitchFamily="34" charset="0"/>
              </a:defRPr>
            </a:lvl7pPr>
            <a:lvl8pPr marL="3840356" indent="-256024" eaLnBrk="0" fontAlgn="base" hangingPunct="0">
              <a:spcBef>
                <a:spcPct val="0"/>
              </a:spcBef>
              <a:spcAft>
                <a:spcPct val="0"/>
              </a:spcAft>
              <a:defRPr>
                <a:solidFill>
                  <a:schemeClr val="tx1"/>
                </a:solidFill>
                <a:latin typeface="Calibri" pitchFamily="34" charset="0"/>
              </a:defRPr>
            </a:lvl8pPr>
            <a:lvl9pPr marL="4352403" indent="-256024" eaLnBrk="0" fontAlgn="base" hangingPunct="0">
              <a:spcBef>
                <a:spcPct val="0"/>
              </a:spcBef>
              <a:spcAft>
                <a:spcPct val="0"/>
              </a:spcAft>
              <a:defRPr>
                <a:solidFill>
                  <a:schemeClr val="tx1"/>
                </a:solidFill>
                <a:latin typeface="Calibri" pitchFamily="34" charset="0"/>
              </a:defRPr>
            </a:lvl9pPr>
          </a:lstStyle>
          <a:p>
            <a:pPr eaLnBrk="1" hangingPunct="1"/>
            <a:fld id="{1A875D6D-7CDB-4B25-A3BE-862521949A6C}" type="slidenum">
              <a:rPr lang="en-US" altLang="en-US">
                <a:latin typeface="Arial" pitchFamily="34" charset="0"/>
              </a:rPr>
              <a:pPr eaLnBrk="1" hangingPunct="1"/>
              <a:t>4</a:t>
            </a:fld>
            <a:endParaRPr lang="en-US" altLang="en-US">
              <a:latin typeface="Arial" pitchFamily="34" charset="0"/>
            </a:endParaRPr>
          </a:p>
        </p:txBody>
      </p:sp>
      <p:grpSp>
        <p:nvGrpSpPr>
          <p:cNvPr id="4" name="Group 107"/>
          <p:cNvGrpSpPr>
            <a:grpSpLocks/>
          </p:cNvGrpSpPr>
          <p:nvPr/>
        </p:nvGrpSpPr>
        <p:grpSpPr bwMode="auto">
          <a:xfrm>
            <a:off x="3087688" y="3968752"/>
            <a:ext cx="912812" cy="1940983"/>
            <a:chOff x="3087678" y="3974740"/>
            <a:chExt cx="912819" cy="1870757"/>
          </a:xfrm>
        </p:grpSpPr>
        <p:sp>
          <p:nvSpPr>
            <p:cNvPr id="55" name="Rectangle 54"/>
            <p:cNvSpPr/>
            <p:nvPr/>
          </p:nvSpPr>
          <p:spPr bwMode="auto">
            <a:xfrm>
              <a:off x="3087678" y="4286872"/>
              <a:ext cx="912819" cy="1558625"/>
            </a:xfrm>
            <a:prstGeom prst="rect">
              <a:avLst/>
            </a:prstGeom>
            <a:solidFill>
              <a:srgbClr val="00B050">
                <a:alpha val="80000"/>
              </a:srgbClr>
            </a:solidFill>
            <a:ln w="28575" cap="flat" cmpd="sng" algn="ctr">
              <a:noFill/>
              <a:prstDash val="solid"/>
              <a:round/>
              <a:headEnd type="none" w="med" len="med"/>
              <a:tailEnd type="none" w="med" len="med"/>
            </a:ln>
            <a:effectLst/>
          </p:spPr>
          <p:txBody>
            <a:bodyPr wrap="none" anchor="ctr"/>
            <a:lstStyle/>
            <a:p>
              <a:pPr fontAlgn="auto">
                <a:lnSpc>
                  <a:spcPct val="95000"/>
                </a:lnSpc>
                <a:spcBef>
                  <a:spcPts val="0"/>
                </a:spcBef>
                <a:spcAft>
                  <a:spcPts val="0"/>
                </a:spcAft>
                <a:defRPr/>
              </a:pPr>
              <a:r>
                <a:rPr lang="en-US" sz="900" b="1" dirty="0">
                  <a:latin typeface="+mn-lt"/>
                </a:rPr>
                <a:t>Nigeria</a:t>
              </a:r>
            </a:p>
            <a:p>
              <a:pPr fontAlgn="auto">
                <a:lnSpc>
                  <a:spcPct val="95000"/>
                </a:lnSpc>
                <a:spcBef>
                  <a:spcPts val="0"/>
                </a:spcBef>
                <a:spcAft>
                  <a:spcPts val="0"/>
                </a:spcAft>
                <a:defRPr/>
              </a:pPr>
              <a:r>
                <a:rPr lang="en-US" sz="900" b="1" dirty="0">
                  <a:latin typeface="+mn-lt"/>
                </a:rPr>
                <a:t>Ghana</a:t>
              </a:r>
            </a:p>
            <a:p>
              <a:pPr fontAlgn="auto">
                <a:lnSpc>
                  <a:spcPct val="95000"/>
                </a:lnSpc>
                <a:spcBef>
                  <a:spcPts val="0"/>
                </a:spcBef>
                <a:spcAft>
                  <a:spcPts val="0"/>
                </a:spcAft>
                <a:defRPr/>
              </a:pPr>
              <a:r>
                <a:rPr lang="en-US" sz="900" b="1" dirty="0">
                  <a:latin typeface="+mn-lt"/>
                </a:rPr>
                <a:t>Togo</a:t>
              </a:r>
            </a:p>
            <a:p>
              <a:pPr fontAlgn="auto">
                <a:lnSpc>
                  <a:spcPct val="95000"/>
                </a:lnSpc>
                <a:spcBef>
                  <a:spcPts val="0"/>
                </a:spcBef>
                <a:spcAft>
                  <a:spcPts val="0"/>
                </a:spcAft>
                <a:defRPr/>
              </a:pPr>
              <a:r>
                <a:rPr lang="en-US" sz="900" b="1" dirty="0">
                  <a:latin typeface="+mn-lt"/>
                </a:rPr>
                <a:t>Ivory Coast</a:t>
              </a:r>
            </a:p>
            <a:p>
              <a:pPr fontAlgn="auto">
                <a:lnSpc>
                  <a:spcPct val="95000"/>
                </a:lnSpc>
                <a:spcBef>
                  <a:spcPts val="0"/>
                </a:spcBef>
                <a:spcAft>
                  <a:spcPts val="0"/>
                </a:spcAft>
                <a:defRPr/>
              </a:pPr>
              <a:r>
                <a:rPr lang="en-US" sz="900" b="1" dirty="0">
                  <a:latin typeface="+mn-lt"/>
                </a:rPr>
                <a:t>Cameroon</a:t>
              </a:r>
            </a:p>
            <a:p>
              <a:pPr fontAlgn="auto">
                <a:lnSpc>
                  <a:spcPct val="95000"/>
                </a:lnSpc>
                <a:spcBef>
                  <a:spcPts val="0"/>
                </a:spcBef>
                <a:spcAft>
                  <a:spcPts val="0"/>
                </a:spcAft>
                <a:defRPr/>
              </a:pPr>
              <a:r>
                <a:rPr lang="en-US" sz="900" b="1" dirty="0">
                  <a:latin typeface="+mn-lt"/>
                </a:rPr>
                <a:t>Gabon</a:t>
              </a:r>
            </a:p>
            <a:p>
              <a:pPr fontAlgn="auto">
                <a:lnSpc>
                  <a:spcPct val="95000"/>
                </a:lnSpc>
                <a:spcBef>
                  <a:spcPts val="0"/>
                </a:spcBef>
                <a:spcAft>
                  <a:spcPts val="0"/>
                </a:spcAft>
                <a:defRPr/>
              </a:pPr>
              <a:r>
                <a:rPr lang="en-US" sz="900" b="1" dirty="0">
                  <a:latin typeface="+mn-lt"/>
                </a:rPr>
                <a:t>D R Congo</a:t>
              </a:r>
            </a:p>
            <a:p>
              <a:pPr fontAlgn="auto">
                <a:lnSpc>
                  <a:spcPct val="95000"/>
                </a:lnSpc>
                <a:spcBef>
                  <a:spcPts val="0"/>
                </a:spcBef>
                <a:spcAft>
                  <a:spcPts val="0"/>
                </a:spcAft>
                <a:defRPr/>
              </a:pPr>
              <a:r>
                <a:rPr lang="en-US" sz="900" b="1" dirty="0">
                  <a:latin typeface="+mn-lt"/>
                </a:rPr>
                <a:t>Mali</a:t>
              </a:r>
            </a:p>
            <a:p>
              <a:pPr fontAlgn="auto">
                <a:lnSpc>
                  <a:spcPct val="95000"/>
                </a:lnSpc>
                <a:spcBef>
                  <a:spcPts val="0"/>
                </a:spcBef>
                <a:spcAft>
                  <a:spcPts val="0"/>
                </a:spcAft>
                <a:defRPr/>
              </a:pPr>
              <a:r>
                <a:rPr lang="en-US" sz="900" b="1" dirty="0">
                  <a:latin typeface="+mn-lt"/>
                </a:rPr>
                <a:t>Congo</a:t>
              </a:r>
            </a:p>
          </p:txBody>
        </p:sp>
        <p:pic>
          <p:nvPicPr>
            <p:cNvPr id="132136" name="Picture 1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87678" y="3974740"/>
              <a:ext cx="912819" cy="312677"/>
            </a:xfrm>
            <a:prstGeom prst="roundRect">
              <a:avLst>
                <a:gd name="adj" fmla="val 8594"/>
              </a:avLst>
            </a:prstGeom>
            <a:solidFill>
              <a:srgbClr val="00B050"/>
            </a:solidFill>
            <a:ln>
              <a:noFill/>
            </a:ln>
            <a:effectLst>
              <a:reflection blurRad="12700" stA="38000" endPos="28000" dist="5000" dir="5400000" sy="-100000" algn="bl" rotWithShape="0"/>
            </a:effectLst>
            <a:extLst/>
          </p:spPr>
        </p:pic>
        <p:sp>
          <p:nvSpPr>
            <p:cNvPr id="38956" name="Rectangle 81"/>
            <p:cNvSpPr>
              <a:spLocks noChangeArrowheads="1"/>
            </p:cNvSpPr>
            <p:nvPr/>
          </p:nvSpPr>
          <p:spPr bwMode="auto">
            <a:xfrm>
              <a:off x="3115989" y="4040035"/>
              <a:ext cx="793814" cy="25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100" b="1" dirty="0">
                  <a:solidFill>
                    <a:schemeClr val="tx2"/>
                  </a:solidFill>
                  <a:latin typeface="Arial" pitchFamily="34" charset="0"/>
                </a:rPr>
                <a:t>W. Africa</a:t>
              </a:r>
            </a:p>
          </p:txBody>
        </p:sp>
      </p:grpSp>
      <p:grpSp>
        <p:nvGrpSpPr>
          <p:cNvPr id="5" name="Group 101"/>
          <p:cNvGrpSpPr>
            <a:grpSpLocks/>
          </p:cNvGrpSpPr>
          <p:nvPr/>
        </p:nvGrpSpPr>
        <p:grpSpPr bwMode="auto">
          <a:xfrm>
            <a:off x="7443108" y="2556357"/>
            <a:ext cx="1038225" cy="2333143"/>
            <a:chOff x="7572050" y="2500306"/>
            <a:chExt cx="852837" cy="1296679"/>
          </a:xfrm>
          <a:solidFill>
            <a:srgbClr val="FFC000"/>
          </a:solidFill>
        </p:grpSpPr>
        <p:sp>
          <p:nvSpPr>
            <p:cNvPr id="36" name="Rectangle 35"/>
            <p:cNvSpPr/>
            <p:nvPr/>
          </p:nvSpPr>
          <p:spPr bwMode="auto">
            <a:xfrm>
              <a:off x="7581178" y="2714725"/>
              <a:ext cx="843709" cy="1082260"/>
            </a:xfrm>
            <a:prstGeom prst="rect">
              <a:avLst/>
            </a:prstGeom>
            <a:grpFill/>
            <a:ln w="28575" cap="flat" cmpd="sng" algn="ctr">
              <a:noFill/>
              <a:prstDash val="solid"/>
              <a:round/>
              <a:headEnd type="none" w="med" len="med"/>
              <a:tailEnd type="none" w="med" len="med"/>
            </a:ln>
            <a:effectLst/>
          </p:spPr>
          <p:txBody>
            <a:bodyPr wrap="none" anchor="ctr"/>
            <a:lstStyle/>
            <a:p>
              <a:pPr fontAlgn="auto">
                <a:spcBef>
                  <a:spcPts val="0"/>
                </a:spcBef>
                <a:spcAft>
                  <a:spcPts val="0"/>
                </a:spcAft>
                <a:defRPr/>
              </a:pPr>
              <a:r>
                <a:rPr lang="en-US" sz="900" b="1" dirty="0">
                  <a:latin typeface="+mj-lt"/>
                </a:rPr>
                <a:t>Singapore</a:t>
              </a:r>
            </a:p>
            <a:p>
              <a:pPr fontAlgn="auto">
                <a:spcBef>
                  <a:spcPts val="0"/>
                </a:spcBef>
                <a:spcAft>
                  <a:spcPts val="0"/>
                </a:spcAft>
                <a:defRPr/>
              </a:pPr>
              <a:r>
                <a:rPr lang="en-US" sz="900" b="1" dirty="0">
                  <a:latin typeface="+mj-lt"/>
                </a:rPr>
                <a:t>China</a:t>
              </a:r>
            </a:p>
            <a:p>
              <a:pPr fontAlgn="auto">
                <a:spcBef>
                  <a:spcPts val="0"/>
                </a:spcBef>
                <a:spcAft>
                  <a:spcPts val="0"/>
                </a:spcAft>
                <a:defRPr/>
              </a:pPr>
              <a:r>
                <a:rPr lang="en-US" sz="900" b="1" dirty="0">
                  <a:latin typeface="+mj-lt"/>
                </a:rPr>
                <a:t>Indonesia</a:t>
              </a:r>
            </a:p>
            <a:p>
              <a:pPr fontAlgn="auto">
                <a:spcBef>
                  <a:spcPts val="0"/>
                </a:spcBef>
                <a:spcAft>
                  <a:spcPts val="0"/>
                </a:spcAft>
                <a:defRPr/>
              </a:pPr>
              <a:r>
                <a:rPr lang="en-US" sz="900" b="1" dirty="0">
                  <a:latin typeface="+mj-lt"/>
                </a:rPr>
                <a:t>Vietnam</a:t>
              </a:r>
            </a:p>
            <a:p>
              <a:pPr fontAlgn="auto">
                <a:spcBef>
                  <a:spcPts val="0"/>
                </a:spcBef>
                <a:spcAft>
                  <a:spcPts val="0"/>
                </a:spcAft>
                <a:defRPr/>
              </a:pPr>
              <a:r>
                <a:rPr lang="en-US" sz="900" b="1" dirty="0">
                  <a:latin typeface="+mj-lt"/>
                </a:rPr>
                <a:t>Malaysia</a:t>
              </a:r>
            </a:p>
            <a:p>
              <a:pPr fontAlgn="auto">
                <a:spcBef>
                  <a:spcPts val="0"/>
                </a:spcBef>
                <a:spcAft>
                  <a:spcPts val="0"/>
                </a:spcAft>
                <a:defRPr/>
              </a:pPr>
              <a:r>
                <a:rPr lang="en-US" sz="900" b="1" dirty="0">
                  <a:latin typeface="+mj-lt"/>
                </a:rPr>
                <a:t>Myanmar</a:t>
              </a:r>
            </a:p>
            <a:p>
              <a:pPr fontAlgn="auto">
                <a:spcBef>
                  <a:spcPts val="0"/>
                </a:spcBef>
                <a:spcAft>
                  <a:spcPts val="0"/>
                </a:spcAft>
                <a:defRPr/>
              </a:pPr>
              <a:r>
                <a:rPr lang="en-US" sz="900" b="1" dirty="0">
                  <a:latin typeface="+mj-lt"/>
                </a:rPr>
                <a:t>India</a:t>
              </a:r>
            </a:p>
            <a:p>
              <a:pPr fontAlgn="auto">
                <a:spcBef>
                  <a:spcPts val="0"/>
                </a:spcBef>
                <a:spcAft>
                  <a:spcPts val="0"/>
                </a:spcAft>
                <a:defRPr/>
              </a:pPr>
              <a:r>
                <a:rPr lang="en-US" sz="900" b="1" dirty="0">
                  <a:latin typeface="+mj-lt"/>
                </a:rPr>
                <a:t>PNG</a:t>
              </a:r>
            </a:p>
            <a:p>
              <a:pPr fontAlgn="auto">
                <a:spcBef>
                  <a:spcPts val="0"/>
                </a:spcBef>
                <a:spcAft>
                  <a:spcPts val="0"/>
                </a:spcAft>
                <a:defRPr/>
              </a:pPr>
              <a:r>
                <a:rPr lang="en-US" sz="900" b="1" dirty="0">
                  <a:latin typeface="+mj-lt"/>
                </a:rPr>
                <a:t>Thailand</a:t>
              </a:r>
            </a:p>
            <a:p>
              <a:pPr fontAlgn="auto">
                <a:spcBef>
                  <a:spcPts val="0"/>
                </a:spcBef>
                <a:spcAft>
                  <a:spcPts val="0"/>
                </a:spcAft>
                <a:defRPr/>
              </a:pPr>
              <a:r>
                <a:rPr lang="en-US" sz="900" b="1" dirty="0">
                  <a:latin typeface="+mj-lt"/>
                </a:rPr>
                <a:t>Laos</a:t>
              </a:r>
            </a:p>
            <a:p>
              <a:pPr fontAlgn="auto">
                <a:spcBef>
                  <a:spcPts val="0"/>
                </a:spcBef>
                <a:spcAft>
                  <a:spcPts val="0"/>
                </a:spcAft>
                <a:defRPr/>
              </a:pPr>
              <a:r>
                <a:rPr lang="en-US" sz="900" b="1" dirty="0">
                  <a:latin typeface="+mj-lt"/>
                </a:rPr>
                <a:t>Cambodia</a:t>
              </a:r>
            </a:p>
          </p:txBody>
        </p:sp>
        <p:pic>
          <p:nvPicPr>
            <p:cNvPr id="3895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050" y="2500306"/>
              <a:ext cx="852837" cy="2857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 name="Group 105"/>
          <p:cNvGrpSpPr>
            <a:grpSpLocks/>
          </p:cNvGrpSpPr>
          <p:nvPr/>
        </p:nvGrpSpPr>
        <p:grpSpPr bwMode="auto">
          <a:xfrm>
            <a:off x="4192225" y="5147896"/>
            <a:ext cx="915988" cy="1170517"/>
            <a:chOff x="4603750" y="5286388"/>
            <a:chExt cx="915994" cy="1172270"/>
          </a:xfrm>
        </p:grpSpPr>
        <p:sp>
          <p:nvSpPr>
            <p:cNvPr id="95" name="Rectangle 94"/>
            <p:cNvSpPr/>
            <p:nvPr/>
          </p:nvSpPr>
          <p:spPr bwMode="auto">
            <a:xfrm>
              <a:off x="4603750" y="5740033"/>
              <a:ext cx="915994" cy="718625"/>
            </a:xfrm>
            <a:prstGeom prst="rect">
              <a:avLst/>
            </a:prstGeom>
            <a:solidFill>
              <a:srgbClr val="00B050">
                <a:alpha val="80000"/>
              </a:srgbClr>
            </a:solidFill>
            <a:ln w="28575" cap="flat" cmpd="sng" algn="ctr">
              <a:noFill/>
              <a:prstDash val="solid"/>
              <a:round/>
              <a:headEnd type="none" w="med" len="med"/>
              <a:tailEnd type="none" w="med" len="med"/>
            </a:ln>
            <a:effectLst/>
          </p:spPr>
          <p:txBody>
            <a:bodyPr wrap="none" anchor="ctr"/>
            <a:lstStyle/>
            <a:p>
              <a:pPr fontAlgn="auto">
                <a:spcBef>
                  <a:spcPts val="0"/>
                </a:spcBef>
                <a:spcAft>
                  <a:spcPts val="0"/>
                </a:spcAft>
                <a:defRPr/>
              </a:pPr>
              <a:r>
                <a:rPr lang="en-US" sz="900" b="1" dirty="0">
                  <a:latin typeface="+mn-lt"/>
                </a:rPr>
                <a:t>Mozambique</a:t>
              </a:r>
            </a:p>
            <a:p>
              <a:pPr fontAlgn="auto">
                <a:spcBef>
                  <a:spcPts val="0"/>
                </a:spcBef>
                <a:spcAft>
                  <a:spcPts val="0"/>
                </a:spcAft>
                <a:defRPr/>
              </a:pPr>
              <a:r>
                <a:rPr lang="en-US" sz="900" b="1" dirty="0">
                  <a:latin typeface="+mn-lt"/>
                </a:rPr>
                <a:t>Zimbabwe</a:t>
              </a:r>
            </a:p>
            <a:p>
              <a:pPr fontAlgn="auto">
                <a:spcBef>
                  <a:spcPts val="0"/>
                </a:spcBef>
                <a:spcAft>
                  <a:spcPts val="0"/>
                </a:spcAft>
                <a:defRPr/>
              </a:pPr>
              <a:r>
                <a:rPr lang="en-US" sz="900" b="1" dirty="0">
                  <a:latin typeface="+mn-lt"/>
                </a:rPr>
                <a:t>S. Africa</a:t>
              </a:r>
            </a:p>
          </p:txBody>
        </p:sp>
        <p:pic>
          <p:nvPicPr>
            <p:cNvPr id="3894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0" y="5330902"/>
              <a:ext cx="915994" cy="40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0" name="Rectangle 85"/>
            <p:cNvSpPr>
              <a:spLocks noChangeArrowheads="1"/>
            </p:cNvSpPr>
            <p:nvPr/>
          </p:nvSpPr>
          <p:spPr bwMode="auto">
            <a:xfrm>
              <a:off x="4643438" y="5286388"/>
              <a:ext cx="785818" cy="40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000" b="1" dirty="0">
                  <a:solidFill>
                    <a:schemeClr val="tx2"/>
                  </a:solidFill>
                  <a:latin typeface="Arial" pitchFamily="34" charset="0"/>
                </a:rPr>
                <a:t>Southern </a:t>
              </a:r>
            </a:p>
            <a:p>
              <a:pPr algn="ctr" eaLnBrk="1" hangingPunct="1"/>
              <a:r>
                <a:rPr lang="en-US" altLang="en-US" sz="1000" b="1" dirty="0">
                  <a:solidFill>
                    <a:schemeClr val="tx2"/>
                  </a:solidFill>
                  <a:latin typeface="Arial" pitchFamily="34" charset="0"/>
                </a:rPr>
                <a:t>Africa</a:t>
              </a:r>
            </a:p>
          </p:txBody>
        </p:sp>
      </p:grpSp>
      <p:grpSp>
        <p:nvGrpSpPr>
          <p:cNvPr id="8" name="Group 102"/>
          <p:cNvGrpSpPr>
            <a:grpSpLocks/>
          </p:cNvGrpSpPr>
          <p:nvPr/>
        </p:nvGrpSpPr>
        <p:grpSpPr bwMode="auto">
          <a:xfrm>
            <a:off x="4295776" y="1540933"/>
            <a:ext cx="773113" cy="1745138"/>
            <a:chOff x="4286625" y="1748855"/>
            <a:chExt cx="772729" cy="1590777"/>
          </a:xfrm>
        </p:grpSpPr>
        <p:sp>
          <p:nvSpPr>
            <p:cNvPr id="38946" name="Rectangle 48"/>
            <p:cNvSpPr>
              <a:spLocks noChangeArrowheads="1"/>
            </p:cNvSpPr>
            <p:nvPr/>
          </p:nvSpPr>
          <p:spPr bwMode="auto">
            <a:xfrm>
              <a:off x="4286625" y="1926812"/>
              <a:ext cx="772729" cy="1412820"/>
            </a:xfrm>
            <a:prstGeom prst="rect">
              <a:avLst/>
            </a:prstGeom>
            <a:solidFill>
              <a:srgbClr val="D6885C">
                <a:alpha val="75686"/>
              </a:srgbClr>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900" b="1" dirty="0">
                  <a:latin typeface="Arial" pitchFamily="34" charset="0"/>
                </a:rPr>
                <a:t>Russia</a:t>
              </a:r>
            </a:p>
            <a:p>
              <a:pPr eaLnBrk="1" hangingPunct="1"/>
              <a:r>
                <a:rPr lang="en-US" altLang="en-US" sz="900" b="1" dirty="0">
                  <a:latin typeface="Arial" pitchFamily="34" charset="0"/>
                </a:rPr>
                <a:t>Poland</a:t>
              </a:r>
            </a:p>
            <a:p>
              <a:pPr eaLnBrk="1" hangingPunct="1"/>
              <a:r>
                <a:rPr lang="en-US" altLang="en-US" sz="900" b="1" dirty="0">
                  <a:latin typeface="Arial" pitchFamily="34" charset="0"/>
                </a:rPr>
                <a:t>France</a:t>
              </a:r>
            </a:p>
            <a:p>
              <a:pPr eaLnBrk="1" hangingPunct="1"/>
              <a:r>
                <a:rPr lang="en-US" altLang="en-US" sz="900" b="1" dirty="0">
                  <a:latin typeface="Arial" pitchFamily="34" charset="0"/>
                </a:rPr>
                <a:t>UK</a:t>
              </a:r>
            </a:p>
            <a:p>
              <a:pPr eaLnBrk="1" hangingPunct="1"/>
              <a:r>
                <a:rPr lang="en-US" altLang="en-US" sz="900" b="1" dirty="0">
                  <a:latin typeface="Arial" pitchFamily="34" charset="0"/>
                </a:rPr>
                <a:t>Italy</a:t>
              </a:r>
            </a:p>
            <a:p>
              <a:pPr eaLnBrk="1" hangingPunct="1"/>
              <a:r>
                <a:rPr lang="en-US" altLang="en-US" sz="900" b="1" dirty="0">
                  <a:latin typeface="Arial" pitchFamily="34" charset="0"/>
                </a:rPr>
                <a:t>Holland</a:t>
              </a:r>
            </a:p>
            <a:p>
              <a:pPr eaLnBrk="1" hangingPunct="1"/>
              <a:r>
                <a:rPr lang="en-US" altLang="en-US" sz="900" b="1" dirty="0">
                  <a:latin typeface="Arial" pitchFamily="34" charset="0"/>
                </a:rPr>
                <a:t>Ukraine</a:t>
              </a:r>
            </a:p>
            <a:p>
              <a:pPr eaLnBrk="1" hangingPunct="1"/>
              <a:r>
                <a:rPr lang="en-US" altLang="en-US" sz="900" b="1" dirty="0">
                  <a:latin typeface="Arial" pitchFamily="34" charset="0"/>
                </a:rPr>
                <a:t>Spain</a:t>
              </a:r>
            </a:p>
            <a:p>
              <a:pPr eaLnBrk="1" hangingPunct="1"/>
              <a:r>
                <a:rPr lang="en-US" altLang="en-US" sz="900" b="1" dirty="0">
                  <a:latin typeface="Arial" pitchFamily="34" charset="0"/>
                </a:rPr>
                <a:t>Switzerland</a:t>
              </a:r>
            </a:p>
          </p:txBody>
        </p:sp>
        <p:sp>
          <p:nvSpPr>
            <p:cNvPr id="38947" name="Rounded Rectangle 49"/>
            <p:cNvSpPr>
              <a:spLocks noChangeArrowheads="1"/>
            </p:cNvSpPr>
            <p:nvPr/>
          </p:nvSpPr>
          <p:spPr bwMode="auto">
            <a:xfrm>
              <a:off x="4286625" y="1748855"/>
              <a:ext cx="772728" cy="261939"/>
            </a:xfrm>
            <a:prstGeom prst="roundRect">
              <a:avLst>
                <a:gd name="adj" fmla="val 16667"/>
              </a:avLst>
            </a:prstGeom>
            <a:pattFill prst="pct5">
              <a:fgClr>
                <a:srgbClr val="FFC000"/>
              </a:fgClr>
              <a:bgClr>
                <a:schemeClr val="bg1"/>
              </a:bgClr>
            </a:patt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100" b="1" dirty="0">
                  <a:latin typeface="Arial" pitchFamily="34" charset="0"/>
                </a:rPr>
                <a:t>Europe</a:t>
              </a:r>
            </a:p>
          </p:txBody>
        </p:sp>
      </p:grpSp>
      <p:grpSp>
        <p:nvGrpSpPr>
          <p:cNvPr id="9" name="Group 104"/>
          <p:cNvGrpSpPr>
            <a:grpSpLocks/>
          </p:cNvGrpSpPr>
          <p:nvPr/>
        </p:nvGrpSpPr>
        <p:grpSpPr bwMode="auto">
          <a:xfrm>
            <a:off x="5122864" y="3632200"/>
            <a:ext cx="790575" cy="1763184"/>
            <a:chOff x="4995151" y="3929066"/>
            <a:chExt cx="791295" cy="1764228"/>
          </a:xfrm>
        </p:grpSpPr>
        <p:sp>
          <p:nvSpPr>
            <p:cNvPr id="97" name="Rectangle 96"/>
            <p:cNvSpPr/>
            <p:nvPr/>
          </p:nvSpPr>
          <p:spPr bwMode="auto">
            <a:xfrm>
              <a:off x="5004685" y="4191688"/>
              <a:ext cx="778583" cy="1501606"/>
            </a:xfrm>
            <a:prstGeom prst="rect">
              <a:avLst/>
            </a:prstGeom>
            <a:solidFill>
              <a:srgbClr val="00B050">
                <a:alpha val="80000"/>
              </a:srgbClr>
            </a:solidFill>
            <a:ln w="28575" cap="flat" cmpd="sng" algn="ctr">
              <a:noFill/>
              <a:prstDash val="solid"/>
              <a:round/>
              <a:headEnd type="none" w="med" len="med"/>
              <a:tailEnd type="none" w="med" len="med"/>
            </a:ln>
            <a:effectLst/>
          </p:spPr>
          <p:txBody>
            <a:bodyPr wrap="none" anchor="ctr"/>
            <a:lstStyle/>
            <a:p>
              <a:pPr fontAlgn="auto">
                <a:spcBef>
                  <a:spcPts val="0"/>
                </a:spcBef>
                <a:spcAft>
                  <a:spcPts val="0"/>
                </a:spcAft>
                <a:defRPr/>
              </a:pPr>
              <a:r>
                <a:rPr lang="en-US" sz="900" b="1" dirty="0">
                  <a:latin typeface="+mn-lt"/>
                </a:rPr>
                <a:t>Tanzania</a:t>
              </a:r>
            </a:p>
            <a:p>
              <a:pPr fontAlgn="auto">
                <a:spcBef>
                  <a:spcPts val="0"/>
                </a:spcBef>
                <a:spcAft>
                  <a:spcPts val="0"/>
                </a:spcAft>
                <a:defRPr/>
              </a:pPr>
              <a:r>
                <a:rPr lang="en-US" sz="900" b="1" dirty="0">
                  <a:latin typeface="+mn-lt"/>
                </a:rPr>
                <a:t>Uganda</a:t>
              </a:r>
            </a:p>
            <a:p>
              <a:pPr fontAlgn="auto">
                <a:spcBef>
                  <a:spcPts val="0"/>
                </a:spcBef>
                <a:spcAft>
                  <a:spcPts val="0"/>
                </a:spcAft>
                <a:defRPr/>
              </a:pPr>
              <a:r>
                <a:rPr lang="en-US" sz="900" b="1" dirty="0">
                  <a:latin typeface="+mn-lt"/>
                </a:rPr>
                <a:t>Sudan</a:t>
              </a:r>
            </a:p>
            <a:p>
              <a:pPr fontAlgn="auto">
                <a:spcBef>
                  <a:spcPts val="0"/>
                </a:spcBef>
                <a:spcAft>
                  <a:spcPts val="0"/>
                </a:spcAft>
                <a:defRPr/>
              </a:pPr>
              <a:r>
                <a:rPr lang="en-US" sz="900" b="1" dirty="0">
                  <a:latin typeface="+mn-lt"/>
                </a:rPr>
                <a:t>Zambia</a:t>
              </a:r>
            </a:p>
            <a:p>
              <a:pPr fontAlgn="auto">
                <a:lnSpc>
                  <a:spcPct val="95000"/>
                </a:lnSpc>
                <a:spcBef>
                  <a:spcPts val="0"/>
                </a:spcBef>
                <a:spcAft>
                  <a:spcPts val="0"/>
                </a:spcAft>
                <a:defRPr/>
              </a:pPr>
              <a:endParaRPr lang="en-US" sz="900" b="1" dirty="0">
                <a:latin typeface="+mn-lt"/>
              </a:endParaRPr>
            </a:p>
          </p:txBody>
        </p:sp>
        <p:pic>
          <p:nvPicPr>
            <p:cNvPr id="38944"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151" y="3948402"/>
              <a:ext cx="791295" cy="26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5" name="Rounded Rectangle 58"/>
            <p:cNvSpPr>
              <a:spLocks noChangeArrowheads="1"/>
            </p:cNvSpPr>
            <p:nvPr/>
          </p:nvSpPr>
          <p:spPr bwMode="auto">
            <a:xfrm>
              <a:off x="5000628" y="3929066"/>
              <a:ext cx="785818" cy="26193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100" b="1" dirty="0" err="1">
                  <a:solidFill>
                    <a:schemeClr val="tx2"/>
                  </a:solidFill>
                  <a:latin typeface="Arial" pitchFamily="34" charset="0"/>
                </a:rPr>
                <a:t>E.Africa</a:t>
              </a:r>
              <a:endParaRPr lang="en-US" altLang="en-US" sz="1100" b="1" dirty="0">
                <a:solidFill>
                  <a:schemeClr val="tx2"/>
                </a:solidFill>
                <a:latin typeface="Arial" pitchFamily="34" charset="0"/>
              </a:endParaRPr>
            </a:p>
          </p:txBody>
        </p:sp>
      </p:grpSp>
      <p:grpSp>
        <p:nvGrpSpPr>
          <p:cNvPr id="10" name="Group 106"/>
          <p:cNvGrpSpPr>
            <a:grpSpLocks/>
          </p:cNvGrpSpPr>
          <p:nvPr/>
        </p:nvGrpSpPr>
        <p:grpSpPr bwMode="auto">
          <a:xfrm>
            <a:off x="4143375" y="3469217"/>
            <a:ext cx="785813" cy="700616"/>
            <a:chOff x="4143371" y="3468531"/>
            <a:chExt cx="785819" cy="700058"/>
          </a:xfrm>
        </p:grpSpPr>
        <p:sp>
          <p:nvSpPr>
            <p:cNvPr id="100" name="Rectangle 99"/>
            <p:cNvSpPr/>
            <p:nvPr/>
          </p:nvSpPr>
          <p:spPr bwMode="auto">
            <a:xfrm>
              <a:off x="4143371" y="3713869"/>
              <a:ext cx="785819" cy="454720"/>
            </a:xfrm>
            <a:prstGeom prst="rect">
              <a:avLst/>
            </a:prstGeom>
            <a:solidFill>
              <a:srgbClr val="00B050">
                <a:alpha val="80000"/>
              </a:srgbClr>
            </a:solidFill>
            <a:ln w="28575" cap="flat" cmpd="sng" algn="ctr">
              <a:noFill/>
              <a:prstDash val="solid"/>
              <a:round/>
              <a:headEnd type="none" w="med" len="med"/>
              <a:tailEnd type="none" w="med" len="med"/>
            </a:ln>
            <a:effectLst/>
          </p:spPr>
          <p:txBody>
            <a:bodyPr wrap="none" anchor="ctr"/>
            <a:lstStyle/>
            <a:p>
              <a:pPr fontAlgn="auto">
                <a:spcBef>
                  <a:spcPts val="0"/>
                </a:spcBef>
                <a:spcAft>
                  <a:spcPts val="0"/>
                </a:spcAft>
                <a:defRPr/>
              </a:pPr>
              <a:r>
                <a:rPr lang="en-US" sz="900" b="1" dirty="0">
                  <a:latin typeface="+mn-lt"/>
                </a:rPr>
                <a:t>Algeria</a:t>
              </a:r>
            </a:p>
            <a:p>
              <a:pPr fontAlgn="auto">
                <a:spcBef>
                  <a:spcPts val="0"/>
                </a:spcBef>
                <a:spcAft>
                  <a:spcPts val="0"/>
                </a:spcAft>
                <a:defRPr/>
              </a:pPr>
              <a:r>
                <a:rPr lang="en-US" sz="900" b="1" dirty="0">
                  <a:latin typeface="+mn-lt"/>
                </a:rPr>
                <a:t>Egypt</a:t>
              </a:r>
            </a:p>
          </p:txBody>
        </p:sp>
        <p:pic>
          <p:nvPicPr>
            <p:cNvPr id="3894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2" y="3473744"/>
              <a:ext cx="785818" cy="26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2" name="Rectangle 98"/>
            <p:cNvSpPr>
              <a:spLocks noChangeArrowheads="1"/>
            </p:cNvSpPr>
            <p:nvPr/>
          </p:nvSpPr>
          <p:spPr bwMode="auto">
            <a:xfrm>
              <a:off x="4165728" y="3468531"/>
              <a:ext cx="724884" cy="26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100" b="1" dirty="0" err="1">
                  <a:solidFill>
                    <a:schemeClr val="tx2"/>
                  </a:solidFill>
                  <a:latin typeface="Arial" pitchFamily="34" charset="0"/>
                </a:rPr>
                <a:t>N.Africa</a:t>
              </a:r>
              <a:endParaRPr lang="en-US" altLang="en-US" sz="1100" b="1" dirty="0">
                <a:solidFill>
                  <a:schemeClr val="tx2"/>
                </a:solidFill>
                <a:latin typeface="Arial" pitchFamily="34" charset="0"/>
              </a:endParaRPr>
            </a:p>
          </p:txBody>
        </p:sp>
      </p:grpSp>
      <p:grpSp>
        <p:nvGrpSpPr>
          <p:cNvPr id="11" name="Group 109"/>
          <p:cNvGrpSpPr>
            <a:grpSpLocks/>
          </p:cNvGrpSpPr>
          <p:nvPr/>
        </p:nvGrpSpPr>
        <p:grpSpPr bwMode="auto">
          <a:xfrm>
            <a:off x="1079501" y="4207935"/>
            <a:ext cx="1357313" cy="2148417"/>
            <a:chOff x="1078682" y="4208467"/>
            <a:chExt cx="1357322" cy="1699408"/>
          </a:xfrm>
        </p:grpSpPr>
        <p:sp>
          <p:nvSpPr>
            <p:cNvPr id="111" name="Rectangle 110"/>
            <p:cNvSpPr/>
            <p:nvPr/>
          </p:nvSpPr>
          <p:spPr bwMode="auto">
            <a:xfrm>
              <a:off x="1285058" y="4687315"/>
              <a:ext cx="908056" cy="1220560"/>
            </a:xfrm>
            <a:prstGeom prst="rect">
              <a:avLst/>
            </a:prstGeom>
            <a:solidFill>
              <a:schemeClr val="accent1">
                <a:lumMod val="75000"/>
                <a:alpha val="80000"/>
              </a:schemeClr>
            </a:solidFill>
            <a:ln w="28575" cap="flat" cmpd="sng" algn="ctr">
              <a:noFill/>
              <a:prstDash val="solid"/>
              <a:round/>
              <a:headEnd type="none" w="med" len="med"/>
              <a:tailEnd type="none" w="med" len="med"/>
            </a:ln>
            <a:effectLst/>
          </p:spPr>
          <p:txBody>
            <a:bodyPr wrap="none" anchor="ctr"/>
            <a:lstStyle/>
            <a:p>
              <a:pPr fontAlgn="auto">
                <a:spcBef>
                  <a:spcPts val="0"/>
                </a:spcBef>
                <a:spcAft>
                  <a:spcPts val="0"/>
                </a:spcAft>
                <a:defRPr/>
              </a:pPr>
              <a:r>
                <a:rPr lang="en-US" sz="900" b="1" dirty="0">
                  <a:latin typeface="+mn-lt"/>
                </a:rPr>
                <a:t>Brazil</a:t>
              </a:r>
            </a:p>
            <a:p>
              <a:pPr fontAlgn="auto">
                <a:spcBef>
                  <a:spcPts val="0"/>
                </a:spcBef>
                <a:spcAft>
                  <a:spcPts val="0"/>
                </a:spcAft>
                <a:defRPr/>
              </a:pPr>
              <a:r>
                <a:rPr lang="en-US" sz="900" b="1" dirty="0">
                  <a:latin typeface="+mn-lt"/>
                </a:rPr>
                <a:t>Costa Rica</a:t>
              </a:r>
            </a:p>
            <a:p>
              <a:pPr fontAlgn="auto">
                <a:spcBef>
                  <a:spcPts val="0"/>
                </a:spcBef>
                <a:spcAft>
                  <a:spcPts val="0"/>
                </a:spcAft>
                <a:defRPr/>
              </a:pPr>
              <a:r>
                <a:rPr lang="en-US" sz="900" b="1" dirty="0">
                  <a:latin typeface="+mn-lt"/>
                </a:rPr>
                <a:t>Mexico</a:t>
              </a:r>
            </a:p>
            <a:p>
              <a:pPr fontAlgn="auto">
                <a:spcBef>
                  <a:spcPts val="0"/>
                </a:spcBef>
                <a:spcAft>
                  <a:spcPts val="0"/>
                </a:spcAft>
                <a:defRPr/>
              </a:pPr>
              <a:r>
                <a:rPr lang="en-US" sz="900" b="1" dirty="0">
                  <a:latin typeface="+mn-lt"/>
                </a:rPr>
                <a:t>Panama</a:t>
              </a:r>
            </a:p>
            <a:p>
              <a:pPr fontAlgn="auto">
                <a:spcBef>
                  <a:spcPts val="0"/>
                </a:spcBef>
                <a:spcAft>
                  <a:spcPts val="0"/>
                </a:spcAft>
                <a:defRPr/>
              </a:pPr>
              <a:r>
                <a:rPr lang="en-US" sz="900" b="1" dirty="0">
                  <a:latin typeface="+mn-lt"/>
                </a:rPr>
                <a:t>Argentina</a:t>
              </a:r>
            </a:p>
            <a:p>
              <a:pPr fontAlgn="auto">
                <a:spcBef>
                  <a:spcPts val="0"/>
                </a:spcBef>
                <a:spcAft>
                  <a:spcPts val="0"/>
                </a:spcAft>
                <a:defRPr/>
              </a:pPr>
              <a:r>
                <a:rPr lang="en-US" sz="900" b="1" dirty="0">
                  <a:latin typeface="+mn-lt"/>
                </a:rPr>
                <a:t>Peru</a:t>
              </a:r>
            </a:p>
            <a:p>
              <a:pPr fontAlgn="auto">
                <a:spcBef>
                  <a:spcPts val="0"/>
                </a:spcBef>
                <a:spcAft>
                  <a:spcPts val="0"/>
                </a:spcAft>
                <a:defRPr/>
              </a:pPr>
              <a:r>
                <a:rPr lang="en-US" sz="900" b="1" dirty="0">
                  <a:latin typeface="+mn-lt"/>
                </a:rPr>
                <a:t>Colombia</a:t>
              </a:r>
            </a:p>
            <a:p>
              <a:pPr fontAlgn="auto">
                <a:spcBef>
                  <a:spcPts val="0"/>
                </a:spcBef>
                <a:spcAft>
                  <a:spcPts val="0"/>
                </a:spcAft>
                <a:defRPr/>
              </a:pPr>
              <a:r>
                <a:rPr lang="en-US" sz="900" b="1" dirty="0">
                  <a:latin typeface="+mn-lt"/>
                </a:rPr>
                <a:t>Honduras</a:t>
              </a:r>
            </a:p>
            <a:p>
              <a:pPr fontAlgn="auto">
                <a:spcBef>
                  <a:spcPts val="0"/>
                </a:spcBef>
                <a:spcAft>
                  <a:spcPts val="0"/>
                </a:spcAft>
                <a:defRPr/>
              </a:pPr>
              <a:r>
                <a:rPr lang="en-US" sz="900" b="1" dirty="0">
                  <a:latin typeface="+mn-lt"/>
                </a:rPr>
                <a:t>Ecuador</a:t>
              </a:r>
            </a:p>
          </p:txBody>
        </p:sp>
        <p:pic>
          <p:nvPicPr>
            <p:cNvPr id="132115"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82678" y="4214819"/>
              <a:ext cx="928694" cy="471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8939" name="Rectangle 112"/>
            <p:cNvSpPr>
              <a:spLocks noChangeArrowheads="1"/>
            </p:cNvSpPr>
            <p:nvPr/>
          </p:nvSpPr>
          <p:spPr bwMode="auto">
            <a:xfrm>
              <a:off x="1078682" y="4208467"/>
              <a:ext cx="1357322" cy="30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100" b="1" dirty="0">
                  <a:solidFill>
                    <a:schemeClr val="tx2"/>
                  </a:solidFill>
                  <a:latin typeface="Arial" pitchFamily="34" charset="0"/>
                </a:rPr>
                <a:t>Central &amp;</a:t>
              </a:r>
            </a:p>
            <a:p>
              <a:pPr algn="ctr" eaLnBrk="1" hangingPunct="1">
                <a:lnSpc>
                  <a:spcPct val="20000"/>
                </a:lnSpc>
                <a:spcBef>
                  <a:spcPct val="50000"/>
                </a:spcBef>
              </a:pPr>
              <a:r>
                <a:rPr lang="en-US" altLang="en-US" sz="1100" b="1" dirty="0">
                  <a:solidFill>
                    <a:schemeClr val="tx2"/>
                  </a:solidFill>
                  <a:latin typeface="Arial" pitchFamily="34" charset="0"/>
                </a:rPr>
                <a:t>South America </a:t>
              </a:r>
            </a:p>
          </p:txBody>
        </p:sp>
      </p:grpSp>
      <p:grpSp>
        <p:nvGrpSpPr>
          <p:cNvPr id="17" name="Group 16"/>
          <p:cNvGrpSpPr>
            <a:grpSpLocks/>
          </p:cNvGrpSpPr>
          <p:nvPr/>
        </p:nvGrpSpPr>
        <p:grpSpPr bwMode="auto">
          <a:xfrm>
            <a:off x="7646989" y="5033434"/>
            <a:ext cx="966787" cy="859367"/>
            <a:chOff x="7646200" y="3774498"/>
            <a:chExt cx="967578" cy="645686"/>
          </a:xfrm>
        </p:grpSpPr>
        <p:pic>
          <p:nvPicPr>
            <p:cNvPr id="3893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057" y="3774498"/>
              <a:ext cx="931864" cy="27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34" name="Group 15"/>
            <p:cNvGrpSpPr>
              <a:grpSpLocks/>
            </p:cNvGrpSpPr>
            <p:nvPr/>
          </p:nvGrpSpPr>
          <p:grpSpPr bwMode="auto">
            <a:xfrm>
              <a:off x="7646200" y="3810633"/>
              <a:ext cx="967578" cy="609551"/>
              <a:chOff x="7646200" y="3810633"/>
              <a:chExt cx="967578" cy="609551"/>
            </a:xfrm>
          </p:grpSpPr>
          <p:sp>
            <p:nvSpPr>
              <p:cNvPr id="38935" name="Rectangle 63"/>
              <p:cNvSpPr>
                <a:spLocks noChangeArrowheads="1"/>
              </p:cNvSpPr>
              <p:nvPr/>
            </p:nvSpPr>
            <p:spPr bwMode="auto">
              <a:xfrm>
                <a:off x="7664058" y="4045136"/>
                <a:ext cx="931864" cy="375048"/>
              </a:xfrm>
              <a:prstGeom prst="rect">
                <a:avLst/>
              </a:prstGeom>
              <a:solidFill>
                <a:srgbClr val="FFC000">
                  <a:alpha val="80000"/>
                </a:srgbClr>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900" b="1">
                    <a:latin typeface="Arial" pitchFamily="34" charset="0"/>
                  </a:rPr>
                  <a:t>Australia</a:t>
                </a:r>
              </a:p>
            </p:txBody>
          </p:sp>
          <p:sp>
            <p:nvSpPr>
              <p:cNvPr id="38936" name="Rounded Rectangle 64"/>
              <p:cNvSpPr>
                <a:spLocks noChangeArrowheads="1"/>
              </p:cNvSpPr>
              <p:nvPr/>
            </p:nvSpPr>
            <p:spPr bwMode="auto">
              <a:xfrm>
                <a:off x="7646200" y="3810633"/>
                <a:ext cx="967578" cy="196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100" b="1" dirty="0">
                    <a:solidFill>
                      <a:schemeClr val="tx2"/>
                    </a:solidFill>
                    <a:latin typeface="Arial" pitchFamily="34" charset="0"/>
                  </a:rPr>
                  <a:t>Oceania</a:t>
                </a:r>
              </a:p>
            </p:txBody>
          </p:sp>
        </p:grpSp>
      </p:grpSp>
      <p:sp>
        <p:nvSpPr>
          <p:cNvPr id="38928" name="Rectangle 55"/>
          <p:cNvSpPr>
            <a:spLocks noChangeArrowheads="1"/>
          </p:cNvSpPr>
          <p:nvPr/>
        </p:nvSpPr>
        <p:spPr bwMode="auto">
          <a:xfrm>
            <a:off x="5665788" y="1930137"/>
            <a:ext cx="1027112" cy="795867"/>
          </a:xfrm>
          <a:prstGeom prst="rect">
            <a:avLst/>
          </a:prstGeom>
          <a:solidFill>
            <a:srgbClr val="FFC000">
              <a:alpha val="80000"/>
            </a:srgbClr>
          </a:solidFill>
          <a:ln>
            <a:noFill/>
          </a:ln>
          <a:extLst/>
        </p:spPr>
        <p:txBody>
          <a:bodyPr wrap="none" lIns="102410" tIns="51204" rIns="102410" bIns="51204"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i-FI" altLang="en-US" sz="900" b="1" dirty="0">
                <a:latin typeface="Arial" pitchFamily="34" charset="0"/>
              </a:rPr>
              <a:t>U.A.E</a:t>
            </a:r>
          </a:p>
          <a:p>
            <a:pPr eaLnBrk="1" hangingPunct="1"/>
            <a:r>
              <a:rPr lang="fi-FI" altLang="en-US" sz="900" b="1" dirty="0">
                <a:latin typeface="Arial" pitchFamily="34" charset="0"/>
              </a:rPr>
              <a:t>Uzbekistan</a:t>
            </a:r>
          </a:p>
          <a:p>
            <a:pPr eaLnBrk="1" hangingPunct="1"/>
            <a:r>
              <a:rPr lang="fi-FI" altLang="en-US" sz="900" b="1" dirty="0">
                <a:latin typeface="Arial" pitchFamily="34" charset="0"/>
              </a:rPr>
              <a:t>Turkey</a:t>
            </a:r>
          </a:p>
          <a:p>
            <a:pPr eaLnBrk="1" hangingPunct="1"/>
            <a:r>
              <a:rPr lang="fi-FI" altLang="en-US" sz="900" b="1" dirty="0">
                <a:latin typeface="Arial" pitchFamily="34" charset="0"/>
              </a:rPr>
              <a:t>Uzbekistan</a:t>
            </a:r>
          </a:p>
        </p:txBody>
      </p:sp>
      <p:pic>
        <p:nvPicPr>
          <p:cNvPr id="3892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6" y="1416051"/>
            <a:ext cx="10382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Rectangle 89"/>
          <p:cNvSpPr>
            <a:spLocks noChangeArrowheads="1"/>
          </p:cNvSpPr>
          <p:nvPr/>
        </p:nvSpPr>
        <p:spPr bwMode="auto">
          <a:xfrm>
            <a:off x="5664200" y="1363894"/>
            <a:ext cx="1068388" cy="58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0" tIns="51204" rIns="102410" bIns="51204">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1100" b="1" dirty="0">
                <a:solidFill>
                  <a:schemeClr val="tx2"/>
                </a:solidFill>
                <a:latin typeface="Arial" pitchFamily="34" charset="0"/>
              </a:rPr>
              <a:t>Middle East &amp;</a:t>
            </a:r>
          </a:p>
          <a:p>
            <a:pPr algn="ctr" eaLnBrk="1" hangingPunct="1">
              <a:lnSpc>
                <a:spcPct val="20000"/>
              </a:lnSpc>
              <a:spcBef>
                <a:spcPct val="50000"/>
              </a:spcBef>
            </a:pPr>
            <a:r>
              <a:rPr lang="en-US" altLang="en-US" sz="1100" b="1" dirty="0">
                <a:solidFill>
                  <a:schemeClr val="tx2"/>
                </a:solidFill>
                <a:latin typeface="Arial" pitchFamily="34" charset="0"/>
              </a:rPr>
              <a:t>Central Asia</a:t>
            </a:r>
          </a:p>
        </p:txBody>
      </p:sp>
      <p:grpSp>
        <p:nvGrpSpPr>
          <p:cNvPr id="59" name="Group 113"/>
          <p:cNvGrpSpPr>
            <a:grpSpLocks/>
          </p:cNvGrpSpPr>
          <p:nvPr/>
        </p:nvGrpSpPr>
        <p:grpSpPr bwMode="auto">
          <a:xfrm>
            <a:off x="1879035" y="2666807"/>
            <a:ext cx="928688" cy="707311"/>
            <a:chOff x="857224" y="1908795"/>
            <a:chExt cx="928694" cy="707083"/>
          </a:xfrm>
          <a:noFill/>
        </p:grpSpPr>
        <p:grpSp>
          <p:nvGrpSpPr>
            <p:cNvPr id="60" name="Group 100"/>
            <p:cNvGrpSpPr>
              <a:grpSpLocks/>
            </p:cNvGrpSpPr>
            <p:nvPr/>
          </p:nvGrpSpPr>
          <p:grpSpPr bwMode="auto">
            <a:xfrm>
              <a:off x="857224" y="1908795"/>
              <a:ext cx="928694" cy="334331"/>
              <a:chOff x="857224" y="1908795"/>
              <a:chExt cx="928694" cy="334331"/>
            </a:xfrm>
            <a:grpFill/>
          </p:grpSpPr>
          <p:pic>
            <p:nvPicPr>
              <p:cNvPr id="63"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57224" y="1908795"/>
                <a:ext cx="928694" cy="334331"/>
              </a:xfrm>
              <a:prstGeom prst="round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5" name="Rectangle 53"/>
              <p:cNvSpPr>
                <a:spLocks noChangeArrowheads="1"/>
              </p:cNvSpPr>
              <p:nvPr/>
            </p:nvSpPr>
            <p:spPr bwMode="auto">
              <a:xfrm>
                <a:off x="860043" y="1928802"/>
                <a:ext cx="892625" cy="290754"/>
              </a:xfrm>
              <a:prstGeom prst="round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auto">
                  <a:spcBef>
                    <a:spcPts val="0"/>
                  </a:spcBef>
                  <a:spcAft>
                    <a:spcPts val="0"/>
                  </a:spcAft>
                  <a:defRPr/>
                </a:pPr>
                <a:r>
                  <a:rPr lang="en-US" sz="1100" dirty="0" err="1">
                    <a:solidFill>
                      <a:schemeClr val="tx2"/>
                    </a:solidFill>
                    <a:latin typeface="+mn-lt"/>
                  </a:rPr>
                  <a:t>N.America</a:t>
                </a:r>
                <a:endParaRPr lang="en-US" sz="1100" dirty="0">
                  <a:solidFill>
                    <a:schemeClr val="tx2"/>
                  </a:solidFill>
                  <a:latin typeface="+mn-lt"/>
                </a:endParaRPr>
              </a:p>
            </p:txBody>
          </p:sp>
        </p:grpSp>
        <p:sp>
          <p:nvSpPr>
            <p:cNvPr id="61" name="Rectangle 59"/>
            <p:cNvSpPr>
              <a:spLocks noChangeArrowheads="1"/>
            </p:cNvSpPr>
            <p:nvPr/>
          </p:nvSpPr>
          <p:spPr bwMode="auto">
            <a:xfrm>
              <a:off x="898229" y="2357430"/>
              <a:ext cx="574384" cy="258448"/>
            </a:xfrm>
            <a:prstGeom prst="round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endParaRPr lang="en-US" sz="900" b="1" dirty="0">
                <a:latin typeface="+mn-lt"/>
              </a:endParaRPr>
            </a:p>
          </p:txBody>
        </p:sp>
      </p:grpSp>
      <p:sp>
        <p:nvSpPr>
          <p:cNvPr id="50" name="Rectangle 49"/>
          <p:cNvSpPr/>
          <p:nvPr/>
        </p:nvSpPr>
        <p:spPr bwMode="auto">
          <a:xfrm>
            <a:off x="1879601" y="2995085"/>
            <a:ext cx="906463" cy="342900"/>
          </a:xfrm>
          <a:prstGeom prst="rect">
            <a:avLst/>
          </a:prstGeom>
          <a:solidFill>
            <a:schemeClr val="accent1">
              <a:lumMod val="75000"/>
              <a:alpha val="80000"/>
            </a:schemeClr>
          </a:solidFill>
          <a:ln w="28575" cap="flat" cmpd="sng" algn="ctr">
            <a:noFill/>
            <a:prstDash val="solid"/>
            <a:round/>
            <a:headEnd type="none" w="med" len="med"/>
            <a:tailEnd type="none" w="med" len="med"/>
          </a:ln>
          <a:effectLst/>
        </p:spPr>
        <p:txBody>
          <a:bodyPr wrap="none" lIns="102410" tIns="51204" rIns="102410" bIns="51204" anchor="ctr"/>
          <a:lstStyle/>
          <a:p>
            <a:pPr fontAlgn="auto">
              <a:spcBef>
                <a:spcPts val="0"/>
              </a:spcBef>
              <a:spcAft>
                <a:spcPts val="0"/>
              </a:spcAft>
              <a:defRPr/>
            </a:pPr>
            <a:r>
              <a:rPr lang="en-US" sz="900" b="1" dirty="0">
                <a:latin typeface="+mn-lt"/>
              </a:rPr>
              <a:t>USA</a:t>
            </a:r>
          </a:p>
        </p:txBody>
      </p:sp>
      <p:sp>
        <p:nvSpPr>
          <p:cNvPr id="49" name="Rounded Rectangle 64"/>
          <p:cNvSpPr>
            <a:spLocks noChangeArrowheads="1"/>
          </p:cNvSpPr>
          <p:nvPr/>
        </p:nvSpPr>
        <p:spPr bwMode="auto">
          <a:xfrm>
            <a:off x="7457055" y="2666807"/>
            <a:ext cx="966787" cy="26146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83192" tIns="41596" rIns="83192" bIns="41596"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100" b="1" dirty="0">
                <a:solidFill>
                  <a:schemeClr val="tx2"/>
                </a:solidFill>
                <a:latin typeface="Arial" pitchFamily="34" charset="0"/>
              </a:rPr>
              <a:t>Asia</a:t>
            </a: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5776" y="1540933"/>
            <a:ext cx="773113" cy="3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7086600" cy="584775"/>
          </a:xfrm>
          <a:prstGeom prst="rect">
            <a:avLst/>
          </a:prstGeom>
          <a:noFill/>
        </p:spPr>
        <p:txBody>
          <a:bodyPr wrap="square" rtlCol="0">
            <a:spAutoFit/>
          </a:bodyPr>
          <a:lstStyle/>
          <a:p>
            <a:r>
              <a:rPr lang="en-US" sz="3200" b="1" dirty="0" smtClean="0">
                <a:solidFill>
                  <a:schemeClr val="accent6"/>
                </a:solidFill>
              </a:rPr>
              <a:t>Olam Global Overview</a:t>
            </a:r>
          </a:p>
        </p:txBody>
      </p:sp>
    </p:spTree>
    <p:extLst>
      <p:ext uri="{BB962C8B-B14F-4D97-AF65-F5344CB8AC3E}">
        <p14:creationId xmlns:p14="http://schemas.microsoft.com/office/powerpoint/2010/main" val="17851891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1000"/>
                            </p:stCondLst>
                            <p:childTnLst>
                              <p:par>
                                <p:cTn id="9" presetID="22" presetClass="entr" presetSubtype="1"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nodeType="afterGroup">
                            <p:stCondLst>
                              <p:cond delay="2000"/>
                            </p:stCondLst>
                            <p:childTnLst>
                              <p:par>
                                <p:cTn id="13" presetID="22" presetClass="entr" presetSubtype="1"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nodeType="afterGroup">
                            <p:stCondLst>
                              <p:cond delay="3000"/>
                            </p:stCondLst>
                            <p:childTnLst>
                              <p:par>
                                <p:cTn id="17" presetID="22" presetClass="entr" presetSubtype="1"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nodeType="afterGroup">
                            <p:stCondLst>
                              <p:cond delay="4000"/>
                            </p:stCondLst>
                            <p:childTnLst>
                              <p:par>
                                <p:cTn id="21" presetID="22" presetClass="entr" presetSubtype="1"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nodeType="afterGroup">
                            <p:stCondLst>
                              <p:cond delay="5000"/>
                            </p:stCondLst>
                            <p:childTnLst>
                              <p:par>
                                <p:cTn id="25" presetID="22" presetClass="entr" presetSubtype="1"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nodeType="afterGroup">
                            <p:stCondLst>
                              <p:cond delay="6000"/>
                            </p:stCondLst>
                            <p:childTnLst>
                              <p:par>
                                <p:cTn id="29" presetID="22" presetClass="entr" presetSubtype="1"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nodeType="afterGroup">
                            <p:stCondLst>
                              <p:cond delay="70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nodeType="afterGroup">
                            <p:stCondLst>
                              <p:cond delay="7500"/>
                            </p:stCondLst>
                            <p:childTnLst>
                              <p:par>
                                <p:cTn id="37" presetID="22" presetClass="entr" presetSubtype="1" fill="hold" nodeType="afterEffect">
                                  <p:stCondLst>
                                    <p:cond delay="500"/>
                                  </p:stCondLst>
                                  <p:childTnLst>
                                    <p:set>
                                      <p:cBhvr>
                                        <p:cTn id="38" dur="1" fill="hold">
                                          <p:stCondLst>
                                            <p:cond delay="0"/>
                                          </p:stCondLst>
                                        </p:cTn>
                                        <p:tgtEl>
                                          <p:spTgt spid="59"/>
                                        </p:tgtEl>
                                        <p:attrNameLst>
                                          <p:attrName>style.visibility</p:attrName>
                                        </p:attrNameLst>
                                      </p:cBhvr>
                                      <p:to>
                                        <p:strVal val="visible"/>
                                      </p:to>
                                    </p:set>
                                    <p:animEffect transition="in" filter="wipe(up)">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570496" y="1295400"/>
            <a:ext cx="7778749" cy="5848350"/>
          </a:xfrm>
          <a:prstGeom prst="rect">
            <a:avLst/>
          </a:prstGeom>
          <a:noFill/>
          <a:ln w="9525">
            <a:noFill/>
            <a:miter lim="800000"/>
            <a:headEnd/>
            <a:tailEnd/>
          </a:ln>
        </p:spPr>
        <p:txBody>
          <a:bodyPr lIns="87277" tIns="43639" rIns="87277" bIns="43639"/>
          <a:lstStyle/>
          <a:p>
            <a:pPr>
              <a:lnSpc>
                <a:spcPct val="110000"/>
              </a:lnSpc>
              <a:spcAft>
                <a:spcPts val="1145"/>
              </a:spcAft>
              <a:buSzPct val="170000"/>
            </a:pPr>
            <a:r>
              <a:rPr lang="en-US" dirty="0" smtClean="0">
                <a:solidFill>
                  <a:schemeClr val="accent6"/>
                </a:solidFill>
              </a:rPr>
              <a:t>1997</a:t>
            </a:r>
            <a:r>
              <a:rPr lang="en-US" dirty="0">
                <a:solidFill>
                  <a:schemeClr val="accent6"/>
                </a:solidFill>
              </a:rPr>
              <a:t>: 	Rep Office </a:t>
            </a:r>
            <a:r>
              <a:rPr lang="en-US" dirty="0" smtClean="0">
                <a:solidFill>
                  <a:schemeClr val="accent6"/>
                </a:solidFill>
              </a:rPr>
              <a:t>Started</a:t>
            </a:r>
          </a:p>
          <a:p>
            <a:pPr>
              <a:lnSpc>
                <a:spcPct val="110000"/>
              </a:lnSpc>
              <a:spcAft>
                <a:spcPts val="1145"/>
              </a:spcAft>
              <a:buSzPct val="170000"/>
            </a:pPr>
            <a:r>
              <a:rPr lang="en-US" dirty="0" smtClean="0">
                <a:solidFill>
                  <a:schemeClr val="accent6"/>
                </a:solidFill>
              </a:rPr>
              <a:t>1999</a:t>
            </a:r>
            <a:r>
              <a:rPr lang="en-US" dirty="0">
                <a:solidFill>
                  <a:schemeClr val="accent6"/>
                </a:solidFill>
              </a:rPr>
              <a:t>:	License to establish 100% foreign </a:t>
            </a:r>
            <a:r>
              <a:rPr lang="en-US" dirty="0" smtClean="0">
                <a:solidFill>
                  <a:schemeClr val="accent6"/>
                </a:solidFill>
              </a:rPr>
              <a:t>entity </a:t>
            </a:r>
            <a:r>
              <a:rPr lang="en-US" dirty="0">
                <a:solidFill>
                  <a:schemeClr val="accent6"/>
                </a:solidFill>
              </a:rPr>
              <a:t>			OVL (only for coffee)</a:t>
            </a:r>
          </a:p>
          <a:p>
            <a:pPr>
              <a:lnSpc>
                <a:spcPct val="110000"/>
              </a:lnSpc>
              <a:spcAft>
                <a:spcPts val="1145"/>
              </a:spcAft>
              <a:buSzPct val="170000"/>
            </a:pPr>
            <a:r>
              <a:rPr lang="en-US" dirty="0">
                <a:solidFill>
                  <a:schemeClr val="accent6"/>
                </a:solidFill>
              </a:rPr>
              <a:t>2001:	Cashew/Pepper </a:t>
            </a:r>
            <a:r>
              <a:rPr lang="en-US" dirty="0" smtClean="0">
                <a:solidFill>
                  <a:schemeClr val="accent6"/>
                </a:solidFill>
              </a:rPr>
              <a:t> with plants in Bien </a:t>
            </a:r>
            <a:r>
              <a:rPr lang="en-US" dirty="0" err="1" smtClean="0">
                <a:solidFill>
                  <a:schemeClr val="accent6"/>
                </a:solidFill>
              </a:rPr>
              <a:t>Hoa</a:t>
            </a:r>
            <a:r>
              <a:rPr lang="en-US" dirty="0" smtClean="0">
                <a:solidFill>
                  <a:schemeClr val="accent6"/>
                </a:solidFill>
              </a:rPr>
              <a:t>, </a:t>
            </a:r>
            <a:r>
              <a:rPr lang="en-US" dirty="0" err="1" smtClean="0">
                <a:solidFill>
                  <a:schemeClr val="accent6"/>
                </a:solidFill>
              </a:rPr>
              <a:t>Quy</a:t>
            </a:r>
            <a:r>
              <a:rPr lang="en-US" dirty="0" smtClean="0">
                <a:solidFill>
                  <a:schemeClr val="accent6"/>
                </a:solidFill>
              </a:rPr>
              <a:t> </a:t>
            </a:r>
            <a:r>
              <a:rPr lang="en-US" dirty="0" err="1" smtClean="0">
                <a:solidFill>
                  <a:schemeClr val="accent6"/>
                </a:solidFill>
              </a:rPr>
              <a:t>Nhon</a:t>
            </a:r>
            <a:r>
              <a:rPr lang="en-US" dirty="0" smtClean="0">
                <a:solidFill>
                  <a:schemeClr val="accent6"/>
                </a:solidFill>
              </a:rPr>
              <a:t>, </a:t>
            </a:r>
            <a:r>
              <a:rPr lang="en-US" dirty="0" err="1" smtClean="0">
                <a:solidFill>
                  <a:schemeClr val="accent6"/>
                </a:solidFill>
              </a:rPr>
              <a:t>Gialai</a:t>
            </a:r>
            <a:r>
              <a:rPr lang="en-US" dirty="0" smtClean="0">
                <a:solidFill>
                  <a:schemeClr val="accent6"/>
                </a:solidFill>
              </a:rPr>
              <a:t>, </a:t>
            </a:r>
            <a:r>
              <a:rPr lang="en-US" dirty="0" err="1" smtClean="0">
                <a:solidFill>
                  <a:schemeClr val="accent6"/>
                </a:solidFill>
              </a:rPr>
              <a:t>Phu</a:t>
            </a:r>
            <a:r>
              <a:rPr lang="en-US" dirty="0" smtClean="0">
                <a:solidFill>
                  <a:schemeClr val="accent6"/>
                </a:solidFill>
              </a:rPr>
              <a:t> Yen.</a:t>
            </a:r>
            <a:endParaRPr lang="en-US" dirty="0">
              <a:solidFill>
                <a:schemeClr val="accent6"/>
              </a:solidFill>
            </a:endParaRPr>
          </a:p>
          <a:p>
            <a:pPr>
              <a:lnSpc>
                <a:spcPct val="110000"/>
              </a:lnSpc>
              <a:spcAft>
                <a:spcPts val="1145"/>
              </a:spcAft>
              <a:buSzPct val="170000"/>
            </a:pPr>
            <a:r>
              <a:rPr lang="en-US" dirty="0">
                <a:solidFill>
                  <a:schemeClr val="accent6"/>
                </a:solidFill>
              </a:rPr>
              <a:t>2005:	Started Timber operations</a:t>
            </a:r>
          </a:p>
          <a:p>
            <a:pPr>
              <a:lnSpc>
                <a:spcPct val="110000"/>
              </a:lnSpc>
              <a:spcAft>
                <a:spcPts val="1145"/>
              </a:spcAft>
              <a:buSzPct val="170000"/>
            </a:pPr>
            <a:r>
              <a:rPr lang="en-US" dirty="0" smtClean="0">
                <a:solidFill>
                  <a:schemeClr val="accent6"/>
                </a:solidFill>
              </a:rPr>
              <a:t>2008</a:t>
            </a:r>
            <a:r>
              <a:rPr lang="en-US" dirty="0">
                <a:solidFill>
                  <a:schemeClr val="accent6"/>
                </a:solidFill>
              </a:rPr>
              <a:t>:	Instant Coffee </a:t>
            </a:r>
            <a:r>
              <a:rPr lang="en-US" dirty="0" err="1" smtClean="0">
                <a:solidFill>
                  <a:schemeClr val="accent6"/>
                </a:solidFill>
              </a:rPr>
              <a:t>Porject</a:t>
            </a:r>
            <a:r>
              <a:rPr lang="en-US" dirty="0" smtClean="0">
                <a:solidFill>
                  <a:schemeClr val="accent6"/>
                </a:solidFill>
              </a:rPr>
              <a:t> in Long An – Vietnam.</a:t>
            </a:r>
          </a:p>
          <a:p>
            <a:pPr>
              <a:lnSpc>
                <a:spcPct val="110000"/>
              </a:lnSpc>
              <a:spcAft>
                <a:spcPts val="1145"/>
              </a:spcAft>
              <a:buSzPct val="170000"/>
            </a:pPr>
            <a:r>
              <a:rPr lang="en-US" dirty="0" smtClean="0">
                <a:solidFill>
                  <a:schemeClr val="accent6"/>
                </a:solidFill>
              </a:rPr>
              <a:t>2016: 	Expansion of Instant coffee plant in Long An – Vietnam</a:t>
            </a:r>
          </a:p>
          <a:p>
            <a:pPr marL="285750" indent="-285750">
              <a:lnSpc>
                <a:spcPct val="110000"/>
              </a:lnSpc>
              <a:spcAft>
                <a:spcPts val="1145"/>
              </a:spcAft>
              <a:buSzPct val="170000"/>
              <a:buFont typeface="Wingdings" panose="05000000000000000000" pitchFamily="2" charset="2"/>
              <a:buChar char="ü"/>
            </a:pPr>
            <a:r>
              <a:rPr lang="en-US" dirty="0" smtClean="0">
                <a:solidFill>
                  <a:schemeClr val="accent6"/>
                </a:solidFill>
              </a:rPr>
              <a:t>Top exporter of cashew</a:t>
            </a:r>
          </a:p>
          <a:p>
            <a:pPr marL="285750" indent="-285750">
              <a:lnSpc>
                <a:spcPct val="110000"/>
              </a:lnSpc>
              <a:spcAft>
                <a:spcPts val="1145"/>
              </a:spcAft>
              <a:buSzPct val="170000"/>
              <a:buFont typeface="Wingdings" panose="05000000000000000000" pitchFamily="2" charset="2"/>
              <a:buChar char="ü"/>
            </a:pPr>
            <a:r>
              <a:rPr lang="en-US" dirty="0" smtClean="0">
                <a:solidFill>
                  <a:schemeClr val="accent6"/>
                </a:solidFill>
              </a:rPr>
              <a:t>Top exporter of pepper</a:t>
            </a:r>
          </a:p>
          <a:p>
            <a:pPr marL="285750" indent="-285750">
              <a:lnSpc>
                <a:spcPct val="110000"/>
              </a:lnSpc>
              <a:spcAft>
                <a:spcPts val="1145"/>
              </a:spcAft>
              <a:buSzPct val="170000"/>
              <a:buFont typeface="Wingdings" panose="05000000000000000000" pitchFamily="2" charset="2"/>
              <a:buChar char="ü"/>
            </a:pPr>
            <a:r>
              <a:rPr lang="en-US" dirty="0" smtClean="0">
                <a:solidFill>
                  <a:schemeClr val="accent6"/>
                </a:solidFill>
              </a:rPr>
              <a:t>Top 3 exporter of coffee </a:t>
            </a:r>
          </a:p>
          <a:p>
            <a:pPr marL="285750" indent="-285750">
              <a:lnSpc>
                <a:spcPct val="110000"/>
              </a:lnSpc>
              <a:spcAft>
                <a:spcPts val="1145"/>
              </a:spcAft>
              <a:buSzPct val="170000"/>
              <a:buFont typeface="Wingdings" panose="05000000000000000000" pitchFamily="2" charset="2"/>
              <a:buChar char="ü"/>
            </a:pPr>
            <a:r>
              <a:rPr lang="en-US" dirty="0" smtClean="0">
                <a:solidFill>
                  <a:schemeClr val="accent6"/>
                </a:solidFill>
              </a:rPr>
              <a:t>+2400 employees</a:t>
            </a:r>
          </a:p>
          <a:p>
            <a:pPr marL="285750" indent="-285750">
              <a:lnSpc>
                <a:spcPct val="110000"/>
              </a:lnSpc>
              <a:spcAft>
                <a:spcPts val="1145"/>
              </a:spcAft>
              <a:buSzPct val="170000"/>
              <a:buFont typeface="Wingdings" panose="05000000000000000000" pitchFamily="2" charset="2"/>
              <a:buChar char="ü"/>
            </a:pPr>
            <a:endParaRPr lang="en-US" dirty="0" smtClean="0">
              <a:solidFill>
                <a:schemeClr val="accent6"/>
              </a:solidFill>
            </a:endParaRPr>
          </a:p>
          <a:p>
            <a:pPr>
              <a:lnSpc>
                <a:spcPct val="110000"/>
              </a:lnSpc>
              <a:spcAft>
                <a:spcPts val="1145"/>
              </a:spcAft>
              <a:buSzPct val="170000"/>
            </a:pPr>
            <a:endParaRPr lang="en-US" dirty="0">
              <a:solidFill>
                <a:schemeClr val="accent6"/>
              </a:solidFill>
            </a:endParaRPr>
          </a:p>
          <a:p>
            <a:pPr>
              <a:lnSpc>
                <a:spcPct val="110000"/>
              </a:lnSpc>
              <a:spcAft>
                <a:spcPts val="1145"/>
              </a:spcAft>
              <a:buSzPct val="170000"/>
            </a:pPr>
            <a:r>
              <a:rPr lang="en-US" dirty="0">
                <a:solidFill>
                  <a:schemeClr val="accent6"/>
                </a:solidFill>
              </a:rPr>
              <a:t>	</a:t>
            </a:r>
          </a:p>
        </p:txBody>
      </p:sp>
      <p:sp>
        <p:nvSpPr>
          <p:cNvPr id="70658" name="Rectangle 8"/>
          <p:cNvSpPr>
            <a:spLocks noChangeArrowheads="1"/>
          </p:cNvSpPr>
          <p:nvPr/>
        </p:nvSpPr>
        <p:spPr bwMode="auto">
          <a:xfrm>
            <a:off x="644526" y="541756"/>
            <a:ext cx="8499476" cy="373949"/>
          </a:xfrm>
          <a:prstGeom prst="rect">
            <a:avLst/>
          </a:prstGeom>
          <a:noFill/>
          <a:ln w="9525">
            <a:noFill/>
            <a:miter lim="800000"/>
            <a:headEnd/>
            <a:tailEnd/>
          </a:ln>
        </p:spPr>
        <p:txBody>
          <a:bodyPr lIns="87277" tIns="0" rIns="0" bIns="0">
            <a:spAutoFit/>
          </a:bodyPr>
          <a:lstStyle/>
          <a:p>
            <a:pPr>
              <a:lnSpc>
                <a:spcPct val="90000"/>
              </a:lnSpc>
              <a:spcBef>
                <a:spcPct val="50000"/>
              </a:spcBef>
            </a:pPr>
            <a:r>
              <a:rPr lang="en-US" sz="2700" b="1" dirty="0" smtClean="0">
                <a:solidFill>
                  <a:schemeClr val="tx2"/>
                </a:solidFill>
              </a:rPr>
              <a:t>Olam Vietnam Overview</a:t>
            </a:r>
            <a:endParaRPr lang="en-US" sz="2700" b="1" dirty="0">
              <a:solidFill>
                <a:schemeClr val="tx2"/>
              </a:solidFill>
            </a:endParaRPr>
          </a:p>
        </p:txBody>
      </p:sp>
    </p:spTree>
    <p:custDataLst>
      <p:tags r:id="rId1"/>
    </p:custDataLst>
    <p:extLst>
      <p:ext uri="{BB962C8B-B14F-4D97-AF65-F5344CB8AC3E}">
        <p14:creationId xmlns:p14="http://schemas.microsoft.com/office/powerpoint/2010/main" val="1473103542"/>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Operational footprint</a:t>
            </a:r>
            <a:endParaRPr lang="en-US" dirty="0"/>
          </a:p>
        </p:txBody>
      </p:sp>
      <p:sp>
        <p:nvSpPr>
          <p:cNvPr id="4" name="Slide Number Placeholder 3"/>
          <p:cNvSpPr>
            <a:spLocks noGrp="1"/>
          </p:cNvSpPr>
          <p:nvPr>
            <p:ph type="sldNum" sz="quarter" idx="10"/>
          </p:nvPr>
        </p:nvSpPr>
        <p:spPr/>
        <p:txBody>
          <a:bodyPr/>
          <a:lstStyle/>
          <a:p>
            <a:fld id="{366D8112-1D09-44AB-BD25-659ADE5441BA}" type="slidenum">
              <a:rPr lang="en-GB" smtClean="0"/>
              <a:pPr/>
              <a:t>6</a:t>
            </a:fld>
            <a:endParaRPr lang="en-GB" dirty="0"/>
          </a:p>
        </p:txBody>
      </p:sp>
      <p:graphicFrame>
        <p:nvGraphicFramePr>
          <p:cNvPr id="5" name="Diagram 4"/>
          <p:cNvGraphicFramePr/>
          <p:nvPr>
            <p:extLst>
              <p:ext uri="{D42A27DB-BD31-4B8C-83A1-F6EECF244321}">
                <p14:modId xmlns:p14="http://schemas.microsoft.com/office/powerpoint/2010/main" val="2960514734"/>
              </p:ext>
            </p:extLst>
          </p:nvPr>
        </p:nvGraphicFramePr>
        <p:xfrm>
          <a:off x="-69317" y="1296056"/>
          <a:ext cx="4536505" cy="527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d-maps.com/m/asia/vietnam/vietnam72.gif"/>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15000"/>
                    </a14:imgEffect>
                  </a14:imgLayer>
                </a14:imgProps>
              </a:ext>
              <a:ext uri="{28A0092B-C50C-407E-A947-70E740481C1C}">
                <a14:useLocalDpi xmlns:a14="http://schemas.microsoft.com/office/drawing/2010/main" val="0"/>
              </a:ext>
            </a:extLst>
          </a:blip>
          <a:srcRect l="40465" t="53962" r="2000" b="6950"/>
          <a:stretch/>
        </p:blipFill>
        <p:spPr bwMode="auto">
          <a:xfrm>
            <a:off x="5079784" y="1366962"/>
            <a:ext cx="4038600" cy="5414838"/>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9383" y="5933565"/>
            <a:ext cx="407484" cy="276999"/>
          </a:xfrm>
          <a:prstGeom prst="rect">
            <a:avLst/>
          </a:prstGeom>
          <a:noFill/>
        </p:spPr>
        <p:txBody>
          <a:bodyPr wrap="none" rtlCol="0">
            <a:spAutoFit/>
          </a:bodyPr>
          <a:lstStyle/>
          <a:p>
            <a:r>
              <a:rPr lang="en-US" sz="1200" b="1" dirty="0" smtClean="0"/>
              <a:t>OP</a:t>
            </a:r>
            <a:endParaRPr lang="en-US" sz="1200" b="1" dirty="0"/>
          </a:p>
        </p:txBody>
      </p:sp>
      <p:sp>
        <p:nvSpPr>
          <p:cNvPr id="8" name="Oval 7"/>
          <p:cNvSpPr/>
          <p:nvPr/>
        </p:nvSpPr>
        <p:spPr>
          <a:xfrm>
            <a:off x="7461929" y="2678668"/>
            <a:ext cx="274320" cy="274320"/>
          </a:xfrm>
          <a:prstGeom prst="ellipse">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33968" y="2691513"/>
            <a:ext cx="378630" cy="253916"/>
          </a:xfrm>
          <a:prstGeom prst="rect">
            <a:avLst/>
          </a:prstGeom>
          <a:noFill/>
        </p:spPr>
        <p:txBody>
          <a:bodyPr wrap="none" rtlCol="0">
            <a:spAutoFit/>
          </a:bodyPr>
          <a:lstStyle/>
          <a:p>
            <a:r>
              <a:rPr lang="en-US" sz="1050" b="1" dirty="0" smtClean="0">
                <a:solidFill>
                  <a:schemeClr val="bg1"/>
                </a:solidFill>
              </a:rPr>
              <a:t>OP</a:t>
            </a:r>
            <a:endParaRPr lang="en-US" sz="1050" b="1" dirty="0">
              <a:solidFill>
                <a:schemeClr val="bg1"/>
              </a:solidFill>
            </a:endParaRPr>
          </a:p>
        </p:txBody>
      </p:sp>
      <p:pic>
        <p:nvPicPr>
          <p:cNvPr id="10" name="Picture 2" descr="https://upload.wikimedia.org/wikipedia/commons/7/79/VietnamCentralHighlandsmap.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1839" y="1366962"/>
            <a:ext cx="1432763" cy="23855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688220" y="2559737"/>
            <a:ext cx="579019" cy="100504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5705" y="3803739"/>
            <a:ext cx="274320" cy="274320"/>
          </a:xfrm>
          <a:prstGeom prst="ellipse">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99182" y="3816584"/>
            <a:ext cx="378630" cy="253916"/>
          </a:xfrm>
          <a:prstGeom prst="rect">
            <a:avLst/>
          </a:prstGeom>
          <a:noFill/>
        </p:spPr>
        <p:txBody>
          <a:bodyPr wrap="none" rtlCol="0">
            <a:spAutoFit/>
          </a:bodyPr>
          <a:lstStyle/>
          <a:p>
            <a:r>
              <a:rPr lang="en-US" sz="1050" b="1" dirty="0" smtClean="0">
                <a:solidFill>
                  <a:schemeClr val="bg1"/>
                </a:solidFill>
              </a:rPr>
              <a:t>OP</a:t>
            </a:r>
            <a:endParaRPr lang="en-US" sz="1050" b="1" dirty="0">
              <a:solidFill>
                <a:schemeClr val="bg1"/>
              </a:solidFill>
            </a:endParaRPr>
          </a:p>
        </p:txBody>
      </p:sp>
      <p:sp>
        <p:nvSpPr>
          <p:cNvPr id="14" name="Oval 13"/>
          <p:cNvSpPr/>
          <p:nvPr/>
        </p:nvSpPr>
        <p:spPr>
          <a:xfrm>
            <a:off x="7643068" y="4729208"/>
            <a:ext cx="274320" cy="274320"/>
          </a:xfrm>
          <a:prstGeom prst="ellipse">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13664" y="4755701"/>
            <a:ext cx="378630" cy="253916"/>
          </a:xfrm>
          <a:prstGeom prst="rect">
            <a:avLst/>
          </a:prstGeom>
          <a:noFill/>
        </p:spPr>
        <p:txBody>
          <a:bodyPr wrap="none" rtlCol="0">
            <a:spAutoFit/>
          </a:bodyPr>
          <a:lstStyle/>
          <a:p>
            <a:r>
              <a:rPr lang="en-US" sz="1050" b="1" dirty="0" smtClean="0">
                <a:solidFill>
                  <a:schemeClr val="bg1"/>
                </a:solidFill>
              </a:rPr>
              <a:t>OP</a:t>
            </a:r>
            <a:endParaRPr lang="en-US" sz="1050" b="1" dirty="0">
              <a:solidFill>
                <a:schemeClr val="bg1"/>
              </a:solidFill>
            </a:endParaRPr>
          </a:p>
        </p:txBody>
      </p:sp>
      <p:sp>
        <p:nvSpPr>
          <p:cNvPr id="16" name="Oval 15"/>
          <p:cNvSpPr/>
          <p:nvPr/>
        </p:nvSpPr>
        <p:spPr>
          <a:xfrm>
            <a:off x="7289584" y="4186843"/>
            <a:ext cx="274320" cy="274320"/>
          </a:xfrm>
          <a:prstGeom prst="ellipse">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261252" y="4199889"/>
            <a:ext cx="356188" cy="253916"/>
          </a:xfrm>
          <a:prstGeom prst="rect">
            <a:avLst/>
          </a:prstGeom>
          <a:noFill/>
        </p:spPr>
        <p:txBody>
          <a:bodyPr wrap="none" rtlCol="0">
            <a:spAutoFit/>
          </a:bodyPr>
          <a:lstStyle/>
          <a:p>
            <a:r>
              <a:rPr lang="en-US" sz="1050" b="1" dirty="0" smtClean="0">
                <a:solidFill>
                  <a:schemeClr val="bg1"/>
                </a:solidFill>
              </a:rPr>
              <a:t>TP</a:t>
            </a:r>
            <a:endParaRPr lang="en-US" sz="1050" b="1" dirty="0">
              <a:solidFill>
                <a:schemeClr val="bg1"/>
              </a:solidFill>
            </a:endParaRPr>
          </a:p>
        </p:txBody>
      </p:sp>
      <p:sp>
        <p:nvSpPr>
          <p:cNvPr id="18" name="Oval 17"/>
          <p:cNvSpPr/>
          <p:nvPr/>
        </p:nvSpPr>
        <p:spPr>
          <a:xfrm>
            <a:off x="6836244" y="5475656"/>
            <a:ext cx="274320" cy="274320"/>
          </a:xfrm>
          <a:prstGeom prst="ellipse">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83279" y="5491778"/>
            <a:ext cx="409086" cy="253916"/>
          </a:xfrm>
          <a:prstGeom prst="rect">
            <a:avLst/>
          </a:prstGeom>
          <a:noFill/>
        </p:spPr>
        <p:txBody>
          <a:bodyPr wrap="none" rtlCol="0">
            <a:spAutoFit/>
          </a:bodyPr>
          <a:lstStyle/>
          <a:p>
            <a:r>
              <a:rPr lang="en-US" sz="1050" b="1" dirty="0" smtClean="0">
                <a:solidFill>
                  <a:schemeClr val="bg1"/>
                </a:solidFill>
              </a:rPr>
              <a:t>WH</a:t>
            </a:r>
            <a:endParaRPr lang="en-US" sz="1050" b="1" dirty="0">
              <a:solidFill>
                <a:schemeClr val="bg1"/>
              </a:solidFill>
            </a:endParaRPr>
          </a:p>
        </p:txBody>
      </p:sp>
      <p:sp>
        <p:nvSpPr>
          <p:cNvPr id="20" name="Oval 19"/>
          <p:cNvSpPr/>
          <p:nvPr/>
        </p:nvSpPr>
        <p:spPr>
          <a:xfrm>
            <a:off x="6639233" y="5306832"/>
            <a:ext cx="274320" cy="274320"/>
          </a:xfrm>
          <a:prstGeom prst="ellipse">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0538" y="5326874"/>
            <a:ext cx="409086" cy="253916"/>
          </a:xfrm>
          <a:prstGeom prst="rect">
            <a:avLst/>
          </a:prstGeom>
          <a:noFill/>
        </p:spPr>
        <p:txBody>
          <a:bodyPr wrap="none" rtlCol="0">
            <a:spAutoFit/>
          </a:bodyPr>
          <a:lstStyle/>
          <a:p>
            <a:r>
              <a:rPr lang="en-US" sz="1050" b="1" dirty="0" smtClean="0">
                <a:solidFill>
                  <a:schemeClr val="bg1"/>
                </a:solidFill>
              </a:rPr>
              <a:t>WH</a:t>
            </a:r>
            <a:endParaRPr lang="en-US" sz="1050" b="1" dirty="0">
              <a:solidFill>
                <a:schemeClr val="bg1"/>
              </a:solidFill>
            </a:endParaRPr>
          </a:p>
        </p:txBody>
      </p:sp>
      <p:sp>
        <p:nvSpPr>
          <p:cNvPr id="22" name="Oval 21"/>
          <p:cNvSpPr/>
          <p:nvPr/>
        </p:nvSpPr>
        <p:spPr>
          <a:xfrm>
            <a:off x="5018894" y="3657890"/>
            <a:ext cx="274320" cy="274320"/>
          </a:xfrm>
          <a:prstGeom prst="ellipse">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45749" y="3672112"/>
            <a:ext cx="1327030" cy="276999"/>
          </a:xfrm>
          <a:prstGeom prst="rect">
            <a:avLst/>
          </a:prstGeom>
          <a:noFill/>
        </p:spPr>
        <p:txBody>
          <a:bodyPr wrap="none" rtlCol="0">
            <a:spAutoFit/>
          </a:bodyPr>
          <a:lstStyle/>
          <a:p>
            <a:r>
              <a:rPr lang="en-US" sz="1200" dirty="0" smtClean="0"/>
              <a:t>Operated by Olam</a:t>
            </a:r>
            <a:endParaRPr lang="en-US" sz="1200" dirty="0"/>
          </a:p>
        </p:txBody>
      </p:sp>
      <p:sp>
        <p:nvSpPr>
          <p:cNvPr id="24" name="Oval 23"/>
          <p:cNvSpPr/>
          <p:nvPr/>
        </p:nvSpPr>
        <p:spPr>
          <a:xfrm>
            <a:off x="5018672" y="3971938"/>
            <a:ext cx="274320" cy="274320"/>
          </a:xfrm>
          <a:prstGeom prst="ellipse">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45527" y="3986160"/>
            <a:ext cx="1651927" cy="276999"/>
          </a:xfrm>
          <a:prstGeom prst="rect">
            <a:avLst/>
          </a:prstGeom>
          <a:noFill/>
        </p:spPr>
        <p:txBody>
          <a:bodyPr wrap="none" rtlCol="0">
            <a:spAutoFit/>
          </a:bodyPr>
          <a:lstStyle/>
          <a:p>
            <a:r>
              <a:rPr lang="en-US" sz="1200" dirty="0" smtClean="0"/>
              <a:t>Operated by third party</a:t>
            </a:r>
            <a:endParaRPr lang="en-US" sz="1200" dirty="0"/>
          </a:p>
        </p:txBody>
      </p:sp>
      <p:sp>
        <p:nvSpPr>
          <p:cNvPr id="26" name="TextBox 25"/>
          <p:cNvSpPr txBox="1"/>
          <p:nvPr/>
        </p:nvSpPr>
        <p:spPr>
          <a:xfrm>
            <a:off x="7483661" y="5926903"/>
            <a:ext cx="1301959" cy="276999"/>
          </a:xfrm>
          <a:prstGeom prst="rect">
            <a:avLst/>
          </a:prstGeom>
          <a:noFill/>
        </p:spPr>
        <p:txBody>
          <a:bodyPr wrap="none" rtlCol="0">
            <a:spAutoFit/>
          </a:bodyPr>
          <a:lstStyle/>
          <a:p>
            <a:r>
              <a:rPr lang="en-US" sz="1200" dirty="0" smtClean="0"/>
              <a:t>Own Processing</a:t>
            </a:r>
            <a:endParaRPr lang="en-US" sz="1200" dirty="0"/>
          </a:p>
        </p:txBody>
      </p:sp>
      <p:sp>
        <p:nvSpPr>
          <p:cNvPr id="27" name="TextBox 26"/>
          <p:cNvSpPr txBox="1"/>
          <p:nvPr/>
        </p:nvSpPr>
        <p:spPr>
          <a:xfrm>
            <a:off x="7156714" y="6114601"/>
            <a:ext cx="381836" cy="276999"/>
          </a:xfrm>
          <a:prstGeom prst="rect">
            <a:avLst/>
          </a:prstGeom>
          <a:noFill/>
        </p:spPr>
        <p:txBody>
          <a:bodyPr wrap="none" rtlCol="0">
            <a:spAutoFit/>
          </a:bodyPr>
          <a:lstStyle/>
          <a:p>
            <a:r>
              <a:rPr lang="en-US" sz="1200" b="1" dirty="0" smtClean="0"/>
              <a:t>TP</a:t>
            </a:r>
            <a:endParaRPr lang="en-US" sz="1200" b="1" dirty="0"/>
          </a:p>
        </p:txBody>
      </p:sp>
      <p:sp>
        <p:nvSpPr>
          <p:cNvPr id="28" name="TextBox 27"/>
          <p:cNvSpPr txBox="1"/>
          <p:nvPr/>
        </p:nvSpPr>
        <p:spPr>
          <a:xfrm>
            <a:off x="7496047" y="6111861"/>
            <a:ext cx="1098249" cy="276999"/>
          </a:xfrm>
          <a:prstGeom prst="rect">
            <a:avLst/>
          </a:prstGeom>
          <a:noFill/>
        </p:spPr>
        <p:txBody>
          <a:bodyPr wrap="none" rtlCol="0">
            <a:spAutoFit/>
          </a:bodyPr>
          <a:lstStyle/>
          <a:p>
            <a:r>
              <a:rPr lang="en-US" sz="1200" dirty="0" smtClean="0"/>
              <a:t>Toll Processing</a:t>
            </a:r>
            <a:endParaRPr lang="en-US" sz="1200" dirty="0"/>
          </a:p>
        </p:txBody>
      </p:sp>
      <p:sp>
        <p:nvSpPr>
          <p:cNvPr id="29" name="TextBox 28"/>
          <p:cNvSpPr txBox="1"/>
          <p:nvPr/>
        </p:nvSpPr>
        <p:spPr>
          <a:xfrm>
            <a:off x="7156915" y="6471664"/>
            <a:ext cx="441146" cy="276999"/>
          </a:xfrm>
          <a:prstGeom prst="rect">
            <a:avLst/>
          </a:prstGeom>
          <a:noFill/>
        </p:spPr>
        <p:txBody>
          <a:bodyPr wrap="none" rtlCol="0">
            <a:spAutoFit/>
          </a:bodyPr>
          <a:lstStyle/>
          <a:p>
            <a:r>
              <a:rPr lang="en-US" sz="1200" b="1" dirty="0" smtClean="0"/>
              <a:t>WH</a:t>
            </a:r>
            <a:endParaRPr lang="en-US" sz="1200" b="1" dirty="0"/>
          </a:p>
        </p:txBody>
      </p:sp>
      <p:sp>
        <p:nvSpPr>
          <p:cNvPr id="30" name="TextBox 29"/>
          <p:cNvSpPr txBox="1"/>
          <p:nvPr/>
        </p:nvSpPr>
        <p:spPr>
          <a:xfrm>
            <a:off x="7504092" y="6478449"/>
            <a:ext cx="948337" cy="276999"/>
          </a:xfrm>
          <a:prstGeom prst="rect">
            <a:avLst/>
          </a:prstGeom>
          <a:noFill/>
        </p:spPr>
        <p:txBody>
          <a:bodyPr wrap="none" rtlCol="0">
            <a:spAutoFit/>
          </a:bodyPr>
          <a:lstStyle/>
          <a:p>
            <a:r>
              <a:rPr lang="en-US" sz="1200" dirty="0" smtClean="0"/>
              <a:t>Ware House</a:t>
            </a:r>
            <a:endParaRPr lang="en-US" sz="1200" dirty="0"/>
          </a:p>
        </p:txBody>
      </p:sp>
      <p:sp>
        <p:nvSpPr>
          <p:cNvPr id="31" name="Oval 30"/>
          <p:cNvSpPr/>
          <p:nvPr/>
        </p:nvSpPr>
        <p:spPr>
          <a:xfrm>
            <a:off x="7750789" y="4508375"/>
            <a:ext cx="274320" cy="274320"/>
          </a:xfrm>
          <a:prstGeom prst="ellipse">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74692" y="4521220"/>
            <a:ext cx="436338" cy="261610"/>
          </a:xfrm>
          <a:prstGeom prst="rect">
            <a:avLst/>
          </a:prstGeom>
          <a:noFill/>
        </p:spPr>
        <p:txBody>
          <a:bodyPr wrap="none" rtlCol="0">
            <a:spAutoFit/>
          </a:bodyPr>
          <a:lstStyle/>
          <a:p>
            <a:r>
              <a:rPr lang="en-US" sz="1050" b="1" dirty="0" smtClean="0">
                <a:solidFill>
                  <a:schemeClr val="bg1"/>
                </a:solidFill>
              </a:rPr>
              <a:t>WM</a:t>
            </a:r>
            <a:endParaRPr lang="en-US" sz="1050" b="1" dirty="0">
              <a:solidFill>
                <a:schemeClr val="bg1"/>
              </a:solidFill>
            </a:endParaRPr>
          </a:p>
        </p:txBody>
      </p:sp>
      <p:sp>
        <p:nvSpPr>
          <p:cNvPr id="33" name="TextBox 32"/>
          <p:cNvSpPr txBox="1"/>
          <p:nvPr/>
        </p:nvSpPr>
        <p:spPr>
          <a:xfrm>
            <a:off x="7156915" y="6292973"/>
            <a:ext cx="458780" cy="276999"/>
          </a:xfrm>
          <a:prstGeom prst="rect">
            <a:avLst/>
          </a:prstGeom>
          <a:noFill/>
        </p:spPr>
        <p:txBody>
          <a:bodyPr wrap="none" rtlCol="0">
            <a:spAutoFit/>
          </a:bodyPr>
          <a:lstStyle/>
          <a:p>
            <a:r>
              <a:rPr lang="en-US" sz="1200" b="1" dirty="0" smtClean="0"/>
              <a:t>WM</a:t>
            </a:r>
            <a:endParaRPr lang="en-US" sz="1200" b="1" dirty="0"/>
          </a:p>
        </p:txBody>
      </p:sp>
      <p:sp>
        <p:nvSpPr>
          <p:cNvPr id="34" name="TextBox 33"/>
          <p:cNvSpPr txBox="1"/>
          <p:nvPr/>
        </p:nvSpPr>
        <p:spPr>
          <a:xfrm>
            <a:off x="7501453" y="6290233"/>
            <a:ext cx="902748" cy="276999"/>
          </a:xfrm>
          <a:prstGeom prst="rect">
            <a:avLst/>
          </a:prstGeom>
          <a:noFill/>
        </p:spPr>
        <p:txBody>
          <a:bodyPr wrap="none" rtlCol="0">
            <a:spAutoFit/>
          </a:bodyPr>
          <a:lstStyle/>
          <a:p>
            <a:r>
              <a:rPr lang="en-US" sz="1200" smtClean="0"/>
              <a:t>Wet Milling</a:t>
            </a:r>
            <a:endParaRPr lang="en-US" sz="1200" dirty="0"/>
          </a:p>
        </p:txBody>
      </p:sp>
      <p:sp>
        <p:nvSpPr>
          <p:cNvPr id="35" name="TextBox 34"/>
          <p:cNvSpPr txBox="1"/>
          <p:nvPr/>
        </p:nvSpPr>
        <p:spPr>
          <a:xfrm>
            <a:off x="7692996" y="2671482"/>
            <a:ext cx="575542" cy="276999"/>
          </a:xfrm>
          <a:prstGeom prst="rect">
            <a:avLst/>
          </a:prstGeom>
          <a:noFill/>
        </p:spPr>
        <p:txBody>
          <a:bodyPr wrap="none" rtlCol="0">
            <a:spAutoFit/>
          </a:bodyPr>
          <a:lstStyle/>
          <a:p>
            <a:r>
              <a:rPr lang="en-US" sz="1200" b="1" i="1" dirty="0" err="1" smtClean="0"/>
              <a:t>Pleiku</a:t>
            </a:r>
            <a:endParaRPr lang="en-US" sz="1200" b="1" i="1" dirty="0"/>
          </a:p>
        </p:txBody>
      </p:sp>
      <p:sp>
        <p:nvSpPr>
          <p:cNvPr id="36" name="TextBox 35"/>
          <p:cNvSpPr txBox="1"/>
          <p:nvPr/>
        </p:nvSpPr>
        <p:spPr>
          <a:xfrm>
            <a:off x="7885737" y="3794175"/>
            <a:ext cx="1181734" cy="276999"/>
          </a:xfrm>
          <a:prstGeom prst="rect">
            <a:avLst/>
          </a:prstGeom>
          <a:noFill/>
        </p:spPr>
        <p:txBody>
          <a:bodyPr wrap="none" rtlCol="0">
            <a:spAutoFit/>
          </a:bodyPr>
          <a:lstStyle/>
          <a:p>
            <a:r>
              <a:rPr lang="en-US" sz="1200" b="1" i="1" dirty="0" err="1" smtClean="0"/>
              <a:t>Buon</a:t>
            </a:r>
            <a:r>
              <a:rPr lang="en-US" sz="1200" b="1" i="1" dirty="0" smtClean="0"/>
              <a:t> Ma </a:t>
            </a:r>
            <a:r>
              <a:rPr lang="en-US" sz="1200" b="1" i="1" dirty="0" err="1" smtClean="0"/>
              <a:t>Thout</a:t>
            </a:r>
            <a:endParaRPr lang="en-US" sz="1200" b="1" i="1" dirty="0"/>
          </a:p>
        </p:txBody>
      </p:sp>
      <p:sp>
        <p:nvSpPr>
          <p:cNvPr id="37" name="TextBox 36"/>
          <p:cNvSpPr txBox="1"/>
          <p:nvPr/>
        </p:nvSpPr>
        <p:spPr>
          <a:xfrm>
            <a:off x="7984349" y="4502387"/>
            <a:ext cx="702436" cy="276999"/>
          </a:xfrm>
          <a:prstGeom prst="rect">
            <a:avLst/>
          </a:prstGeom>
          <a:noFill/>
        </p:spPr>
        <p:txBody>
          <a:bodyPr wrap="none" rtlCol="0">
            <a:spAutoFit/>
          </a:bodyPr>
          <a:lstStyle/>
          <a:p>
            <a:r>
              <a:rPr lang="en-US" sz="1200" b="1" i="1" dirty="0" smtClean="0"/>
              <a:t>Me Linh</a:t>
            </a:r>
            <a:endParaRPr lang="en-US" sz="1200" b="1" i="1" dirty="0"/>
          </a:p>
        </p:txBody>
      </p:sp>
      <p:sp>
        <p:nvSpPr>
          <p:cNvPr id="38" name="TextBox 37"/>
          <p:cNvSpPr txBox="1"/>
          <p:nvPr/>
        </p:nvSpPr>
        <p:spPr>
          <a:xfrm>
            <a:off x="7872290" y="4766846"/>
            <a:ext cx="627095" cy="276999"/>
          </a:xfrm>
          <a:prstGeom prst="rect">
            <a:avLst/>
          </a:prstGeom>
          <a:noFill/>
        </p:spPr>
        <p:txBody>
          <a:bodyPr wrap="none" rtlCol="0">
            <a:spAutoFit/>
          </a:bodyPr>
          <a:lstStyle/>
          <a:p>
            <a:r>
              <a:rPr lang="en-US" sz="1200" b="1" i="1" dirty="0" smtClean="0"/>
              <a:t>Di Linh</a:t>
            </a:r>
            <a:endParaRPr lang="en-US" sz="1200" b="1" i="1" dirty="0"/>
          </a:p>
        </p:txBody>
      </p:sp>
      <p:sp>
        <p:nvSpPr>
          <p:cNvPr id="39" name="TextBox 38"/>
          <p:cNvSpPr txBox="1"/>
          <p:nvPr/>
        </p:nvSpPr>
        <p:spPr>
          <a:xfrm>
            <a:off x="6600831" y="4371201"/>
            <a:ext cx="764953" cy="276999"/>
          </a:xfrm>
          <a:prstGeom prst="rect">
            <a:avLst/>
          </a:prstGeom>
          <a:noFill/>
        </p:spPr>
        <p:txBody>
          <a:bodyPr wrap="none" rtlCol="0">
            <a:spAutoFit/>
          </a:bodyPr>
          <a:lstStyle/>
          <a:p>
            <a:r>
              <a:rPr lang="en-US" sz="1200" b="1" i="1" dirty="0" err="1" smtClean="0"/>
              <a:t>Daknong</a:t>
            </a:r>
            <a:endParaRPr lang="en-US" sz="1200" b="1" i="1" dirty="0"/>
          </a:p>
        </p:txBody>
      </p:sp>
      <p:sp>
        <p:nvSpPr>
          <p:cNvPr id="40" name="TextBox 39"/>
          <p:cNvSpPr txBox="1"/>
          <p:nvPr/>
        </p:nvSpPr>
        <p:spPr>
          <a:xfrm>
            <a:off x="7068356" y="5457128"/>
            <a:ext cx="825867" cy="276999"/>
          </a:xfrm>
          <a:prstGeom prst="rect">
            <a:avLst/>
          </a:prstGeom>
          <a:noFill/>
        </p:spPr>
        <p:txBody>
          <a:bodyPr wrap="none" rtlCol="0">
            <a:spAutoFit/>
          </a:bodyPr>
          <a:lstStyle/>
          <a:p>
            <a:r>
              <a:rPr lang="en-US" sz="1200" b="1" i="1" dirty="0" smtClean="0"/>
              <a:t>Song May</a:t>
            </a:r>
            <a:endParaRPr lang="en-US" sz="1200" b="1" i="1" dirty="0"/>
          </a:p>
        </p:txBody>
      </p:sp>
      <p:sp>
        <p:nvSpPr>
          <p:cNvPr id="41" name="TextBox 40"/>
          <p:cNvSpPr txBox="1"/>
          <p:nvPr/>
        </p:nvSpPr>
        <p:spPr>
          <a:xfrm>
            <a:off x="5661306" y="5314905"/>
            <a:ext cx="933269" cy="276999"/>
          </a:xfrm>
          <a:prstGeom prst="rect">
            <a:avLst/>
          </a:prstGeom>
          <a:noFill/>
        </p:spPr>
        <p:txBody>
          <a:bodyPr wrap="none" rtlCol="0">
            <a:spAutoFit/>
          </a:bodyPr>
          <a:lstStyle/>
          <a:p>
            <a:r>
              <a:rPr lang="en-US" sz="1200" b="1" i="1" dirty="0" err="1" smtClean="0"/>
              <a:t>Binh</a:t>
            </a:r>
            <a:r>
              <a:rPr lang="en-US" sz="1200" b="1" i="1" dirty="0" smtClean="0"/>
              <a:t> Duong</a:t>
            </a:r>
            <a:endParaRPr lang="en-US" sz="1200" b="1" i="1" dirty="0"/>
          </a:p>
        </p:txBody>
      </p:sp>
      <p:sp>
        <p:nvSpPr>
          <p:cNvPr id="2" name="Rounded Rectangle 1"/>
          <p:cNvSpPr/>
          <p:nvPr/>
        </p:nvSpPr>
        <p:spPr>
          <a:xfrm>
            <a:off x="3621723" y="1408619"/>
            <a:ext cx="1296144" cy="86409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gn="ctr"/>
            <a:r>
              <a:rPr lang="en-US" sz="1200" b="1" dirty="0" smtClean="0"/>
              <a:t>Cover 87% of Rob &amp; 70% of Ara Prod Areas</a:t>
            </a:r>
          </a:p>
          <a:p>
            <a:pPr algn="ctr"/>
            <a:r>
              <a:rPr lang="en-US" sz="1200" b="1" dirty="0" smtClean="0"/>
              <a:t>Mkt Share ~8%</a:t>
            </a:r>
          </a:p>
        </p:txBody>
      </p:sp>
      <p:sp>
        <p:nvSpPr>
          <p:cNvPr id="49" name="Rounded Rectangle 48"/>
          <p:cNvSpPr/>
          <p:nvPr/>
        </p:nvSpPr>
        <p:spPr>
          <a:xfrm>
            <a:off x="3621723" y="2924944"/>
            <a:ext cx="1296144" cy="86409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gn="ctr"/>
            <a:r>
              <a:rPr lang="en-US" sz="1200" b="1" dirty="0" smtClean="0"/>
              <a:t>Input: 2.4k MT </a:t>
            </a:r>
            <a:r>
              <a:rPr lang="en-US" sz="1200" b="1" dirty="0" err="1" smtClean="0"/>
              <a:t>p.d</a:t>
            </a:r>
            <a:r>
              <a:rPr lang="en-US" sz="1200" b="1" dirty="0" smtClean="0"/>
              <a:t>.</a:t>
            </a:r>
          </a:p>
          <a:p>
            <a:pPr algn="ctr"/>
            <a:r>
              <a:rPr lang="en-US" sz="1200" b="1" dirty="0" smtClean="0"/>
              <a:t>Throughput: 15k MT p.m.</a:t>
            </a:r>
          </a:p>
        </p:txBody>
      </p:sp>
      <p:sp>
        <p:nvSpPr>
          <p:cNvPr id="50" name="Rounded Rectangle 49"/>
          <p:cNvSpPr/>
          <p:nvPr/>
        </p:nvSpPr>
        <p:spPr>
          <a:xfrm>
            <a:off x="3585520" y="4296193"/>
            <a:ext cx="1296144" cy="86409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gn="ctr"/>
            <a:r>
              <a:rPr lang="en-US" sz="1200" b="1" dirty="0" smtClean="0"/>
              <a:t>213 Local Staff</a:t>
            </a:r>
          </a:p>
        </p:txBody>
      </p:sp>
      <p:sp>
        <p:nvSpPr>
          <p:cNvPr id="51" name="Rounded Rectangle 50"/>
          <p:cNvSpPr/>
          <p:nvPr/>
        </p:nvSpPr>
        <p:spPr>
          <a:xfrm>
            <a:off x="3601034" y="5537537"/>
            <a:ext cx="1296144" cy="86409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gn="ctr"/>
            <a:r>
              <a:rPr lang="en-US" sz="1200" b="1" dirty="0" smtClean="0"/>
              <a:t>Dedicated Agronomy Unit</a:t>
            </a:r>
          </a:p>
        </p:txBody>
      </p:sp>
      <p:sp>
        <p:nvSpPr>
          <p:cNvPr id="42" name="TextBox 41"/>
          <p:cNvSpPr txBox="1"/>
          <p:nvPr/>
        </p:nvSpPr>
        <p:spPr>
          <a:xfrm>
            <a:off x="136301" y="762000"/>
            <a:ext cx="6761153" cy="584775"/>
          </a:xfrm>
          <a:prstGeom prst="rect">
            <a:avLst/>
          </a:prstGeom>
          <a:noFill/>
        </p:spPr>
        <p:txBody>
          <a:bodyPr wrap="square" rtlCol="0">
            <a:spAutoFit/>
          </a:bodyPr>
          <a:lstStyle/>
          <a:p>
            <a:r>
              <a:rPr lang="en-US" sz="3200" dirty="0" smtClean="0">
                <a:solidFill>
                  <a:schemeClr val="accent2"/>
                </a:solidFill>
              </a:rPr>
              <a:t>Olam Vietnam - Coffee</a:t>
            </a:r>
          </a:p>
        </p:txBody>
      </p:sp>
    </p:spTree>
    <p:extLst>
      <p:ext uri="{BB962C8B-B14F-4D97-AF65-F5344CB8AC3E}">
        <p14:creationId xmlns:p14="http://schemas.microsoft.com/office/powerpoint/2010/main" val="29435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5E64DC4-667E-4B4C-928A-F5EC8CA31C7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A33F5301-9352-4902-B3EB-0BBA78487E58}"/>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graphicEl>
                                              <a:dgm id="{E8AB574C-5C53-4AF8-80F9-AD62556EE998}"/>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dgm id="{A54C81C2-523A-438C-9AAF-331D35638547}"/>
                                            </p:graphic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2093D33-8F43-438E-9A93-CF136C0BA55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444A701-AA98-4EF0-9461-EB30E70E8667}"/>
                                            </p:graphic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graphicEl>
                                              <a:dgm id="{4AC67BB2-77B5-44FB-84FE-5A4A52CD5B27}"/>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graphicEl>
                                              <a:dgm id="{7A52919E-6C99-4B78-A07C-A8F7DA079EE1}"/>
                                            </p:graphic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2"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p:txBody>
          <a:bodyPr/>
          <a:lstStyle/>
          <a:p>
            <a:pPr>
              <a:defRPr/>
            </a:pPr>
            <a:fld id="{54532C90-F0DE-4E1B-968E-49EB971B3D72}" type="slidenum">
              <a:rPr lang="en-GB"/>
              <a:pPr>
                <a:defRPr/>
              </a:pPr>
              <a:t>7</a:t>
            </a:fld>
            <a:endParaRPr lang="en-GB" dirty="0"/>
          </a:p>
        </p:txBody>
      </p:sp>
      <p:sp>
        <p:nvSpPr>
          <p:cNvPr id="47114" name="Rectangle 10"/>
          <p:cNvSpPr>
            <a:spLocks noGrp="1"/>
          </p:cNvSpPr>
          <p:nvPr>
            <p:ph type="title" idx="4294967295"/>
          </p:nvPr>
        </p:nvSpPr>
        <p:spPr bwMode="auto">
          <a:xfrm>
            <a:off x="323850" y="44624"/>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GB" sz="3200" dirty="0" smtClean="0">
                <a:solidFill>
                  <a:schemeClr val="accent6">
                    <a:lumMod val="95000"/>
                    <a:lumOff val="5000"/>
                  </a:schemeClr>
                </a:solidFill>
              </a:rPr>
              <a:t>Lavazza </a:t>
            </a:r>
            <a:endParaRPr lang="en-SG" altLang="en-US" sz="3200" dirty="0" smtClean="0">
              <a:solidFill>
                <a:schemeClr val="accent6">
                  <a:lumMod val="95000"/>
                  <a:lumOff val="5000"/>
                </a:schemeClr>
              </a:solidFill>
              <a:latin typeface="+mn-lt"/>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91952981"/>
              </p:ext>
            </p:extLst>
          </p:nvPr>
        </p:nvGraphicFramePr>
        <p:xfrm>
          <a:off x="2971800" y="1676400"/>
          <a:ext cx="5410200" cy="4086104"/>
        </p:xfrm>
        <a:graphic>
          <a:graphicData uri="http://schemas.openxmlformats.org/drawingml/2006/table">
            <a:tbl>
              <a:tblPr firstRow="1" firstCol="1" lastRow="1" lastCol="1" bandRow="1" bandCol="1">
                <a:tableStyleId>{69012ECD-51FC-41F1-AA8D-1B2483CD663E}</a:tableStyleId>
              </a:tblPr>
              <a:tblGrid>
                <a:gridCol w="1355738">
                  <a:extLst>
                    <a:ext uri="{9D8B030D-6E8A-4147-A177-3AD203B41FA5}">
                      <a16:colId xmlns:a16="http://schemas.microsoft.com/office/drawing/2014/main" val="20000"/>
                    </a:ext>
                  </a:extLst>
                </a:gridCol>
                <a:gridCol w="4054462">
                  <a:extLst>
                    <a:ext uri="{9D8B030D-6E8A-4147-A177-3AD203B41FA5}">
                      <a16:colId xmlns:a16="http://schemas.microsoft.com/office/drawing/2014/main" val="20001"/>
                    </a:ext>
                  </a:extLst>
                </a:gridCol>
              </a:tblGrid>
              <a:tr h="609600">
                <a:tc>
                  <a:txBody>
                    <a:bodyPr/>
                    <a:lstStyle/>
                    <a:p>
                      <a:pPr marL="0" marR="0" algn="just">
                        <a:lnSpc>
                          <a:spcPct val="115000"/>
                        </a:lnSpc>
                        <a:spcBef>
                          <a:spcPts val="0"/>
                        </a:spcBef>
                        <a:spcAft>
                          <a:spcPts val="0"/>
                        </a:spcAft>
                      </a:pPr>
                      <a:r>
                        <a:rPr lang="nl-NL" sz="1100" dirty="0">
                          <a:effectLst/>
                        </a:rPr>
                        <a:t>Project partner</a:t>
                      </a:r>
                      <a:endParaRPr lang="en-US" sz="1100" dirty="0">
                        <a:solidFill>
                          <a:srgbClr val="1E242B"/>
                        </a:solidFill>
                        <a:effectLst/>
                        <a:latin typeface="Calibri"/>
                        <a:ea typeface="Arial"/>
                        <a:cs typeface="Calibri"/>
                      </a:endParaRPr>
                    </a:p>
                  </a:txBody>
                  <a:tcPr marL="68580" marR="68580" marT="0" marB="0"/>
                </a:tc>
                <a:tc>
                  <a:txBody>
                    <a:bodyPr/>
                    <a:lstStyle/>
                    <a:p>
                      <a:pPr marL="0" marR="0" algn="just">
                        <a:lnSpc>
                          <a:spcPct val="115000"/>
                        </a:lnSpc>
                        <a:spcBef>
                          <a:spcPts val="0"/>
                        </a:spcBef>
                        <a:spcAft>
                          <a:spcPts val="0"/>
                        </a:spcAft>
                      </a:pPr>
                      <a:r>
                        <a:rPr lang="nl-NL" sz="1100">
                          <a:effectLst/>
                        </a:rPr>
                        <a:t>Luigi Lavazza SPA</a:t>
                      </a:r>
                      <a:endParaRPr lang="en-US" sz="1100">
                        <a:solidFill>
                          <a:srgbClr val="1E242B"/>
                        </a:solidFill>
                        <a:effectLst/>
                        <a:latin typeface="Calibri"/>
                        <a:ea typeface="Arial"/>
                        <a:cs typeface="Calibri"/>
                      </a:endParaRPr>
                    </a:p>
                  </a:txBody>
                  <a:tcPr marL="68580" marR="68580" marT="0" marB="0"/>
                </a:tc>
                <a:extLst>
                  <a:ext uri="{0D108BD9-81ED-4DB2-BD59-A6C34878D82A}">
                    <a16:rowId xmlns:a16="http://schemas.microsoft.com/office/drawing/2014/main" val="10000"/>
                  </a:ext>
                </a:extLst>
              </a:tr>
              <a:tr h="304948">
                <a:tc>
                  <a:txBody>
                    <a:bodyPr/>
                    <a:lstStyle/>
                    <a:p>
                      <a:pPr marL="0" marR="0" algn="just">
                        <a:lnSpc>
                          <a:spcPct val="115000"/>
                        </a:lnSpc>
                        <a:spcBef>
                          <a:spcPts val="0"/>
                        </a:spcBef>
                        <a:spcAft>
                          <a:spcPts val="0"/>
                        </a:spcAft>
                      </a:pPr>
                      <a:r>
                        <a:rPr lang="nl-NL" sz="1100">
                          <a:effectLst/>
                        </a:rPr>
                        <a:t>Name and location</a:t>
                      </a:r>
                      <a:endParaRPr lang="en-US" sz="1100">
                        <a:solidFill>
                          <a:srgbClr val="1E242B"/>
                        </a:solidFill>
                        <a:effectLst/>
                        <a:latin typeface="Calibri"/>
                        <a:ea typeface="Arial"/>
                        <a:cs typeface="Calibri"/>
                      </a:endParaRPr>
                    </a:p>
                  </a:txBody>
                  <a:tcPr marL="68580" marR="68580" marT="0" marB="0"/>
                </a:tc>
                <a:tc>
                  <a:txBody>
                    <a:bodyPr/>
                    <a:lstStyle/>
                    <a:p>
                      <a:pPr marL="0" marR="0" algn="just">
                        <a:lnSpc>
                          <a:spcPct val="115000"/>
                        </a:lnSpc>
                        <a:spcBef>
                          <a:spcPts val="0"/>
                        </a:spcBef>
                        <a:spcAft>
                          <a:spcPts val="0"/>
                        </a:spcAft>
                      </a:pPr>
                      <a:r>
                        <a:rPr lang="en-US" sz="1100" dirty="0">
                          <a:effectLst/>
                        </a:rPr>
                        <a:t>Lavazza, </a:t>
                      </a:r>
                      <a:r>
                        <a:rPr lang="en-US" sz="1100" dirty="0" smtClean="0">
                          <a:effectLst/>
                        </a:rPr>
                        <a:t>Italy since 1895</a:t>
                      </a:r>
                      <a:endParaRPr lang="en-US" sz="1100" dirty="0">
                        <a:solidFill>
                          <a:srgbClr val="1E242B"/>
                        </a:solidFill>
                        <a:effectLst/>
                        <a:latin typeface="Calibri"/>
                        <a:ea typeface="Arial"/>
                        <a:cs typeface="Calibri"/>
                      </a:endParaRPr>
                    </a:p>
                  </a:txBody>
                  <a:tcPr marL="68580" marR="68580" marT="0" marB="0"/>
                </a:tc>
                <a:extLst>
                  <a:ext uri="{0D108BD9-81ED-4DB2-BD59-A6C34878D82A}">
                    <a16:rowId xmlns:a16="http://schemas.microsoft.com/office/drawing/2014/main" val="10001"/>
                  </a:ext>
                </a:extLst>
              </a:tr>
              <a:tr h="304948">
                <a:tc>
                  <a:txBody>
                    <a:bodyPr/>
                    <a:lstStyle/>
                    <a:p>
                      <a:pPr marL="0" marR="0" algn="just">
                        <a:lnSpc>
                          <a:spcPct val="115000"/>
                        </a:lnSpc>
                        <a:spcBef>
                          <a:spcPts val="0"/>
                        </a:spcBef>
                        <a:spcAft>
                          <a:spcPts val="0"/>
                        </a:spcAft>
                      </a:pPr>
                      <a:r>
                        <a:rPr lang="nl-NL" sz="1100">
                          <a:effectLst/>
                        </a:rPr>
                        <a:t>Type of organization</a:t>
                      </a:r>
                      <a:endParaRPr lang="en-US" sz="1100">
                        <a:solidFill>
                          <a:srgbClr val="1E242B"/>
                        </a:solidFill>
                        <a:effectLst/>
                        <a:latin typeface="Calibri"/>
                        <a:ea typeface="Arial"/>
                        <a:cs typeface="Calibri"/>
                      </a:endParaRPr>
                    </a:p>
                  </a:txBody>
                  <a:tcPr marL="68580" marR="68580" marT="0" marB="0"/>
                </a:tc>
                <a:tc>
                  <a:txBody>
                    <a:bodyPr/>
                    <a:lstStyle/>
                    <a:p>
                      <a:pPr marL="0" marR="0" algn="just">
                        <a:lnSpc>
                          <a:spcPct val="115000"/>
                        </a:lnSpc>
                        <a:spcBef>
                          <a:spcPts val="0"/>
                        </a:spcBef>
                        <a:spcAft>
                          <a:spcPts val="0"/>
                        </a:spcAft>
                      </a:pPr>
                      <a:r>
                        <a:rPr lang="en-US" sz="1100">
                          <a:effectLst/>
                        </a:rPr>
                        <a:t>Company</a:t>
                      </a:r>
                      <a:endParaRPr lang="en-US" sz="1100">
                        <a:solidFill>
                          <a:srgbClr val="1E242B"/>
                        </a:solidFill>
                        <a:effectLst/>
                        <a:latin typeface="Calibri"/>
                        <a:ea typeface="Arial"/>
                        <a:cs typeface="Calibri"/>
                      </a:endParaRPr>
                    </a:p>
                  </a:txBody>
                  <a:tcPr marL="68580" marR="68580" marT="0" marB="0"/>
                </a:tc>
                <a:extLst>
                  <a:ext uri="{0D108BD9-81ED-4DB2-BD59-A6C34878D82A}">
                    <a16:rowId xmlns:a16="http://schemas.microsoft.com/office/drawing/2014/main" val="10002"/>
                  </a:ext>
                </a:extLst>
              </a:tr>
              <a:tr h="1200206">
                <a:tc>
                  <a:txBody>
                    <a:bodyPr/>
                    <a:lstStyle/>
                    <a:p>
                      <a:pPr marL="0" marR="0" algn="just">
                        <a:lnSpc>
                          <a:spcPct val="115000"/>
                        </a:lnSpc>
                        <a:spcBef>
                          <a:spcPts val="0"/>
                        </a:spcBef>
                        <a:spcAft>
                          <a:spcPts val="0"/>
                        </a:spcAft>
                      </a:pPr>
                      <a:r>
                        <a:rPr lang="en-GB" sz="1100">
                          <a:effectLst/>
                        </a:rPr>
                        <a:t>Relevant experience &amp; capacity of the organization</a:t>
                      </a:r>
                      <a:endParaRPr lang="en-US" sz="1100">
                        <a:solidFill>
                          <a:srgbClr val="1E242B"/>
                        </a:solidFill>
                        <a:effectLst/>
                        <a:latin typeface="Calibri"/>
                        <a:ea typeface="Arial"/>
                        <a:cs typeface="Calibri"/>
                      </a:endParaRPr>
                    </a:p>
                  </a:txBody>
                  <a:tcPr marL="68580" marR="68580" marT="0" marB="0"/>
                </a:tc>
                <a:tc>
                  <a:txBody>
                    <a:bodyPr/>
                    <a:lstStyle/>
                    <a:p>
                      <a:pPr marL="0" marR="0" algn="just">
                        <a:lnSpc>
                          <a:spcPct val="115000"/>
                        </a:lnSpc>
                        <a:spcBef>
                          <a:spcPts val="0"/>
                        </a:spcBef>
                        <a:spcAft>
                          <a:spcPts val="0"/>
                        </a:spcAft>
                      </a:pPr>
                      <a:r>
                        <a:rPr lang="en-US" sz="1100" dirty="0">
                          <a:effectLst/>
                        </a:rPr>
                        <a:t>Lavazza is an Italian-based coffee roaster. Their corporate sustainability strategy can influence the situation on the ground. Lavazza has a long track record in investing in promising projects on the ground in a wide-variety of origins and is a member of the Initiative for </a:t>
                      </a:r>
                      <a:r>
                        <a:rPr lang="en-US" sz="1100" dirty="0" smtClean="0">
                          <a:effectLst/>
                        </a:rPr>
                        <a:t>Coffee &amp; Climate</a:t>
                      </a:r>
                      <a:r>
                        <a:rPr lang="en-US" sz="1100" dirty="0">
                          <a:effectLst/>
                        </a:rPr>
                        <a:t>.</a:t>
                      </a:r>
                      <a:endParaRPr lang="en-US" sz="1100" dirty="0">
                        <a:solidFill>
                          <a:srgbClr val="1E242B"/>
                        </a:solidFill>
                        <a:effectLst/>
                        <a:latin typeface="Calibri"/>
                        <a:ea typeface="Arial"/>
                        <a:cs typeface="Calibri"/>
                      </a:endParaRPr>
                    </a:p>
                  </a:txBody>
                  <a:tcPr marL="68580" marR="68580" marT="0" marB="0"/>
                </a:tc>
                <a:extLst>
                  <a:ext uri="{0D108BD9-81ED-4DB2-BD59-A6C34878D82A}">
                    <a16:rowId xmlns:a16="http://schemas.microsoft.com/office/drawing/2014/main" val="10003"/>
                  </a:ext>
                </a:extLst>
              </a:tr>
              <a:tr h="1505154">
                <a:tc>
                  <a:txBody>
                    <a:bodyPr/>
                    <a:lstStyle/>
                    <a:p>
                      <a:pPr marL="0" marR="0" algn="just">
                        <a:lnSpc>
                          <a:spcPct val="115000"/>
                        </a:lnSpc>
                        <a:spcBef>
                          <a:spcPts val="0"/>
                        </a:spcBef>
                        <a:spcAft>
                          <a:spcPts val="0"/>
                        </a:spcAft>
                      </a:pPr>
                      <a:r>
                        <a:rPr lang="en-GB" sz="1100" dirty="0">
                          <a:effectLst/>
                        </a:rPr>
                        <a:t>Main role and responsibilities in the project</a:t>
                      </a:r>
                      <a:endParaRPr lang="en-US" sz="1100" dirty="0">
                        <a:solidFill>
                          <a:srgbClr val="1E242B"/>
                        </a:solidFill>
                        <a:effectLst/>
                        <a:latin typeface="Calibri"/>
                        <a:ea typeface="Arial"/>
                        <a:cs typeface="Calibri"/>
                      </a:endParaRPr>
                    </a:p>
                  </a:txBody>
                  <a:tcPr marL="68580" marR="68580" marT="0" marB="0"/>
                </a:tc>
                <a:tc>
                  <a:txBody>
                    <a:bodyPr/>
                    <a:lstStyle/>
                    <a:p>
                      <a:pPr marL="0" marR="0" algn="just">
                        <a:lnSpc>
                          <a:spcPct val="115000"/>
                        </a:lnSpc>
                        <a:spcBef>
                          <a:spcPts val="0"/>
                        </a:spcBef>
                        <a:spcAft>
                          <a:spcPts val="0"/>
                        </a:spcAft>
                      </a:pPr>
                      <a:r>
                        <a:rPr lang="en-US" sz="1100" dirty="0">
                          <a:effectLst/>
                        </a:rPr>
                        <a:t>Provider of co-funding, read project progress reports, provide feedback on project progress and outcomes, especially studies into agro-forestry business cases and carbon foot</a:t>
                      </a:r>
                      <a:r>
                        <a:rPr lang="en-US" sz="1100" strike="sngStrike" dirty="0">
                          <a:effectLst/>
                        </a:rPr>
                        <a:t>-</a:t>
                      </a:r>
                      <a:r>
                        <a:rPr lang="en-US" sz="1100" dirty="0">
                          <a:effectLst/>
                        </a:rPr>
                        <a:t>printing, participate in annual Steering Group meetings to monitor project implementation and budgets, consider project outcomes if and when adjusting company CSR strategy.</a:t>
                      </a:r>
                      <a:endParaRPr lang="en-US" sz="1100" dirty="0">
                        <a:solidFill>
                          <a:srgbClr val="1E242B"/>
                        </a:solidFill>
                        <a:effectLst/>
                        <a:latin typeface="Calibri"/>
                        <a:ea typeface="Arial"/>
                        <a:cs typeface="Calibri"/>
                      </a:endParaRPr>
                    </a:p>
                  </a:txBody>
                  <a:tcPr marL="68580" marR="68580" marT="0" marB="0"/>
                </a:tc>
                <a:extLst>
                  <a:ext uri="{0D108BD9-81ED-4DB2-BD59-A6C34878D82A}">
                    <a16:rowId xmlns:a16="http://schemas.microsoft.com/office/drawing/2014/main" val="10004"/>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7051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p:txBody>
          <a:bodyPr/>
          <a:lstStyle/>
          <a:p>
            <a:pPr>
              <a:defRPr/>
            </a:pPr>
            <a:fld id="{54532C90-F0DE-4E1B-968E-49EB971B3D72}" type="slidenum">
              <a:rPr lang="en-GB"/>
              <a:pPr>
                <a:defRPr/>
              </a:pPr>
              <a:t>8</a:t>
            </a:fld>
            <a:endParaRPr lang="en-GB" dirty="0"/>
          </a:p>
        </p:txBody>
      </p:sp>
      <p:sp>
        <p:nvSpPr>
          <p:cNvPr id="47114" name="Rectangle 10"/>
          <p:cNvSpPr>
            <a:spLocks noGrp="1"/>
          </p:cNvSpPr>
          <p:nvPr>
            <p:ph type="title" idx="4294967295"/>
          </p:nvPr>
        </p:nvSpPr>
        <p:spPr bwMode="auto">
          <a:xfrm>
            <a:off x="323850" y="44624"/>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GB" sz="3200" dirty="0">
                <a:solidFill>
                  <a:schemeClr val="accent6">
                    <a:lumMod val="95000"/>
                    <a:lumOff val="5000"/>
                  </a:schemeClr>
                </a:solidFill>
              </a:rPr>
              <a:t>Project Summary</a:t>
            </a:r>
            <a:endParaRPr lang="en-SG" altLang="en-US" sz="3200" dirty="0" smtClean="0">
              <a:solidFill>
                <a:schemeClr val="accent6">
                  <a:lumMod val="95000"/>
                  <a:lumOff val="5000"/>
                </a:schemeClr>
              </a:solidFill>
              <a:latin typeface="+mn-lt"/>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07002963"/>
              </p:ext>
            </p:extLst>
          </p:nvPr>
        </p:nvGraphicFramePr>
        <p:xfrm>
          <a:off x="381000" y="1676400"/>
          <a:ext cx="8176930" cy="3901440"/>
        </p:xfrm>
        <a:graphic>
          <a:graphicData uri="http://schemas.openxmlformats.org/drawingml/2006/table">
            <a:tbl>
              <a:tblPr firstRow="1" firstCol="1" lastRow="1" lastCol="1" bandRow="1" bandCol="1">
                <a:tableStyleId>{69012ECD-51FC-41F1-AA8D-1B2483CD663E}</a:tableStyleId>
              </a:tblPr>
              <a:tblGrid>
                <a:gridCol w="2817770">
                  <a:extLst>
                    <a:ext uri="{9D8B030D-6E8A-4147-A177-3AD203B41FA5}">
                      <a16:colId xmlns:a16="http://schemas.microsoft.com/office/drawing/2014/main" val="20000"/>
                    </a:ext>
                  </a:extLst>
                </a:gridCol>
                <a:gridCol w="5359160">
                  <a:extLst>
                    <a:ext uri="{9D8B030D-6E8A-4147-A177-3AD203B41FA5}">
                      <a16:colId xmlns:a16="http://schemas.microsoft.com/office/drawing/2014/main" val="20001"/>
                    </a:ext>
                  </a:extLst>
                </a:gridCol>
              </a:tblGrid>
              <a:tr h="228600">
                <a:tc gridSpan="2">
                  <a:txBody>
                    <a:bodyPr/>
                    <a:lstStyle/>
                    <a:p>
                      <a:pPr marL="0" marR="0" algn="ctr">
                        <a:spcBef>
                          <a:spcPts val="0"/>
                        </a:spcBef>
                        <a:spcAft>
                          <a:spcPts val="0"/>
                        </a:spcAft>
                      </a:pPr>
                      <a:r>
                        <a:rPr lang="en-US" sz="1300" dirty="0">
                          <a:effectLst/>
                        </a:rPr>
                        <a:t>General information proposed project</a:t>
                      </a:r>
                      <a:endParaRPr lang="en-US" sz="1300" dirty="0">
                        <a:solidFill>
                          <a:srgbClr val="1E242B"/>
                        </a:solidFill>
                        <a:effectLst/>
                        <a:latin typeface="Corbel"/>
                        <a:ea typeface="Times New Roma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300">
                          <a:effectLst/>
                        </a:rPr>
                        <a:t>Title of the project </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Improving climate change resilience of coffee production in Dak Lak province, Vietnam</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300">
                          <a:effectLst/>
                        </a:rPr>
                        <a:t>Location(s) of the project </a:t>
                      </a:r>
                      <a:endParaRPr lang="en-US" sz="1300">
                        <a:solidFill>
                          <a:srgbClr val="1E242B"/>
                        </a:solidFill>
                        <a:effectLst/>
                        <a:latin typeface="Corbel"/>
                        <a:ea typeface="Times New Roman"/>
                        <a:cs typeface="Times New Roman"/>
                      </a:endParaRPr>
                    </a:p>
                  </a:txBody>
                  <a:tcPr marL="68580" marR="68580" marT="0" marB="0" anchor="ctr"/>
                </a:tc>
                <a:tc>
                  <a:txBody>
                    <a:bodyPr/>
                    <a:lstStyle/>
                    <a:p>
                      <a:pPr marL="0" marR="0">
                        <a:spcBef>
                          <a:spcPts val="0"/>
                        </a:spcBef>
                        <a:spcAft>
                          <a:spcPts val="0"/>
                        </a:spcAft>
                      </a:pPr>
                      <a:r>
                        <a:rPr lang="pt-BR" sz="1300">
                          <a:effectLst/>
                        </a:rPr>
                        <a:t>Dak Lak province, districts of Cu M’gar, Krong Buk, Buon Ho, Ea H’leo and Buon Ma Thuot</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300">
                          <a:effectLst/>
                        </a:rPr>
                        <a:t>Expected number of beneficiaries (m/f) </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1,245 farmers of which at least 15% are female farm owners. </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300">
                          <a:effectLst/>
                        </a:rPr>
                        <a:t>Expected area covered in ha</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1,160 ha</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300">
                          <a:effectLst/>
                        </a:rPr>
                        <a:t>Project duration </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2.5 years with ISLA. Olam and Lavazza will continue implementation for 2.5 years more.</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300">
                          <a:effectLst/>
                        </a:rPr>
                        <a:t>Proposed starting date</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7/2016</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300">
                          <a:effectLst/>
                        </a:rPr>
                        <a:t>Total budget </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605,405 EUR</a:t>
                      </a:r>
                      <a:endParaRPr lang="en-US" sz="1300">
                        <a:solidFill>
                          <a:srgbClr val="1E242B"/>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300">
                          <a:effectLst/>
                        </a:rPr>
                        <a:t>Amount requested from ISLA</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200,000 EUR</a:t>
                      </a:r>
                      <a:endParaRPr lang="en-US" sz="1300">
                        <a:solidFill>
                          <a:srgbClr val="1E242B"/>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8"/>
                  </a:ext>
                </a:extLst>
              </a:tr>
              <a:tr h="899160">
                <a:tc>
                  <a:txBody>
                    <a:bodyPr/>
                    <a:lstStyle/>
                    <a:p>
                      <a:pPr marL="0" marR="0">
                        <a:spcBef>
                          <a:spcPts val="0"/>
                        </a:spcBef>
                        <a:spcAft>
                          <a:spcPts val="0"/>
                        </a:spcAft>
                      </a:pPr>
                      <a:r>
                        <a:rPr lang="en-US" sz="1300">
                          <a:effectLst/>
                        </a:rPr>
                        <a:t>Amount of co-funding from the private sector: companies active in or sourcing from the area </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a:effectLst/>
                        </a:rPr>
                        <a:t>Olam Vietnam: 135,135 EUR (150,000USD)</a:t>
                      </a:r>
                    </a:p>
                    <a:p>
                      <a:pPr marL="0" marR="0">
                        <a:spcBef>
                          <a:spcPts val="0"/>
                        </a:spcBef>
                        <a:spcAft>
                          <a:spcPts val="0"/>
                        </a:spcAft>
                      </a:pPr>
                      <a:r>
                        <a:rPr lang="en-US" sz="1300">
                          <a:effectLst/>
                        </a:rPr>
                        <a:t>Lavazza: 270,270 EUR (300,000USD)</a:t>
                      </a:r>
                      <a:endParaRPr lang="en-US" sz="1300">
                        <a:solidFill>
                          <a:srgbClr val="1E242B"/>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09"/>
                  </a:ext>
                </a:extLst>
              </a:tr>
              <a:tr h="164465">
                <a:tc>
                  <a:txBody>
                    <a:bodyPr/>
                    <a:lstStyle/>
                    <a:p>
                      <a:pPr marL="0" marR="0">
                        <a:spcBef>
                          <a:spcPts val="0"/>
                        </a:spcBef>
                        <a:spcAft>
                          <a:spcPts val="0"/>
                        </a:spcAft>
                      </a:pPr>
                      <a:r>
                        <a:rPr lang="en-US" sz="1300">
                          <a:effectLst/>
                        </a:rPr>
                        <a:t>Amount of co-funding from other donors </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US" sz="1300" dirty="0">
                          <a:effectLst/>
                        </a:rPr>
                        <a:t>Nil</a:t>
                      </a:r>
                      <a:endParaRPr lang="en-US" sz="1300" dirty="0">
                        <a:solidFill>
                          <a:srgbClr val="1E242B"/>
                        </a:solidFill>
                        <a:effectLst/>
                        <a:latin typeface="Corbel"/>
                        <a:ea typeface="Times New Roman"/>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1203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0"/>
          <p:cNvSpPr>
            <a:spLocks noGrp="1"/>
          </p:cNvSpPr>
          <p:nvPr>
            <p:ph type="sldNum" sz="quarter" idx="10"/>
          </p:nvPr>
        </p:nvSpPr>
        <p:spPr/>
        <p:txBody>
          <a:bodyPr/>
          <a:lstStyle/>
          <a:p>
            <a:pPr>
              <a:defRPr/>
            </a:pPr>
            <a:fld id="{54532C90-F0DE-4E1B-968E-49EB971B3D72}" type="slidenum">
              <a:rPr lang="en-GB"/>
              <a:pPr>
                <a:defRPr/>
              </a:pPr>
              <a:t>9</a:t>
            </a:fld>
            <a:endParaRPr lang="en-GB" dirty="0"/>
          </a:p>
        </p:txBody>
      </p:sp>
      <p:sp>
        <p:nvSpPr>
          <p:cNvPr id="47114" name="Rectangle 10"/>
          <p:cNvSpPr>
            <a:spLocks noGrp="1"/>
          </p:cNvSpPr>
          <p:nvPr>
            <p:ph type="title" idx="4294967295"/>
          </p:nvPr>
        </p:nvSpPr>
        <p:spPr bwMode="auto">
          <a:xfrm>
            <a:off x="323850" y="44624"/>
            <a:ext cx="8496300" cy="1087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r>
              <a:rPr lang="en-GB" sz="3200" dirty="0">
                <a:solidFill>
                  <a:schemeClr val="accent6">
                    <a:lumMod val="95000"/>
                    <a:lumOff val="5000"/>
                  </a:schemeClr>
                </a:solidFill>
              </a:rPr>
              <a:t>Project Summary</a:t>
            </a:r>
            <a:endParaRPr lang="en-SG" altLang="en-US" sz="3200" dirty="0" smtClean="0">
              <a:solidFill>
                <a:schemeClr val="accent6">
                  <a:lumMod val="95000"/>
                  <a:lumOff val="5000"/>
                </a:schemeClr>
              </a:solidFill>
              <a:latin typeface="+mn-lt"/>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59637545"/>
              </p:ext>
            </p:extLst>
          </p:nvPr>
        </p:nvGraphicFramePr>
        <p:xfrm>
          <a:off x="457200" y="1828800"/>
          <a:ext cx="7543800" cy="4267201"/>
        </p:xfrm>
        <a:graphic>
          <a:graphicData uri="http://schemas.openxmlformats.org/drawingml/2006/table">
            <a:tbl>
              <a:tblPr firstRow="1" firstCol="1" bandRow="1">
                <a:tableStyleId>{69012ECD-51FC-41F1-AA8D-1B2483CD663E}</a:tableStyleId>
              </a:tblPr>
              <a:tblGrid>
                <a:gridCol w="3733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775855">
                <a:tc>
                  <a:txBody>
                    <a:bodyPr/>
                    <a:lstStyle/>
                    <a:p>
                      <a:pPr marL="0" marR="0">
                        <a:spcBef>
                          <a:spcPts val="0"/>
                        </a:spcBef>
                        <a:spcAft>
                          <a:spcPts val="0"/>
                        </a:spcAft>
                      </a:pPr>
                      <a:r>
                        <a:rPr lang="en-GB" sz="1300" dirty="0">
                          <a:effectLst/>
                        </a:rPr>
                        <a:t>District</a:t>
                      </a:r>
                      <a:endParaRPr lang="en-US" sz="1300" dirty="0">
                        <a:solidFill>
                          <a:srgbClr val="1E242B"/>
                        </a:solidFill>
                        <a:effectLst/>
                        <a:latin typeface="Corbel"/>
                        <a:ea typeface="Times New Roman"/>
                        <a:cs typeface="Times New Roman"/>
                      </a:endParaRPr>
                    </a:p>
                  </a:txBody>
                  <a:tcPr marL="68580" marR="68580" marT="0" marB="0">
                    <a:solidFill>
                      <a:schemeClr val="bg2"/>
                    </a:solidFill>
                  </a:tcPr>
                </a:tc>
                <a:tc>
                  <a:txBody>
                    <a:bodyPr/>
                    <a:lstStyle/>
                    <a:p>
                      <a:pPr marL="0" marR="0">
                        <a:spcBef>
                          <a:spcPts val="0"/>
                        </a:spcBef>
                        <a:spcAft>
                          <a:spcPts val="0"/>
                        </a:spcAft>
                      </a:pPr>
                      <a:r>
                        <a:rPr lang="en-GB" sz="1300" dirty="0">
                          <a:effectLst/>
                        </a:rPr>
                        <a:t>Commune</a:t>
                      </a:r>
                      <a:endParaRPr lang="en-US" sz="1300" dirty="0">
                        <a:solidFill>
                          <a:srgbClr val="1E242B"/>
                        </a:solidFill>
                        <a:effectLst/>
                        <a:latin typeface="Corbel"/>
                        <a:ea typeface="Times New Roman"/>
                        <a:cs typeface="Times New Roman"/>
                      </a:endParaRPr>
                    </a:p>
                  </a:txBody>
                  <a:tcPr marL="68580" marR="68580" marT="0" marB="0">
                    <a:solidFill>
                      <a:schemeClr val="bg2"/>
                    </a:solidFill>
                  </a:tcPr>
                </a:tc>
                <a:tc>
                  <a:txBody>
                    <a:bodyPr/>
                    <a:lstStyle/>
                    <a:p>
                      <a:pPr marL="0" marR="0">
                        <a:spcBef>
                          <a:spcPts val="0"/>
                        </a:spcBef>
                        <a:spcAft>
                          <a:spcPts val="0"/>
                        </a:spcAft>
                      </a:pPr>
                      <a:r>
                        <a:rPr lang="en-GB" sz="1300" dirty="0">
                          <a:effectLst/>
                        </a:rPr>
                        <a:t>Expected </a:t>
                      </a:r>
                      <a:r>
                        <a:rPr lang="en-GB" sz="1300" dirty="0" smtClean="0">
                          <a:effectLst/>
                        </a:rPr>
                        <a:t># of </a:t>
                      </a:r>
                      <a:r>
                        <a:rPr lang="en-GB" sz="1300" dirty="0">
                          <a:effectLst/>
                        </a:rPr>
                        <a:t>farmers</a:t>
                      </a:r>
                      <a:endParaRPr lang="en-US" sz="1300" dirty="0">
                        <a:solidFill>
                          <a:srgbClr val="1E242B"/>
                        </a:solidFill>
                        <a:effectLst/>
                        <a:latin typeface="Corbel"/>
                        <a:ea typeface="Times New Roman"/>
                        <a:cs typeface="Times New Roman"/>
                      </a:endParaRPr>
                    </a:p>
                  </a:txBody>
                  <a:tcPr marL="68580" marR="68580" marT="0" marB="0">
                    <a:solidFill>
                      <a:schemeClr val="bg2"/>
                    </a:solidFill>
                  </a:tcPr>
                </a:tc>
                <a:tc>
                  <a:txBody>
                    <a:bodyPr/>
                    <a:lstStyle/>
                    <a:p>
                      <a:pPr marL="0" marR="0">
                        <a:spcBef>
                          <a:spcPts val="0"/>
                        </a:spcBef>
                        <a:spcAft>
                          <a:spcPts val="0"/>
                        </a:spcAft>
                      </a:pPr>
                      <a:r>
                        <a:rPr lang="en-GB" sz="1300" dirty="0">
                          <a:effectLst/>
                        </a:rPr>
                        <a:t>Total by district</a:t>
                      </a:r>
                      <a:endParaRPr lang="en-US" sz="1300" dirty="0">
                        <a:solidFill>
                          <a:srgbClr val="1E242B"/>
                        </a:solidFill>
                        <a:effectLst/>
                        <a:latin typeface="Corbel"/>
                        <a:ea typeface="Times New Roman"/>
                        <a:cs typeface="Times New Roman"/>
                      </a:endParaRPr>
                    </a:p>
                  </a:txBody>
                  <a:tcPr marL="68580" marR="68580" marT="0" marB="0">
                    <a:solidFill>
                      <a:schemeClr val="bg2"/>
                    </a:solidFill>
                  </a:tcPr>
                </a:tc>
                <a:extLst>
                  <a:ext uri="{0D108BD9-81ED-4DB2-BD59-A6C34878D82A}">
                    <a16:rowId xmlns:a16="http://schemas.microsoft.com/office/drawing/2014/main" val="10000"/>
                  </a:ext>
                </a:extLst>
              </a:tr>
              <a:tr h="775855">
                <a:tc>
                  <a:txBody>
                    <a:bodyPr/>
                    <a:lstStyle/>
                    <a:p>
                      <a:pPr marL="0" marR="0">
                        <a:spcBef>
                          <a:spcPts val="0"/>
                        </a:spcBef>
                        <a:spcAft>
                          <a:spcPts val="0"/>
                        </a:spcAft>
                      </a:pPr>
                      <a:r>
                        <a:rPr lang="en-GB" sz="1300">
                          <a:effectLst/>
                        </a:rPr>
                        <a:t>Cu M’gar</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GB" sz="1300">
                          <a:effectLst/>
                        </a:rPr>
                        <a:t>Ea Pok </a:t>
                      </a:r>
                      <a:endParaRPr lang="en-US" sz="1300">
                        <a:effectLst/>
                      </a:endParaRPr>
                    </a:p>
                    <a:p>
                      <a:pPr marL="0" marR="0">
                        <a:spcBef>
                          <a:spcPts val="0"/>
                        </a:spcBef>
                        <a:spcAft>
                          <a:spcPts val="0"/>
                        </a:spcAft>
                      </a:pPr>
                      <a:r>
                        <a:rPr lang="en-GB" sz="1300">
                          <a:effectLst/>
                        </a:rPr>
                        <a:t>Ea Drong</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dirty="0">
                          <a:effectLst/>
                        </a:rPr>
                        <a:t>250</a:t>
                      </a:r>
                      <a:endParaRPr lang="en-US" sz="1300" dirty="0">
                        <a:effectLst/>
                      </a:endParaRPr>
                    </a:p>
                    <a:p>
                      <a:pPr marL="0" marR="0" algn="r">
                        <a:spcBef>
                          <a:spcPts val="0"/>
                        </a:spcBef>
                        <a:spcAft>
                          <a:spcPts val="0"/>
                        </a:spcAft>
                      </a:pPr>
                      <a:r>
                        <a:rPr lang="en-GB" sz="1300" dirty="0">
                          <a:effectLst/>
                        </a:rPr>
                        <a:t>240</a:t>
                      </a:r>
                      <a:endParaRPr lang="en-US" sz="1300" dirty="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dirty="0">
                          <a:effectLst/>
                        </a:rPr>
                        <a:t>490</a:t>
                      </a:r>
                      <a:endParaRPr lang="en-US" sz="1300" dirty="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1"/>
                  </a:ext>
                </a:extLst>
              </a:tr>
              <a:tr h="387927">
                <a:tc>
                  <a:txBody>
                    <a:bodyPr/>
                    <a:lstStyle/>
                    <a:p>
                      <a:pPr marL="0" marR="0">
                        <a:spcBef>
                          <a:spcPts val="0"/>
                        </a:spcBef>
                        <a:spcAft>
                          <a:spcPts val="0"/>
                        </a:spcAft>
                      </a:pPr>
                      <a:r>
                        <a:rPr lang="en-GB" sz="1300">
                          <a:effectLst/>
                        </a:rPr>
                        <a:t>Krong Buk</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GB" sz="1300">
                          <a:effectLst/>
                        </a:rPr>
                        <a:t>Cu K’bo</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100</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100</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2"/>
                  </a:ext>
                </a:extLst>
              </a:tr>
              <a:tr h="775855">
                <a:tc>
                  <a:txBody>
                    <a:bodyPr/>
                    <a:lstStyle/>
                    <a:p>
                      <a:pPr marL="0" marR="0">
                        <a:spcBef>
                          <a:spcPts val="0"/>
                        </a:spcBef>
                        <a:spcAft>
                          <a:spcPts val="0"/>
                        </a:spcAft>
                      </a:pPr>
                      <a:r>
                        <a:rPr lang="en-GB" sz="1300">
                          <a:effectLst/>
                        </a:rPr>
                        <a:t>Buon Ho</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GB" sz="1300">
                          <a:effectLst/>
                        </a:rPr>
                        <a:t>Ea Sien</a:t>
                      </a:r>
                      <a:endParaRPr lang="en-US" sz="1300">
                        <a:effectLst/>
                      </a:endParaRPr>
                    </a:p>
                    <a:p>
                      <a:pPr marL="0" marR="0">
                        <a:spcBef>
                          <a:spcPts val="0"/>
                        </a:spcBef>
                        <a:spcAft>
                          <a:spcPts val="0"/>
                        </a:spcAft>
                      </a:pPr>
                      <a:r>
                        <a:rPr lang="en-GB" sz="1300">
                          <a:effectLst/>
                        </a:rPr>
                        <a:t>Cu Bao</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75</a:t>
                      </a:r>
                      <a:endParaRPr lang="en-US" sz="1300">
                        <a:effectLst/>
                      </a:endParaRPr>
                    </a:p>
                    <a:p>
                      <a:pPr marL="0" marR="0" algn="r">
                        <a:spcBef>
                          <a:spcPts val="0"/>
                        </a:spcBef>
                        <a:spcAft>
                          <a:spcPts val="0"/>
                        </a:spcAft>
                      </a:pPr>
                      <a:r>
                        <a:rPr lang="en-GB" sz="1300">
                          <a:effectLst/>
                        </a:rPr>
                        <a:t>90</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165</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3"/>
                  </a:ext>
                </a:extLst>
              </a:tr>
              <a:tr h="775855">
                <a:tc>
                  <a:txBody>
                    <a:bodyPr/>
                    <a:lstStyle/>
                    <a:p>
                      <a:pPr marL="0" marR="0">
                        <a:spcBef>
                          <a:spcPts val="0"/>
                        </a:spcBef>
                        <a:spcAft>
                          <a:spcPts val="0"/>
                        </a:spcAft>
                      </a:pPr>
                      <a:r>
                        <a:rPr lang="en-GB" sz="1300">
                          <a:effectLst/>
                        </a:rPr>
                        <a:t>Buon Ma Thuot</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GB" sz="1300">
                          <a:effectLst/>
                        </a:rPr>
                        <a:t>Ea Kao, Tan Hoa</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250</a:t>
                      </a:r>
                      <a:endParaRPr lang="en-US" sz="1300">
                        <a:effectLst/>
                      </a:endParaRPr>
                    </a:p>
                    <a:p>
                      <a:pPr marL="0" marR="0" algn="r">
                        <a:spcBef>
                          <a:spcPts val="0"/>
                        </a:spcBef>
                        <a:spcAft>
                          <a:spcPts val="0"/>
                        </a:spcAft>
                      </a:pPr>
                      <a:r>
                        <a:rPr lang="en-GB" sz="1300">
                          <a:effectLst/>
                        </a:rPr>
                        <a:t>120</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370</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4"/>
                  </a:ext>
                </a:extLst>
              </a:tr>
              <a:tr h="387927">
                <a:tc>
                  <a:txBody>
                    <a:bodyPr/>
                    <a:lstStyle/>
                    <a:p>
                      <a:pPr marL="0" marR="0">
                        <a:spcBef>
                          <a:spcPts val="0"/>
                        </a:spcBef>
                        <a:spcAft>
                          <a:spcPts val="0"/>
                        </a:spcAft>
                      </a:pPr>
                      <a:r>
                        <a:rPr lang="en-GB" sz="1300">
                          <a:effectLst/>
                        </a:rPr>
                        <a:t>Ea</a:t>
                      </a:r>
                      <a:r>
                        <a:rPr lang="en-GB" sz="1300" u="sng">
                          <a:effectLst/>
                        </a:rPr>
                        <a:t> H’</a:t>
                      </a:r>
                      <a:r>
                        <a:rPr lang="en-GB" sz="1300" strike="sngStrike">
                          <a:effectLst/>
                        </a:rPr>
                        <a:t>h</a:t>
                      </a:r>
                      <a:r>
                        <a:rPr lang="en-GB" sz="1300">
                          <a:effectLst/>
                        </a:rPr>
                        <a:t>leo</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spcBef>
                          <a:spcPts val="0"/>
                        </a:spcBef>
                        <a:spcAft>
                          <a:spcPts val="0"/>
                        </a:spcAft>
                      </a:pPr>
                      <a:r>
                        <a:rPr lang="en-GB" sz="1300">
                          <a:effectLst/>
                        </a:rPr>
                        <a:t>Ea Nam</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120</a:t>
                      </a:r>
                      <a:endParaRPr lang="en-US" sz="1300">
                        <a:solidFill>
                          <a:srgbClr val="1E242B"/>
                        </a:solidFill>
                        <a:effectLst/>
                        <a:latin typeface="Corbel"/>
                        <a:ea typeface="Times New Roman"/>
                        <a:cs typeface="Times New Roman"/>
                      </a:endParaRPr>
                    </a:p>
                  </a:txBody>
                  <a:tcPr marL="68580" marR="68580" marT="0" marB="0"/>
                </a:tc>
                <a:tc>
                  <a:txBody>
                    <a:bodyPr/>
                    <a:lstStyle/>
                    <a:p>
                      <a:pPr marL="0" marR="0" algn="r">
                        <a:spcBef>
                          <a:spcPts val="0"/>
                        </a:spcBef>
                        <a:spcAft>
                          <a:spcPts val="0"/>
                        </a:spcAft>
                      </a:pPr>
                      <a:r>
                        <a:rPr lang="en-GB" sz="1300">
                          <a:effectLst/>
                        </a:rPr>
                        <a:t>120</a:t>
                      </a:r>
                      <a:endParaRPr lang="en-US" sz="1300">
                        <a:solidFill>
                          <a:srgbClr val="1E242B"/>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5"/>
                  </a:ext>
                </a:extLst>
              </a:tr>
              <a:tr h="387927">
                <a:tc>
                  <a:txBody>
                    <a:bodyPr/>
                    <a:lstStyle/>
                    <a:p>
                      <a:pPr marL="0" marR="0">
                        <a:spcBef>
                          <a:spcPts val="0"/>
                        </a:spcBef>
                        <a:spcAft>
                          <a:spcPts val="0"/>
                        </a:spcAft>
                      </a:pPr>
                      <a:r>
                        <a:rPr lang="en-GB" sz="1300" b="1" dirty="0">
                          <a:effectLst/>
                        </a:rPr>
                        <a:t>Total</a:t>
                      </a:r>
                      <a:endParaRPr lang="en-US" sz="1300" b="1" dirty="0">
                        <a:solidFill>
                          <a:srgbClr val="1E242B"/>
                        </a:solidFill>
                        <a:effectLst/>
                        <a:latin typeface="Corbel"/>
                        <a:ea typeface="Times New Roman"/>
                        <a:cs typeface="Times New Roman"/>
                      </a:endParaRPr>
                    </a:p>
                  </a:txBody>
                  <a:tcPr marL="68580" marR="68580" marT="0" marB="0">
                    <a:solidFill>
                      <a:schemeClr val="bg2"/>
                    </a:solidFill>
                  </a:tcPr>
                </a:tc>
                <a:tc>
                  <a:txBody>
                    <a:bodyPr/>
                    <a:lstStyle/>
                    <a:p>
                      <a:pPr marL="0" marR="0">
                        <a:spcBef>
                          <a:spcPts val="0"/>
                        </a:spcBef>
                        <a:spcAft>
                          <a:spcPts val="0"/>
                        </a:spcAft>
                      </a:pPr>
                      <a:r>
                        <a:rPr lang="en-GB" sz="1300" b="1" dirty="0">
                          <a:effectLst/>
                        </a:rPr>
                        <a:t> </a:t>
                      </a:r>
                      <a:endParaRPr lang="en-US" sz="1300" b="1" dirty="0">
                        <a:solidFill>
                          <a:srgbClr val="1E242B"/>
                        </a:solidFill>
                        <a:effectLst/>
                        <a:latin typeface="Corbel"/>
                        <a:ea typeface="Times New Roman"/>
                        <a:cs typeface="Times New Roman"/>
                      </a:endParaRPr>
                    </a:p>
                  </a:txBody>
                  <a:tcPr marL="68580" marR="68580" marT="0" marB="0">
                    <a:solidFill>
                      <a:schemeClr val="bg2"/>
                    </a:solidFill>
                  </a:tcPr>
                </a:tc>
                <a:tc>
                  <a:txBody>
                    <a:bodyPr/>
                    <a:lstStyle/>
                    <a:p>
                      <a:pPr marL="0" marR="0" algn="r">
                        <a:spcBef>
                          <a:spcPts val="0"/>
                        </a:spcBef>
                        <a:spcAft>
                          <a:spcPts val="0"/>
                        </a:spcAft>
                      </a:pPr>
                      <a:r>
                        <a:rPr lang="en-GB" sz="1300" b="1" dirty="0">
                          <a:effectLst/>
                        </a:rPr>
                        <a:t> </a:t>
                      </a:r>
                      <a:endParaRPr lang="en-US" sz="1300" b="1" dirty="0">
                        <a:solidFill>
                          <a:srgbClr val="1E242B"/>
                        </a:solidFill>
                        <a:effectLst/>
                        <a:latin typeface="Corbel"/>
                        <a:ea typeface="Times New Roman"/>
                        <a:cs typeface="Times New Roman"/>
                      </a:endParaRPr>
                    </a:p>
                  </a:txBody>
                  <a:tcPr marL="68580" marR="68580" marT="0" marB="0">
                    <a:solidFill>
                      <a:schemeClr val="bg2"/>
                    </a:solidFill>
                  </a:tcPr>
                </a:tc>
                <a:tc>
                  <a:txBody>
                    <a:bodyPr/>
                    <a:lstStyle/>
                    <a:p>
                      <a:pPr marL="0" marR="0" algn="r">
                        <a:spcBef>
                          <a:spcPts val="0"/>
                        </a:spcBef>
                        <a:spcAft>
                          <a:spcPts val="0"/>
                        </a:spcAft>
                      </a:pPr>
                      <a:r>
                        <a:rPr lang="en-GB" sz="1300" b="1" dirty="0">
                          <a:effectLst/>
                        </a:rPr>
                        <a:t>1,245</a:t>
                      </a:r>
                      <a:endParaRPr lang="en-US" sz="1300" b="1" dirty="0">
                        <a:solidFill>
                          <a:srgbClr val="1E242B"/>
                        </a:solidFill>
                        <a:effectLst/>
                        <a:latin typeface="Corbel"/>
                        <a:ea typeface="Times New Roman"/>
                        <a:cs typeface="Times New Roman"/>
                      </a:endParaRPr>
                    </a:p>
                  </a:txBody>
                  <a:tcPr marL="68580" marR="68580" marT="0" marB="0">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359175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KMASlideWizard"/>
</p:tagLst>
</file>

<file path=ppt/theme/theme1.xml><?xml version="1.0" encoding="utf-8"?>
<a:theme xmlns:a="http://schemas.openxmlformats.org/drawingml/2006/main" name="Olam 2003">
  <a:themeElements>
    <a:clrScheme name="End slide 1">
      <a:dk1>
        <a:srgbClr val="595959"/>
      </a:dk1>
      <a:lt1>
        <a:srgbClr val="FFFFFF"/>
      </a:lt1>
      <a:dk2>
        <a:srgbClr val="000000"/>
      </a:dk2>
      <a:lt2>
        <a:srgbClr val="A0C800"/>
      </a:lt2>
      <a:accent1>
        <a:srgbClr val="698714"/>
      </a:accent1>
      <a:accent2>
        <a:srgbClr val="000000"/>
      </a:accent2>
      <a:accent3>
        <a:srgbClr val="FFFFFF"/>
      </a:accent3>
      <a:accent4>
        <a:srgbClr val="4B4B4B"/>
      </a:accent4>
      <a:accent5>
        <a:srgbClr val="B9C3AA"/>
      </a:accent5>
      <a:accent6>
        <a:srgbClr val="000000"/>
      </a:accent6>
      <a:hlink>
        <a:srgbClr val="7D7D7D"/>
      </a:hlink>
      <a:folHlink>
        <a:srgbClr val="A6A6A6"/>
      </a:folHlink>
    </a:clrScheme>
    <a:fontScheme name="1_End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solidFill>
              <a:schemeClr val="accent3"/>
            </a:solidFill>
          </a:defRPr>
        </a:defPPr>
      </a:lstStyle>
    </a:txDef>
  </a:objectDefaults>
  <a:extraClrSchemeLst>
    <a:extraClrScheme>
      <a:clrScheme name="End slide 1">
        <a:dk1>
          <a:srgbClr val="595959"/>
        </a:dk1>
        <a:lt1>
          <a:srgbClr val="FFFFFF"/>
        </a:lt1>
        <a:dk2>
          <a:srgbClr val="000000"/>
        </a:dk2>
        <a:lt2>
          <a:srgbClr val="A0C800"/>
        </a:lt2>
        <a:accent1>
          <a:srgbClr val="698714"/>
        </a:accent1>
        <a:accent2>
          <a:srgbClr val="000000"/>
        </a:accent2>
        <a:accent3>
          <a:srgbClr val="FFFFFF"/>
        </a:accent3>
        <a:accent4>
          <a:srgbClr val="4B4B4B"/>
        </a:accent4>
        <a:accent5>
          <a:srgbClr val="B9C3AA"/>
        </a:accent5>
        <a:accent6>
          <a:srgbClr val="000000"/>
        </a:accent6>
        <a:hlink>
          <a:srgbClr val="7D7D7D"/>
        </a:hlink>
        <a:folHlink>
          <a:srgbClr val="A6A6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viv Title 1">
    <a:dk1>
      <a:srgbClr val="595959"/>
    </a:dk1>
    <a:lt1>
      <a:srgbClr val="FFFFFF"/>
    </a:lt1>
    <a:dk2>
      <a:srgbClr val="000000"/>
    </a:dk2>
    <a:lt2>
      <a:srgbClr val="A0C800"/>
    </a:lt2>
    <a:accent1>
      <a:srgbClr val="698714"/>
    </a:accent1>
    <a:accent2>
      <a:srgbClr val="000000"/>
    </a:accent2>
    <a:accent3>
      <a:srgbClr val="FFFFFF"/>
    </a:accent3>
    <a:accent4>
      <a:srgbClr val="4B4B4B"/>
    </a:accent4>
    <a:accent5>
      <a:srgbClr val="B9C3AA"/>
    </a:accent5>
    <a:accent6>
      <a:srgbClr val="000000"/>
    </a:accent6>
    <a:hlink>
      <a:srgbClr val="7D7D7D"/>
    </a:hlink>
    <a:folHlink>
      <a:srgbClr val="A6A6A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6243333EA2544689043BF892B4EAA4" ma:contentTypeVersion="" ma:contentTypeDescription="Create a new document." ma:contentTypeScope="" ma:versionID="75818f8d50f2c345cd68efad25135995">
  <xsd:schema xmlns:xsd="http://www.w3.org/2001/XMLSchema" xmlns:xs="http://www.w3.org/2001/XMLSchema" xmlns:p="http://schemas.microsoft.com/office/2006/metadata/properties" xmlns:ns1="http://schemas.microsoft.com/sharepoint/v3" xmlns:ns2="c3031091-fcf9-401c-bc1a-8cf3e6eb0d0d" targetNamespace="http://schemas.microsoft.com/office/2006/metadata/properties" ma:root="true" ma:fieldsID="c2d0d14a0190daf3b0280535baea0e91" ns1:_="" ns2:_="">
    <xsd:import namespace="http://schemas.microsoft.com/sharepoint/v3"/>
    <xsd:import namespace="c3031091-fcf9-401c-bc1a-8cf3e6eb0d0d"/>
    <xsd:element name="properties">
      <xsd:complexType>
        <xsd:sequence>
          <xsd:element name="documentManagement">
            <xsd:complexType>
              <xsd:all>
                <xsd:element ref="ns1:PublishingStartDate" minOccurs="0"/>
                <xsd:element ref="ns1:PublishingExpirationDate" minOccurs="0"/>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031091-fcf9-401c-bc1a-8cf3e6eb0d0d" elementFormDefault="qualified">
    <xsd:import namespace="http://schemas.microsoft.com/office/2006/documentManagement/types"/>
    <xsd:import namespace="http://schemas.microsoft.com/office/infopath/2007/PartnerControls"/>
    <xsd:element name="Folder" ma:index="10"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 xmlns="c3031091-fcf9-401c-bc1a-8cf3e6eb0d0d"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C8E553-7E44-43C3-91E6-B89B1F64A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031091-fcf9-401c-bc1a-8cf3e6eb0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F61E46-475B-4318-AD92-43937BC49FBC}">
  <ds:schemaRefs>
    <ds:schemaRef ds:uri="http://schemas.microsoft.com/sharepoint/v3/contenttype/forms"/>
  </ds:schemaRefs>
</ds:datastoreItem>
</file>

<file path=customXml/itemProps3.xml><?xml version="1.0" encoding="utf-8"?>
<ds:datastoreItem xmlns:ds="http://schemas.openxmlformats.org/officeDocument/2006/customXml" ds:itemID="{550BFA49-B5A4-418E-AF46-9D179BE9BF8A}">
  <ds:schemaRef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3031091-fcf9-401c-bc1a-8cf3e6eb0d0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Olam 2003</Template>
  <TotalTime>1473</TotalTime>
  <Words>1503</Words>
  <Application>Microsoft Office PowerPoint</Application>
  <PresentationFormat>On-screen Show (4:3)</PresentationFormat>
  <Paragraphs>392</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Times New Roman</vt:lpstr>
      <vt:lpstr>Wingdings</vt:lpstr>
      <vt:lpstr>Olam 2003</vt:lpstr>
      <vt:lpstr>Improving Climate Change Resilience of Coffee Production in Daklak Province - Vietnam</vt:lpstr>
      <vt:lpstr>Olam Global Overview </vt:lpstr>
      <vt:lpstr>PowerPoint Presentation</vt:lpstr>
      <vt:lpstr>PowerPoint Presentation</vt:lpstr>
      <vt:lpstr>PowerPoint Presentation</vt:lpstr>
      <vt:lpstr>Operational footprint</vt:lpstr>
      <vt:lpstr>Lavazza </vt:lpstr>
      <vt:lpstr>Project Summary</vt:lpstr>
      <vt:lpstr>Project Summary</vt:lpstr>
      <vt:lpstr>Project Objectives</vt:lpstr>
      <vt:lpstr>Partnership</vt:lpstr>
      <vt:lpstr>Outcome indicators and targets</vt:lpstr>
      <vt:lpstr>PowerPoint Presentation</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Raja Saoud</dc:creator>
  <cp:lastModifiedBy>Hung</cp:lastModifiedBy>
  <cp:revision>122</cp:revision>
  <cp:lastPrinted>2016-08-16T03:59:40Z</cp:lastPrinted>
  <dcterms:created xsi:type="dcterms:W3CDTF">2016-01-15T02:27:27Z</dcterms:created>
  <dcterms:modified xsi:type="dcterms:W3CDTF">2016-08-16T03:59:41Z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lder">
    <vt:lpwstr/>
  </property>
  <property fmtid="{D5CDD505-2E9C-101B-9397-08002B2CF9AE}" pid="3" name="PublishingExpirationDate">
    <vt:lpwstr/>
  </property>
  <property fmtid="{D5CDD505-2E9C-101B-9397-08002B2CF9AE}" pid="4" name="PublishingStartDate">
    <vt:lpwstr/>
  </property>
</Properties>
</file>