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735763" cy="9866313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D85C2-88A2-4206-B85C-E9D392A3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0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4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434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667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267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005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175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216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670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5302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810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603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2183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83620"/>
            <a:ext cx="9144000" cy="1969180"/>
          </a:xfrm>
        </p:spPr>
        <p:txBody>
          <a:bodyPr/>
          <a:lstStyle/>
          <a:p>
            <a:r>
              <a:rPr lang="en-US" b="1" dirty="0" err="1" smtClean="0"/>
              <a:t>Xây</a:t>
            </a:r>
            <a:r>
              <a:rPr lang="en-US" b="1" dirty="0" smtClean="0"/>
              <a:t> </a:t>
            </a:r>
            <a:r>
              <a:rPr lang="en-US" b="1" dirty="0" err="1" smtClean="0"/>
              <a:t>dựng</a:t>
            </a:r>
            <a:r>
              <a:rPr lang="en-US" b="1" dirty="0" smtClean="0"/>
              <a:t> </a:t>
            </a:r>
            <a:r>
              <a:rPr lang="en-US" b="1" dirty="0" err="1" smtClean="0"/>
              <a:t>hệ</a:t>
            </a:r>
            <a:r>
              <a:rPr lang="en-US" b="1" dirty="0" smtClean="0"/>
              <a:t> </a:t>
            </a:r>
            <a:r>
              <a:rPr lang="en-US" b="1" dirty="0" err="1" smtClean="0"/>
              <a:t>thống</a:t>
            </a:r>
            <a:r>
              <a:rPr lang="en-US" b="1" dirty="0" smtClean="0"/>
              <a:t> </a:t>
            </a:r>
            <a:r>
              <a:rPr lang="en-US" b="1" dirty="0" err="1" smtClean="0"/>
              <a:t>thông</a:t>
            </a:r>
            <a:r>
              <a:rPr lang="en-US" b="1" dirty="0" smtClean="0"/>
              <a:t> tin </a:t>
            </a:r>
            <a:r>
              <a:rPr lang="en-US" b="1" dirty="0" err="1" smtClean="0"/>
              <a:t>ngành</a:t>
            </a:r>
            <a:r>
              <a:rPr lang="en-US" b="1" dirty="0" smtClean="0"/>
              <a:t> </a:t>
            </a:r>
            <a:r>
              <a:rPr lang="en-US" b="1" dirty="0" err="1" smtClean="0"/>
              <a:t>hàng</a:t>
            </a:r>
            <a:r>
              <a:rPr lang="en-US" b="1" dirty="0" smtClean="0"/>
              <a:t> </a:t>
            </a:r>
            <a:r>
              <a:rPr lang="en-US" b="1" dirty="0" err="1" smtClean="0"/>
              <a:t>cà</a:t>
            </a:r>
            <a:r>
              <a:rPr lang="en-US" b="1" dirty="0" smtClean="0"/>
              <a:t> </a:t>
            </a:r>
            <a:r>
              <a:rPr lang="en-US" b="1" dirty="0" err="1" smtClean="0"/>
              <a:t>phê</a:t>
            </a:r>
            <a:endParaRPr lang="vi-VN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34543" y="4365171"/>
            <a:ext cx="361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 smtClean="0"/>
              <a:t>IPSARD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385836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313" y="141515"/>
            <a:ext cx="714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Giới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thiệu</a:t>
            </a:r>
            <a:endParaRPr lang="vi-VN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313" y="1197429"/>
            <a:ext cx="109619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thuộc</a:t>
            </a:r>
            <a:r>
              <a:rPr lang="en-US" sz="2400" dirty="0" smtClean="0"/>
              <a:t> </a:t>
            </a:r>
            <a:r>
              <a:rPr lang="en-US" sz="2400" dirty="0" err="1" smtClean="0"/>
              <a:t>gói</a:t>
            </a:r>
            <a:r>
              <a:rPr lang="en-US" sz="2400" dirty="0" smtClean="0"/>
              <a:t> </a:t>
            </a:r>
            <a:r>
              <a:rPr lang="en-US" sz="2400" dirty="0" err="1" smtClean="0"/>
              <a:t>hỗ</a:t>
            </a:r>
            <a:r>
              <a:rPr lang="en-US" sz="2400" dirty="0" smtClean="0"/>
              <a:t> </a:t>
            </a:r>
            <a:r>
              <a:rPr lang="en-US" sz="2400" dirty="0" err="1" smtClean="0"/>
              <a:t>trợ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vi-VN" sz="2400" dirty="0" smtClean="0"/>
              <a:t>Dự án </a:t>
            </a:r>
            <a:r>
              <a:rPr lang="vi-VN" sz="2400" b="1" dirty="0" smtClean="0"/>
              <a:t>c</a:t>
            </a:r>
            <a:r>
              <a:rPr lang="vi-VN" sz="2400" dirty="0" smtClean="0"/>
              <a:t>huyển đổi Nông nghiệp Bền vững tại Việt Nam (VnSAT) </a:t>
            </a:r>
            <a:r>
              <a:rPr lang="en-US" sz="2400" dirty="0" err="1" smtClean="0"/>
              <a:t>giai</a:t>
            </a:r>
            <a:r>
              <a:rPr lang="en-US" sz="2400" dirty="0" smtClean="0"/>
              <a:t> </a:t>
            </a:r>
            <a:r>
              <a:rPr lang="en-US" sz="2400" dirty="0" err="1" smtClean="0"/>
              <a:t>đoạn</a:t>
            </a:r>
            <a:r>
              <a:rPr lang="en-US" sz="2400" dirty="0" smtClean="0"/>
              <a:t> 2016-2020</a:t>
            </a:r>
          </a:p>
          <a:p>
            <a:r>
              <a:rPr lang="en-US" sz="2400" b="1" dirty="0" err="1" smtClean="0"/>
              <a:t>Mục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tiêu</a:t>
            </a:r>
            <a:r>
              <a:rPr lang="en-US" sz="2400" b="1" dirty="0" smtClean="0"/>
              <a:t>: </a:t>
            </a:r>
            <a:r>
              <a:rPr lang="vi-VN" sz="2400" b="1" dirty="0" smtClean="0"/>
              <a:t> </a:t>
            </a:r>
            <a:r>
              <a:rPr lang="vi-VN" sz="2400" dirty="0" smtClean="0"/>
              <a:t>Xây </a:t>
            </a:r>
            <a:r>
              <a:rPr lang="vi-VN" sz="2400" dirty="0"/>
              <a:t>dựng, phát triển trang web và hệ thống thông tin ngành hàng </a:t>
            </a:r>
            <a:r>
              <a:rPr lang="vi-VN" sz="2400" dirty="0" smtClean="0"/>
              <a:t>cà </a:t>
            </a:r>
            <a:r>
              <a:rPr lang="vi-VN" sz="2400" dirty="0"/>
              <a:t>phê</a:t>
            </a:r>
          </a:p>
          <a:p>
            <a:pPr lvl="0"/>
            <a:r>
              <a:rPr lang="en-US" sz="2400" b="1" dirty="0" err="1" smtClean="0"/>
              <a:t>Cụ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thể</a:t>
            </a:r>
            <a:r>
              <a:rPr lang="en-US" sz="2400" b="1" dirty="0" smtClean="0"/>
              <a:t>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Hoàn</a:t>
            </a:r>
            <a:r>
              <a:rPr lang="en-US" sz="2400" dirty="0" smtClean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thống</a:t>
            </a:r>
            <a:r>
              <a:rPr lang="en-US" sz="2400" dirty="0"/>
              <a:t> </a:t>
            </a:r>
            <a:r>
              <a:rPr lang="en-US" sz="2400" dirty="0" err="1"/>
              <a:t>cơ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</a:t>
            </a:r>
            <a:r>
              <a:rPr lang="en-US" sz="2400" dirty="0" err="1"/>
              <a:t>dữ</a:t>
            </a:r>
            <a:r>
              <a:rPr lang="en-US" sz="2400" dirty="0"/>
              <a:t> </a:t>
            </a:r>
            <a:r>
              <a:rPr lang="en-US" sz="2400" dirty="0" err="1"/>
              <a:t>liệu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ngành</a:t>
            </a:r>
            <a:r>
              <a:rPr lang="en-US" sz="2400" dirty="0"/>
              <a:t> </a:t>
            </a:r>
            <a:r>
              <a:rPr lang="en-US" sz="2400" dirty="0" err="1"/>
              <a:t>hàng</a:t>
            </a:r>
            <a:r>
              <a:rPr lang="en-US" sz="2400" dirty="0"/>
              <a:t> </a:t>
            </a:r>
            <a:r>
              <a:rPr lang="en-US" sz="2400" dirty="0" err="1" smtClean="0"/>
              <a:t>cà</a:t>
            </a:r>
            <a:r>
              <a:rPr lang="en-US" sz="2400" dirty="0" smtClean="0"/>
              <a:t> </a:t>
            </a:r>
            <a:r>
              <a:rPr lang="en-US" sz="2400" dirty="0" err="1"/>
              <a:t>phê</a:t>
            </a:r>
            <a:endParaRPr lang="vi-VN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 </a:t>
            </a:r>
            <a:r>
              <a:rPr lang="en-US" sz="2400" dirty="0" err="1"/>
              <a:t>chuyên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web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lưu</a:t>
            </a:r>
            <a:r>
              <a:rPr lang="en-US" sz="2400" dirty="0"/>
              <a:t> </a:t>
            </a:r>
            <a:r>
              <a:rPr lang="en-US" sz="2400" dirty="0" err="1"/>
              <a:t>trữ</a:t>
            </a:r>
            <a:r>
              <a:rPr lang="en-US" sz="2400" dirty="0"/>
              <a:t>, </a:t>
            </a:r>
            <a:r>
              <a:rPr lang="en-US" sz="2400" dirty="0" err="1"/>
              <a:t>cập</a:t>
            </a:r>
            <a:r>
              <a:rPr lang="en-US" sz="2400" dirty="0"/>
              <a:t> </a:t>
            </a:r>
            <a:r>
              <a:rPr lang="en-US" sz="2400" dirty="0" err="1"/>
              <a:t>nhật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phổ</a:t>
            </a:r>
            <a:r>
              <a:rPr lang="en-US" sz="2400" dirty="0"/>
              <a:t>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ngành</a:t>
            </a:r>
            <a:r>
              <a:rPr lang="en-US" sz="2400" dirty="0"/>
              <a:t> </a:t>
            </a:r>
            <a:r>
              <a:rPr lang="en-US" sz="2400" dirty="0" err="1"/>
              <a:t>hàng</a:t>
            </a:r>
            <a:r>
              <a:rPr lang="en-US" sz="2400" dirty="0"/>
              <a:t> </a:t>
            </a:r>
            <a:r>
              <a:rPr lang="en-US" sz="2400" dirty="0" err="1" smtClean="0"/>
              <a:t>cà</a:t>
            </a:r>
            <a:r>
              <a:rPr lang="en-US" sz="2400" dirty="0" smtClean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endParaRPr lang="vi-VN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Viết</a:t>
            </a:r>
            <a:r>
              <a:rPr lang="en-US" sz="2400" dirty="0"/>
              <a:t> </a:t>
            </a:r>
            <a:r>
              <a:rPr lang="en-US" sz="2400" dirty="0" err="1"/>
              <a:t>bản</a:t>
            </a:r>
            <a:r>
              <a:rPr lang="en-US" sz="2400" dirty="0"/>
              <a:t> tin, </a:t>
            </a:r>
            <a:r>
              <a:rPr lang="en-US" sz="2400" dirty="0" err="1"/>
              <a:t>báo</a:t>
            </a:r>
            <a:r>
              <a:rPr lang="en-US" sz="2400" dirty="0"/>
              <a:t> </a:t>
            </a:r>
            <a:r>
              <a:rPr lang="en-US" sz="2400" dirty="0" err="1"/>
              <a:t>cáo</a:t>
            </a:r>
            <a:r>
              <a:rPr lang="en-US" sz="2400" dirty="0"/>
              <a:t> </a:t>
            </a:r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thị</a:t>
            </a:r>
            <a:r>
              <a:rPr lang="en-US" sz="2400" dirty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cà</a:t>
            </a:r>
            <a:r>
              <a:rPr lang="en-US" sz="2400" dirty="0" smtClean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kỳ</a:t>
            </a:r>
            <a:r>
              <a:rPr lang="en-US" sz="2400" dirty="0"/>
              <a:t> 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tổ</a:t>
            </a:r>
            <a:r>
              <a:rPr lang="en-US" sz="2400" dirty="0"/>
              <a:t> </a:t>
            </a:r>
            <a:r>
              <a:rPr lang="en-US" sz="2400" dirty="0" err="1"/>
              <a:t>chức</a:t>
            </a:r>
            <a:r>
              <a:rPr lang="en-US" sz="2400" dirty="0"/>
              <a:t>, </a:t>
            </a:r>
            <a:r>
              <a:rPr lang="en-US" sz="2400" dirty="0" err="1"/>
              <a:t>cá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doanh</a:t>
            </a:r>
            <a:r>
              <a:rPr lang="en-US" sz="2400" dirty="0"/>
              <a:t> </a:t>
            </a:r>
            <a:r>
              <a:rPr lang="en-US" sz="2400" dirty="0" err="1"/>
              <a:t>nghiệp</a:t>
            </a:r>
            <a:r>
              <a:rPr lang="en-US" sz="2400" dirty="0"/>
              <a:t>,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quản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, </a:t>
            </a:r>
            <a:r>
              <a:rPr lang="en-US" sz="2400" dirty="0" err="1"/>
              <a:t>quỹ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.</a:t>
            </a:r>
            <a:endParaRPr lang="vi-VN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Xây</a:t>
            </a:r>
            <a:r>
              <a:rPr lang="en-US" sz="2400" dirty="0"/>
              <a:t> </a:t>
            </a:r>
            <a:r>
              <a:rPr lang="en-US" sz="2400" dirty="0" err="1"/>
              <a:t>dựng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thống</a:t>
            </a:r>
            <a:r>
              <a:rPr lang="en-US" sz="2400" dirty="0"/>
              <a:t> 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giá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 smtClean="0"/>
              <a:t>cà</a:t>
            </a:r>
            <a:r>
              <a:rPr lang="en-US" sz="2400" dirty="0" smtClean="0"/>
              <a:t> </a:t>
            </a:r>
            <a:r>
              <a:rPr lang="en-US" sz="2400" dirty="0" err="1" smtClean="0"/>
              <a:t>phê</a:t>
            </a:r>
            <a:r>
              <a:rPr lang="en-US" sz="2400" dirty="0" smtClean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kỳ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hộ</a:t>
            </a:r>
            <a:r>
              <a:rPr lang="en-US" sz="2400" dirty="0"/>
              <a:t> </a:t>
            </a:r>
            <a:r>
              <a:rPr lang="en-US" sz="2400" dirty="0" err="1"/>
              <a:t>nông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, HTX,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doanh</a:t>
            </a:r>
            <a:r>
              <a:rPr lang="en-US" sz="2400" dirty="0"/>
              <a:t> </a:t>
            </a:r>
            <a:r>
              <a:rPr lang="en-US" sz="2400" dirty="0" err="1"/>
              <a:t>nghiệp</a:t>
            </a:r>
            <a:r>
              <a:rPr lang="en-US" sz="2400" dirty="0"/>
              <a:t>, </a:t>
            </a:r>
            <a:r>
              <a:rPr lang="en-US" sz="2400" dirty="0" err="1"/>
              <a:t>cơ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quản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,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…  </a:t>
            </a:r>
            <a:endParaRPr lang="vi-VN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Xây</a:t>
            </a:r>
            <a:r>
              <a:rPr lang="en-US" sz="2400" dirty="0"/>
              <a:t> </a:t>
            </a:r>
            <a:r>
              <a:rPr lang="en-US" sz="2400" dirty="0" err="1"/>
              <a:t>dựng</a:t>
            </a:r>
            <a:r>
              <a:rPr lang="en-US" sz="2400" dirty="0"/>
              <a:t> </a:t>
            </a:r>
            <a:r>
              <a:rPr lang="en-US" sz="2400" dirty="0" err="1"/>
              <a:t>mạng</a:t>
            </a:r>
            <a:r>
              <a:rPr lang="en-US" sz="2400" dirty="0"/>
              <a:t> </a:t>
            </a:r>
            <a:r>
              <a:rPr lang="en-US" sz="2400" dirty="0" err="1"/>
              <a:t>lưới</a:t>
            </a:r>
            <a:r>
              <a:rPr lang="en-US" sz="2400" dirty="0"/>
              <a:t> </a:t>
            </a:r>
            <a:r>
              <a:rPr lang="en-US" sz="2400" dirty="0" err="1"/>
              <a:t>cộng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, </a:t>
            </a:r>
            <a:r>
              <a:rPr lang="en-US" sz="2400" dirty="0" err="1"/>
              <a:t>chuyên</a:t>
            </a:r>
            <a:r>
              <a:rPr lang="en-US" sz="2400" dirty="0"/>
              <a:t> </a:t>
            </a:r>
            <a:r>
              <a:rPr lang="en-US" sz="2400" dirty="0" err="1"/>
              <a:t>gia</a:t>
            </a:r>
            <a:r>
              <a:rPr lang="en-US" sz="2400" dirty="0"/>
              <a:t> </a:t>
            </a:r>
            <a:r>
              <a:rPr lang="en-US" sz="2400" dirty="0" err="1"/>
              <a:t>thu</a:t>
            </a:r>
            <a:r>
              <a:rPr lang="en-US" sz="2400" dirty="0"/>
              <a:t> </a:t>
            </a:r>
            <a:r>
              <a:rPr lang="en-US" sz="2400" dirty="0" err="1"/>
              <a:t>thập</a:t>
            </a:r>
            <a:r>
              <a:rPr lang="en-US" sz="2400" dirty="0"/>
              <a:t>, </a:t>
            </a:r>
            <a:r>
              <a:rPr lang="en-US" sz="2400" dirty="0" err="1"/>
              <a:t>cập</a:t>
            </a:r>
            <a:r>
              <a:rPr lang="en-US" sz="2400" dirty="0"/>
              <a:t> </a:t>
            </a:r>
            <a:r>
              <a:rPr lang="en-US" sz="2400" dirty="0" err="1"/>
              <a:t>nhật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kỳ</a:t>
            </a:r>
            <a:r>
              <a:rPr lang="en-US" sz="2400" dirty="0" smtClean="0"/>
              <a:t>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30656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40"/>
          <p:cNvSpPr>
            <a:spLocks noChangeShapeType="1"/>
          </p:cNvSpPr>
          <p:nvPr/>
        </p:nvSpPr>
        <p:spPr bwMode="auto">
          <a:xfrm>
            <a:off x="2673504" y="1251175"/>
            <a:ext cx="7319581" cy="8201"/>
          </a:xfrm>
          <a:prstGeom prst="line">
            <a:avLst/>
          </a:prstGeom>
          <a:noFill/>
          <a:ln w="41275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377597" y="1199016"/>
            <a:ext cx="11237459" cy="5190898"/>
            <a:chOff x="0" y="0"/>
            <a:chExt cx="60494" cy="32679"/>
          </a:xfrm>
        </p:grpSpPr>
        <p:sp>
          <p:nvSpPr>
            <p:cNvPr id="6" name="Down Arrow 36"/>
            <p:cNvSpPr>
              <a:spLocks noChangeArrowheads="1"/>
            </p:cNvSpPr>
            <p:nvPr/>
          </p:nvSpPr>
          <p:spPr bwMode="auto">
            <a:xfrm rot="1231389">
              <a:off x="49720" y="16954"/>
              <a:ext cx="3219" cy="6710"/>
            </a:xfrm>
            <a:prstGeom prst="downArrow">
              <a:avLst>
                <a:gd name="adj1" fmla="val 50000"/>
                <a:gd name="adj2" fmla="val 49999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7" name="Straight Connector 30"/>
            <p:cNvSpPr>
              <a:spLocks noChangeShapeType="1"/>
            </p:cNvSpPr>
            <p:nvPr/>
          </p:nvSpPr>
          <p:spPr bwMode="auto">
            <a:xfrm flipH="1">
              <a:off x="42005" y="29813"/>
              <a:ext cx="2" cy="2866"/>
            </a:xfrm>
            <a:prstGeom prst="line">
              <a:avLst/>
            </a:prstGeom>
            <a:noFill/>
            <a:ln w="4127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8" name="Rounded Rectangle 23"/>
            <p:cNvSpPr>
              <a:spLocks noChangeArrowheads="1"/>
            </p:cNvSpPr>
            <p:nvPr/>
          </p:nvSpPr>
          <p:spPr bwMode="auto">
            <a:xfrm>
              <a:off x="0" y="0"/>
              <a:ext cx="13982" cy="30464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385D8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9" name="Rounded Rectangle 2"/>
            <p:cNvSpPr>
              <a:spLocks noChangeArrowheads="1"/>
            </p:cNvSpPr>
            <p:nvPr/>
          </p:nvSpPr>
          <p:spPr bwMode="auto">
            <a:xfrm>
              <a:off x="952" y="666"/>
              <a:ext cx="11994" cy="699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EEAFF"/>
                </a:gs>
                <a:gs pos="35001">
                  <a:srgbClr val="BBEFFF"/>
                </a:gs>
                <a:gs pos="100000">
                  <a:srgbClr val="E4F9FF"/>
                </a:gs>
              </a:gsLst>
              <a:lin ang="16200000" scaled="1"/>
            </a:gradFill>
            <a:ln w="9525">
              <a:solidFill>
                <a:srgbClr val="46AAC5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Dữ liệu lịch sử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0" name="Rounded Rectangle 7"/>
            <p:cNvSpPr>
              <a:spLocks noChangeArrowheads="1"/>
            </p:cNvSpPr>
            <p:nvPr/>
          </p:nvSpPr>
          <p:spPr bwMode="auto">
            <a:xfrm>
              <a:off x="17669" y="821"/>
              <a:ext cx="6049" cy="2785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>
              <a:solidFill>
                <a:srgbClr val="98B954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Xử lý thông tin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1" name="Flowchart: Magnetic Disk 1"/>
            <p:cNvSpPr>
              <a:spLocks noChangeArrowheads="1"/>
            </p:cNvSpPr>
            <p:nvPr/>
          </p:nvSpPr>
          <p:spPr bwMode="auto">
            <a:xfrm>
              <a:off x="27144" y="5473"/>
              <a:ext cx="15747" cy="13389"/>
            </a:xfrm>
            <a:prstGeom prst="flowChartMagneticDisk">
              <a:avLst/>
            </a:prstGeom>
            <a:gradFill rotWithShape="1">
              <a:gsLst>
                <a:gs pos="0">
                  <a:srgbClr val="FFA2A1"/>
                </a:gs>
                <a:gs pos="35001">
                  <a:srgbClr val="FFBEBD"/>
                </a:gs>
                <a:gs pos="100000">
                  <a:srgbClr val="FFE5E5"/>
                </a:gs>
              </a:gsLst>
              <a:lin ang="16200000" scaled="1"/>
            </a:gradFill>
            <a:ln w="9525">
              <a:solidFill>
                <a:srgbClr val="BE4B48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WEBSITE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CSDL 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2" name="Rounded Rectangle 3"/>
            <p:cNvSpPr>
              <a:spLocks noChangeArrowheads="1"/>
            </p:cNvSpPr>
            <p:nvPr/>
          </p:nvSpPr>
          <p:spPr bwMode="auto">
            <a:xfrm>
              <a:off x="593" y="8858"/>
              <a:ext cx="12395" cy="1096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EEAFF"/>
                </a:gs>
                <a:gs pos="35001">
                  <a:srgbClr val="BBEFFF"/>
                </a:gs>
                <a:gs pos="100000">
                  <a:srgbClr val="E4F9FF"/>
                </a:gs>
              </a:gsLst>
              <a:lin ang="16200000" scaled="1"/>
            </a:gradFill>
            <a:ln w="9525">
              <a:solidFill>
                <a:srgbClr val="46AAC5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Thông tin, số liệu trong nước (quốc gia, địa phương)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3" name="Rounded Rectangle 8"/>
            <p:cNvSpPr>
              <a:spLocks noChangeArrowheads="1"/>
            </p:cNvSpPr>
            <p:nvPr/>
          </p:nvSpPr>
          <p:spPr bwMode="auto">
            <a:xfrm>
              <a:off x="47244" y="8667"/>
              <a:ext cx="13250" cy="897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>
              <a:solidFill>
                <a:srgbClr val="98B954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Phân tích thông tin, số liệu, bản tin, báo cáo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" name="Right Arrow 12"/>
            <p:cNvSpPr>
              <a:spLocks noChangeArrowheads="1"/>
            </p:cNvSpPr>
            <p:nvPr/>
          </p:nvSpPr>
          <p:spPr bwMode="auto">
            <a:xfrm>
              <a:off x="14573" y="10477"/>
              <a:ext cx="3049" cy="4568"/>
            </a:xfrm>
            <a:prstGeom prst="rightArrow">
              <a:avLst>
                <a:gd name="adj1" fmla="val 50000"/>
                <a:gd name="adj2" fmla="val 50000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15" name="Right Arrow 18"/>
            <p:cNvSpPr>
              <a:spLocks noChangeArrowheads="1"/>
            </p:cNvSpPr>
            <p:nvPr/>
          </p:nvSpPr>
          <p:spPr bwMode="auto">
            <a:xfrm>
              <a:off x="24003" y="10668"/>
              <a:ext cx="3162" cy="3994"/>
            </a:xfrm>
            <a:prstGeom prst="rightArrow">
              <a:avLst>
                <a:gd name="adj1" fmla="val 50000"/>
                <a:gd name="adj2" fmla="val 50000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16" name="Left-Right Arrow 34"/>
            <p:cNvSpPr>
              <a:spLocks noChangeArrowheads="1"/>
            </p:cNvSpPr>
            <p:nvPr/>
          </p:nvSpPr>
          <p:spPr bwMode="auto">
            <a:xfrm>
              <a:off x="43053" y="11620"/>
              <a:ext cx="4222" cy="2718"/>
            </a:xfrm>
            <a:prstGeom prst="leftRightArrow">
              <a:avLst>
                <a:gd name="adj1" fmla="val 50000"/>
                <a:gd name="adj2" fmla="val 49995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17" name="Down Arrow 27"/>
            <p:cNvSpPr>
              <a:spLocks noChangeArrowheads="1"/>
            </p:cNvSpPr>
            <p:nvPr/>
          </p:nvSpPr>
          <p:spPr bwMode="auto">
            <a:xfrm>
              <a:off x="32480" y="18954"/>
              <a:ext cx="3174" cy="4442"/>
            </a:xfrm>
            <a:prstGeom prst="downArrow">
              <a:avLst>
                <a:gd name="adj1" fmla="val 50000"/>
                <a:gd name="adj2" fmla="val 54658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26955" y="19526"/>
              <a:ext cx="5468" cy="31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SMS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5147" y="19240"/>
              <a:ext cx="5467" cy="2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Web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52482" y="18764"/>
              <a:ext cx="5468" cy="3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Email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1" name="Rounded Rectangle 6"/>
            <p:cNvSpPr>
              <a:spLocks noChangeArrowheads="1"/>
            </p:cNvSpPr>
            <p:nvPr/>
          </p:nvSpPr>
          <p:spPr bwMode="auto">
            <a:xfrm>
              <a:off x="1238" y="20859"/>
              <a:ext cx="11519" cy="831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EEAFF"/>
                </a:gs>
                <a:gs pos="35001">
                  <a:srgbClr val="BBEFFF"/>
                </a:gs>
                <a:gs pos="100000">
                  <a:srgbClr val="E4F9FF"/>
                </a:gs>
              </a:gsLst>
              <a:lin ang="16200000" scaled="1"/>
            </a:gradFill>
            <a:ln w="9525">
              <a:solidFill>
                <a:srgbClr val="46AAC5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Thông tin, số liệu quốc tế</a:t>
              </a:r>
              <a:endParaRPr kumimoji="0" lang="fr-FR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2" name="Oval 9"/>
            <p:cNvSpPr>
              <a:spLocks noChangeArrowheads="1"/>
            </p:cNvSpPr>
            <p:nvPr/>
          </p:nvSpPr>
          <p:spPr bwMode="auto">
            <a:xfrm>
              <a:off x="25620" y="23047"/>
              <a:ext cx="31302" cy="7164"/>
            </a:xfrm>
            <a:prstGeom prst="ellipse">
              <a:avLst/>
            </a:prstGeom>
            <a:gradFill rotWithShape="1">
              <a:gsLst>
                <a:gs pos="0">
                  <a:srgbClr val="C9B5E8"/>
                </a:gs>
                <a:gs pos="35001">
                  <a:srgbClr val="D9CBEE"/>
                </a:gs>
                <a:gs pos="100000">
                  <a:srgbClr val="F0EAF9"/>
                </a:gs>
              </a:gsLst>
              <a:lin ang="16200000" scaled="1"/>
            </a:gradFill>
            <a:ln w="9525">
              <a:solidFill>
                <a:srgbClr val="7D60A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Khách hàng ( hộ nông dân, HTX, doanh nghiệp, nhà đầu tư,…)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3" name="Straight Arrow Connector 41"/>
            <p:cNvSpPr>
              <a:spLocks noChangeShapeType="1"/>
            </p:cNvSpPr>
            <p:nvPr/>
          </p:nvSpPr>
          <p:spPr bwMode="auto">
            <a:xfrm>
              <a:off x="51763" y="328"/>
              <a:ext cx="2295" cy="8266"/>
            </a:xfrm>
            <a:prstGeom prst="straightConnector1">
              <a:avLst/>
            </a:prstGeom>
            <a:noFill/>
            <a:ln w="41275">
              <a:solidFill>
                <a:srgbClr val="4A7EBB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24" name="Straight Connector 26"/>
            <p:cNvSpPr>
              <a:spLocks noChangeShapeType="1"/>
            </p:cNvSpPr>
            <p:nvPr/>
          </p:nvSpPr>
          <p:spPr bwMode="auto">
            <a:xfrm>
              <a:off x="6286" y="32480"/>
              <a:ext cx="35941" cy="63"/>
            </a:xfrm>
            <a:prstGeom prst="line">
              <a:avLst/>
            </a:prstGeom>
            <a:noFill/>
            <a:ln w="4127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25" name="Straight Arrow Connector 39"/>
            <p:cNvSpPr>
              <a:spLocks noChangeShapeType="1"/>
            </p:cNvSpPr>
            <p:nvPr/>
          </p:nvSpPr>
          <p:spPr bwMode="auto">
            <a:xfrm flipV="1">
              <a:off x="6381" y="30480"/>
              <a:ext cx="0" cy="1927"/>
            </a:xfrm>
            <a:prstGeom prst="straightConnector1">
              <a:avLst/>
            </a:prstGeom>
            <a:noFill/>
            <a:ln w="41275">
              <a:solidFill>
                <a:srgbClr val="4A7EBB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26" name="Text Box 44"/>
            <p:cNvSpPr txBox="1">
              <a:spLocks noChangeArrowheads="1"/>
            </p:cNvSpPr>
            <p:nvPr/>
          </p:nvSpPr>
          <p:spPr bwMode="auto">
            <a:xfrm>
              <a:off x="14573" y="29718"/>
              <a:ext cx="13716" cy="2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Điều tra nhu cầu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4554" y="214215"/>
            <a:ext cx="113605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 đồ thu nhập, cập nhật và cung cấp thông tin ngành hàng</a:t>
            </a:r>
            <a:endParaRPr kumimoji="0" lang="vi-VN" altLang="vi-V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36"/>
          <p:cNvSpPr>
            <a:spLocks noChangeArrowheads="1"/>
          </p:cNvSpPr>
          <p:nvPr/>
        </p:nvSpPr>
        <p:spPr bwMode="auto">
          <a:xfrm>
            <a:off x="391886" y="11212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908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228" y="348343"/>
            <a:ext cx="10831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/>
              <a:t>Các nội dung chính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3143" y="933118"/>
            <a:ext cx="10918371" cy="5183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/>
              <a:t>Nghiên</a:t>
            </a:r>
            <a:r>
              <a:rPr lang="en-US" sz="2800" dirty="0" smtClean="0"/>
              <a:t> </a:t>
            </a:r>
            <a:r>
              <a:rPr lang="en-US" sz="2800" dirty="0" err="1"/>
              <a:t>cứu</a:t>
            </a:r>
            <a:r>
              <a:rPr lang="en-US" sz="2800" dirty="0"/>
              <a:t> </a:t>
            </a:r>
            <a:r>
              <a:rPr lang="en-US" sz="2800" dirty="0" err="1"/>
              <a:t>nhu</a:t>
            </a:r>
            <a:r>
              <a:rPr lang="en-US" sz="2800" dirty="0"/>
              <a:t> </a:t>
            </a:r>
            <a:r>
              <a:rPr lang="en-US" sz="2800" dirty="0" err="1"/>
              <a:t>cầu</a:t>
            </a:r>
            <a:r>
              <a:rPr lang="en-US" sz="2800" dirty="0"/>
              <a:t> </a:t>
            </a:r>
            <a:r>
              <a:rPr lang="en-US" sz="2800" dirty="0" err="1"/>
              <a:t>thông</a:t>
            </a:r>
            <a:r>
              <a:rPr lang="en-US" sz="2800" dirty="0"/>
              <a:t> tin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nhân</a:t>
            </a:r>
            <a:r>
              <a:rPr lang="en-US" sz="2800" dirty="0"/>
              <a:t> 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Thu </a:t>
            </a:r>
            <a:r>
              <a:rPr lang="en-US" sz="2800" dirty="0" err="1"/>
              <a:t>thập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sở</a:t>
            </a:r>
            <a:r>
              <a:rPr lang="en-US" sz="2800" dirty="0"/>
              <a:t> </a:t>
            </a:r>
            <a:r>
              <a:rPr lang="en-US" sz="2800" dirty="0" err="1"/>
              <a:t>dữ</a:t>
            </a:r>
            <a:r>
              <a:rPr lang="en-US" sz="2800" dirty="0"/>
              <a:t> </a:t>
            </a:r>
            <a:r>
              <a:rPr lang="en-US" sz="2800" dirty="0" err="1"/>
              <a:t>liệu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thông</a:t>
            </a:r>
            <a:r>
              <a:rPr lang="en-US" sz="2800" dirty="0"/>
              <a:t> tin </a:t>
            </a:r>
            <a:r>
              <a:rPr lang="en-US" sz="2800" dirty="0" err="1"/>
              <a:t>lịch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dựng</a:t>
            </a:r>
            <a:r>
              <a:rPr lang="en-US" sz="2800" dirty="0"/>
              <a:t> </a:t>
            </a:r>
            <a:r>
              <a:rPr lang="en-US" sz="2800" dirty="0" err="1"/>
              <a:t>trang</a:t>
            </a:r>
            <a:r>
              <a:rPr lang="en-US" sz="2800" dirty="0"/>
              <a:t> Web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/>
              <a:t>Thiết</a:t>
            </a:r>
            <a:r>
              <a:rPr lang="en-US" sz="2800" dirty="0"/>
              <a:t> </a:t>
            </a:r>
            <a:r>
              <a:rPr lang="en-US" sz="2800" dirty="0" err="1"/>
              <a:t>lập</a:t>
            </a:r>
            <a:r>
              <a:rPr lang="en-US" sz="2800" dirty="0"/>
              <a:t> </a:t>
            </a:r>
            <a:r>
              <a:rPr lang="en-US" sz="2800" dirty="0" err="1"/>
              <a:t>mạng</a:t>
            </a:r>
            <a:r>
              <a:rPr lang="en-US" sz="2800" dirty="0"/>
              <a:t> </a:t>
            </a:r>
            <a:r>
              <a:rPr lang="en-US" sz="2800" dirty="0" err="1"/>
              <a:t>lưới</a:t>
            </a:r>
            <a:r>
              <a:rPr lang="en-US" sz="2800" dirty="0"/>
              <a:t> </a:t>
            </a:r>
            <a:r>
              <a:rPr lang="en-US" sz="2800" dirty="0" err="1"/>
              <a:t>cộng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viên</a:t>
            </a:r>
            <a:r>
              <a:rPr lang="en-US" sz="2800" dirty="0"/>
              <a:t> </a:t>
            </a:r>
            <a:r>
              <a:rPr lang="en-US" sz="2800" dirty="0" err="1"/>
              <a:t>thu</a:t>
            </a:r>
            <a:r>
              <a:rPr lang="en-US" sz="2800" dirty="0"/>
              <a:t> </a:t>
            </a:r>
            <a:r>
              <a:rPr lang="en-US" sz="2800" dirty="0" err="1"/>
              <a:t>thập</a:t>
            </a:r>
            <a:r>
              <a:rPr lang="en-US" sz="2800" dirty="0"/>
              <a:t> tin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quốc</a:t>
            </a:r>
            <a:r>
              <a:rPr lang="en-US" sz="2800" dirty="0"/>
              <a:t> </a:t>
            </a:r>
            <a:r>
              <a:rPr lang="en-US" sz="2800" dirty="0" err="1"/>
              <a:t>tế</a:t>
            </a:r>
            <a:r>
              <a:rPr lang="en-US" sz="2800" dirty="0"/>
              <a:t>. 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800" dirty="0"/>
              <a:t>Điều tra thông tin hàng năm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V</a:t>
            </a:r>
            <a:r>
              <a:rPr lang="vi-VN" sz="2800" dirty="0"/>
              <a:t>iết bản tin</a:t>
            </a:r>
            <a:r>
              <a:rPr lang="en-US" sz="2800" dirty="0"/>
              <a:t> </a:t>
            </a:r>
            <a:r>
              <a:rPr lang="en-US" sz="2800" dirty="0" err="1"/>
              <a:t>thị</a:t>
            </a:r>
            <a:r>
              <a:rPr lang="en-US" sz="2800" dirty="0"/>
              <a:t> </a:t>
            </a:r>
            <a:r>
              <a:rPr lang="en-US" sz="2800" dirty="0" err="1"/>
              <a:t>trường</a:t>
            </a:r>
            <a:r>
              <a:rPr lang="en-US" sz="2800" dirty="0"/>
              <a:t> 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800" dirty="0"/>
              <a:t>Cung cấp thông tin giá cả, bản tin, báo cáo cho người sản xuất, HTX, DN</a:t>
            </a:r>
            <a:r>
              <a:rPr lang="vi-VN" sz="2800" dirty="0" smtClean="0"/>
              <a:t>… thông qua hệ thống SMS, Web, Email...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261914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446314"/>
            <a:ext cx="1043940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/>
              <a:t>Kết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quả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dự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kiến</a:t>
            </a:r>
            <a:endParaRPr lang="en-US" sz="4000" b="1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01 Website </a:t>
            </a:r>
            <a:r>
              <a:rPr lang="en-US" sz="2400" dirty="0" err="1" smtClean="0"/>
              <a:t>cập</a:t>
            </a:r>
            <a:r>
              <a:rPr lang="en-US" sz="2400" dirty="0" smtClean="0"/>
              <a:t> </a:t>
            </a:r>
            <a:r>
              <a:rPr lang="en-US" sz="2400" dirty="0" err="1" smtClean="0"/>
              <a:t>nhật</a:t>
            </a:r>
            <a:r>
              <a:rPr lang="en-US" sz="2400" dirty="0" smtClean="0"/>
              <a:t> </a:t>
            </a:r>
            <a:r>
              <a:rPr lang="en-US" sz="2400" dirty="0" err="1" smtClean="0"/>
              <a:t>thông</a:t>
            </a:r>
            <a:r>
              <a:rPr lang="en-US" sz="2400" dirty="0" smtClean="0"/>
              <a:t> tin </a:t>
            </a:r>
            <a:r>
              <a:rPr lang="en-US" sz="2400" dirty="0" err="1" smtClean="0"/>
              <a:t>hàng</a:t>
            </a:r>
            <a:r>
              <a:rPr lang="en-US" sz="2400" dirty="0" smtClean="0"/>
              <a:t> </a:t>
            </a:r>
            <a:r>
              <a:rPr lang="en-US" sz="2400" dirty="0" err="1" smtClean="0"/>
              <a:t>ngày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cà</a:t>
            </a:r>
            <a:r>
              <a:rPr lang="en-US" sz="2400" dirty="0" smtClean="0"/>
              <a:t> </a:t>
            </a:r>
            <a:r>
              <a:rPr lang="en-US" sz="2400" dirty="0" err="1" smtClean="0"/>
              <a:t>phê</a:t>
            </a:r>
            <a:r>
              <a:rPr lang="en-US" sz="2400" dirty="0" smtClean="0"/>
              <a:t> </a:t>
            </a:r>
            <a:r>
              <a:rPr lang="en-US" sz="2400" dirty="0" err="1" smtClean="0"/>
              <a:t>bao</a:t>
            </a:r>
            <a:r>
              <a:rPr lang="en-US" sz="2400" dirty="0" smtClean="0"/>
              <a:t> </a:t>
            </a:r>
            <a:r>
              <a:rPr lang="en-US" sz="2400" dirty="0" err="1" smtClean="0"/>
              <a:t>gồm</a:t>
            </a:r>
            <a:r>
              <a:rPr lang="en-US" sz="2400" dirty="0" smtClean="0"/>
              <a:t> (tin </a:t>
            </a:r>
            <a:r>
              <a:rPr lang="en-US" sz="2400" dirty="0" err="1" smtClean="0"/>
              <a:t>giá</a:t>
            </a:r>
            <a:r>
              <a:rPr lang="en-US" sz="2400" dirty="0" smtClean="0"/>
              <a:t> </a:t>
            </a:r>
            <a:r>
              <a:rPr lang="en-US" sz="2400" dirty="0" err="1" smtClean="0"/>
              <a:t>cả</a:t>
            </a:r>
            <a:r>
              <a:rPr lang="en-US" sz="2400" dirty="0" smtClean="0"/>
              <a:t>, </a:t>
            </a:r>
            <a:r>
              <a:rPr lang="en-US" sz="2400" dirty="0" err="1" smtClean="0"/>
              <a:t>bản</a:t>
            </a:r>
            <a:r>
              <a:rPr lang="en-US" sz="2400" dirty="0" smtClean="0"/>
              <a:t> tin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nước</a:t>
            </a:r>
            <a:r>
              <a:rPr lang="en-US" sz="2400" dirty="0" smtClean="0"/>
              <a:t>, </a:t>
            </a:r>
            <a:r>
              <a:rPr lang="en-US" sz="2400" dirty="0" err="1" smtClean="0"/>
              <a:t>quốc</a:t>
            </a:r>
            <a:r>
              <a:rPr lang="en-US" sz="2400" dirty="0" smtClean="0"/>
              <a:t> </a:t>
            </a:r>
            <a:r>
              <a:rPr lang="en-US" sz="2400" dirty="0" err="1" smtClean="0"/>
              <a:t>tế</a:t>
            </a:r>
            <a:r>
              <a:rPr lang="en-US" sz="2400" dirty="0" smtClean="0"/>
              <a:t>), </a:t>
            </a:r>
            <a:r>
              <a:rPr lang="en-US" sz="2400" dirty="0" err="1" smtClean="0"/>
              <a:t>hàng</a:t>
            </a:r>
            <a:r>
              <a:rPr lang="en-US" sz="2400" dirty="0" smtClean="0"/>
              <a:t> </a:t>
            </a:r>
            <a:r>
              <a:rPr lang="en-US" sz="2400" dirty="0" err="1" smtClean="0"/>
              <a:t>tuần</a:t>
            </a:r>
            <a:r>
              <a:rPr lang="en-US" sz="2400" dirty="0" smtClean="0"/>
              <a:t>, </a:t>
            </a:r>
            <a:r>
              <a:rPr lang="en-US" sz="2400" dirty="0" err="1" smtClean="0"/>
              <a:t>tháng</a:t>
            </a:r>
            <a:r>
              <a:rPr lang="en-US" sz="2400" dirty="0" smtClean="0"/>
              <a:t>, </a:t>
            </a:r>
            <a:r>
              <a:rPr lang="en-US" sz="2400" dirty="0" err="1" smtClean="0"/>
              <a:t>quý</a:t>
            </a:r>
            <a:r>
              <a:rPr lang="en-US" sz="2400" dirty="0" smtClean="0"/>
              <a:t> </a:t>
            </a:r>
            <a:r>
              <a:rPr lang="en-US" sz="2400" dirty="0" err="1" smtClean="0"/>
              <a:t>sẽ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bản</a:t>
            </a:r>
            <a:r>
              <a:rPr lang="en-US" sz="2400" dirty="0" smtClean="0"/>
              <a:t> tin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tích</a:t>
            </a:r>
            <a:r>
              <a:rPr lang="en-US" sz="2400" dirty="0" smtClean="0"/>
              <a:t> </a:t>
            </a:r>
            <a:r>
              <a:rPr lang="en-US" sz="2400" dirty="0" err="1" smtClean="0"/>
              <a:t>thị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. </a:t>
            </a:r>
            <a:r>
              <a:rPr lang="en-US" sz="2400" dirty="0" err="1" smtClean="0"/>
              <a:t>Mỗi</a:t>
            </a:r>
            <a:r>
              <a:rPr lang="en-US" sz="2400" dirty="0" smtClean="0"/>
              <a:t> </a:t>
            </a:r>
            <a:r>
              <a:rPr lang="en-US" sz="2400" dirty="0" err="1" smtClean="0"/>
              <a:t>năm</a:t>
            </a:r>
            <a:r>
              <a:rPr lang="en-US" sz="2400" dirty="0" smtClean="0"/>
              <a:t> </a:t>
            </a:r>
            <a:r>
              <a:rPr lang="en-US" sz="2400" dirty="0" err="1" smtClean="0"/>
              <a:t>sẽ</a:t>
            </a:r>
            <a:r>
              <a:rPr lang="en-US" sz="2400" dirty="0" smtClean="0"/>
              <a:t> </a:t>
            </a:r>
            <a:r>
              <a:rPr lang="en-US" sz="2400" dirty="0" err="1" smtClean="0"/>
              <a:t>phát</a:t>
            </a:r>
            <a:r>
              <a:rPr lang="en-US" sz="2400" dirty="0" smtClean="0"/>
              <a:t> </a:t>
            </a:r>
            <a:r>
              <a:rPr lang="en-US" sz="2400" dirty="0" err="1" smtClean="0"/>
              <a:t>hành</a:t>
            </a:r>
            <a:r>
              <a:rPr lang="en-US" sz="2400" dirty="0" smtClean="0"/>
              <a:t> </a:t>
            </a:r>
            <a:r>
              <a:rPr lang="en-US" sz="2400" dirty="0" err="1" smtClean="0"/>
              <a:t>báo</a:t>
            </a:r>
            <a:r>
              <a:rPr lang="en-US" sz="2400" dirty="0" smtClean="0"/>
              <a:t> </a:t>
            </a:r>
            <a:r>
              <a:rPr lang="en-US" sz="2400" dirty="0" err="1" smtClean="0"/>
              <a:t>cáo</a:t>
            </a:r>
            <a:r>
              <a:rPr lang="en-US" sz="2400" dirty="0" smtClean="0"/>
              <a:t> </a:t>
            </a:r>
            <a:r>
              <a:rPr lang="en-US" sz="2400" dirty="0" err="1" smtClean="0"/>
              <a:t>thường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niên</a:t>
            </a:r>
            <a:r>
              <a:rPr lang="en-US" sz="2400" dirty="0" smtClean="0"/>
              <a:t> </a:t>
            </a:r>
            <a:r>
              <a:rPr lang="en-US" sz="2400" dirty="0" err="1" smtClean="0"/>
              <a:t>ngành</a:t>
            </a:r>
            <a:r>
              <a:rPr lang="en-US" sz="2400" dirty="0" smtClean="0"/>
              <a:t> </a:t>
            </a:r>
            <a:r>
              <a:rPr lang="en-US" sz="2400" dirty="0" err="1" smtClean="0"/>
              <a:t>hàng</a:t>
            </a:r>
            <a:r>
              <a:rPr lang="en-US" sz="2400" dirty="0" smtClean="0"/>
              <a:t> </a:t>
            </a:r>
            <a:r>
              <a:rPr lang="en-US" sz="2400" dirty="0" err="1" smtClean="0"/>
              <a:t>cà</a:t>
            </a:r>
            <a:r>
              <a:rPr lang="en-US" sz="2400" dirty="0" smtClean="0"/>
              <a:t> </a:t>
            </a:r>
            <a:r>
              <a:rPr lang="en-US" sz="2400" dirty="0" err="1" smtClean="0"/>
              <a:t>phê</a:t>
            </a:r>
            <a:r>
              <a:rPr lang="en-US" sz="2400" dirty="0" smtClean="0"/>
              <a:t> </a:t>
            </a:r>
            <a:r>
              <a:rPr lang="en-US" sz="2400" dirty="0" err="1" smtClean="0"/>
              <a:t>Việt</a:t>
            </a:r>
            <a:r>
              <a:rPr lang="en-US" sz="2400" dirty="0" smtClean="0"/>
              <a:t> Nam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err="1" smtClean="0"/>
              <a:t>Duy</a:t>
            </a:r>
            <a:r>
              <a:rPr lang="en-US" sz="2400" dirty="0" smtClean="0"/>
              <a:t> </a:t>
            </a:r>
            <a:r>
              <a:rPr lang="en-US" sz="2400" dirty="0" err="1" smtClean="0"/>
              <a:t>trì</a:t>
            </a:r>
            <a:r>
              <a:rPr lang="en-US" sz="2400" dirty="0" smtClean="0"/>
              <a:t> </a:t>
            </a:r>
            <a:r>
              <a:rPr lang="en-US" sz="2400" dirty="0" err="1" smtClean="0"/>
              <a:t>hệ</a:t>
            </a:r>
            <a:r>
              <a:rPr lang="en-US" sz="2400" dirty="0" smtClean="0"/>
              <a:t> </a:t>
            </a:r>
            <a:r>
              <a:rPr lang="en-US" sz="2400" dirty="0" err="1" smtClean="0"/>
              <a:t>thống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5 </a:t>
            </a:r>
            <a:r>
              <a:rPr lang="en-US" sz="2400" dirty="0" err="1" smtClean="0"/>
              <a:t>năm</a:t>
            </a:r>
            <a:r>
              <a:rPr lang="en-US" sz="2400" dirty="0" smtClean="0"/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/>
              <a:t>Cán</a:t>
            </a:r>
            <a:r>
              <a:rPr lang="en-US" sz="2400" dirty="0" smtClean="0"/>
              <a:t> </a:t>
            </a:r>
            <a:r>
              <a:rPr lang="en-US" sz="2400" dirty="0" err="1" smtClean="0"/>
              <a:t>bộ</a:t>
            </a:r>
            <a:r>
              <a:rPr lang="en-US" sz="2400" dirty="0" smtClean="0"/>
              <a:t> IT </a:t>
            </a:r>
            <a:r>
              <a:rPr lang="en-US" sz="2400" dirty="0" err="1" smtClean="0"/>
              <a:t>quản</a:t>
            </a:r>
            <a:r>
              <a:rPr lang="en-US" sz="2400" dirty="0" smtClean="0"/>
              <a:t> </a:t>
            </a:r>
            <a:r>
              <a:rPr lang="en-US" sz="2400" dirty="0" err="1" smtClean="0"/>
              <a:t>trị</a:t>
            </a:r>
            <a:r>
              <a:rPr lang="en-US" sz="2400" dirty="0" smtClean="0"/>
              <a:t> </a:t>
            </a:r>
            <a:r>
              <a:rPr lang="en-US" sz="2400" dirty="0" err="1" smtClean="0"/>
              <a:t>hệ</a:t>
            </a:r>
            <a:r>
              <a:rPr lang="en-US" sz="2400" dirty="0" smtClean="0"/>
              <a:t> </a:t>
            </a:r>
            <a:r>
              <a:rPr lang="en-US" sz="2400" dirty="0" err="1" smtClean="0"/>
              <a:t>thống</a:t>
            </a:r>
            <a:endParaRPr lang="en-US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/>
              <a:t>Hệ</a:t>
            </a:r>
            <a:r>
              <a:rPr lang="en-US" sz="2400" dirty="0" smtClean="0"/>
              <a:t> </a:t>
            </a:r>
            <a:r>
              <a:rPr lang="en-US" sz="2400" dirty="0" err="1" smtClean="0"/>
              <a:t>thống</a:t>
            </a:r>
            <a:r>
              <a:rPr lang="en-US" sz="2400" dirty="0" smtClean="0"/>
              <a:t> </a:t>
            </a:r>
            <a:r>
              <a:rPr lang="en-US" sz="2400" dirty="0" err="1" smtClean="0"/>
              <a:t>cộng</a:t>
            </a:r>
            <a:r>
              <a:rPr lang="en-US" sz="2400" dirty="0" smtClean="0"/>
              <a:t> </a:t>
            </a:r>
            <a:r>
              <a:rPr lang="en-US" sz="2400" dirty="0" err="1" smtClean="0"/>
              <a:t>tác</a:t>
            </a:r>
            <a:r>
              <a:rPr lang="en-US" sz="2400" dirty="0" smtClean="0"/>
              <a:t> </a:t>
            </a:r>
            <a:r>
              <a:rPr lang="en-US" sz="2400" dirty="0" err="1" smtClean="0"/>
              <a:t>viên</a:t>
            </a:r>
            <a:r>
              <a:rPr lang="en-US" sz="2400" dirty="0" smtClean="0"/>
              <a:t> </a:t>
            </a:r>
            <a:r>
              <a:rPr lang="en-US" sz="2400" dirty="0" err="1" smtClean="0"/>
              <a:t>cập</a:t>
            </a:r>
            <a:r>
              <a:rPr lang="en-US" sz="2400" dirty="0" smtClean="0"/>
              <a:t> </a:t>
            </a:r>
            <a:r>
              <a:rPr lang="en-US" sz="2400" dirty="0" err="1" smtClean="0"/>
              <a:t>nhật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 </a:t>
            </a:r>
            <a:r>
              <a:rPr lang="en-US" sz="2400" dirty="0" err="1" smtClean="0"/>
              <a:t>cà</a:t>
            </a:r>
            <a:r>
              <a:rPr lang="en-US" sz="2400" dirty="0" smtClean="0"/>
              <a:t> </a:t>
            </a:r>
            <a:r>
              <a:rPr lang="en-US" sz="2400" dirty="0" err="1" smtClean="0"/>
              <a:t>phê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ngày</a:t>
            </a:r>
            <a:endParaRPr lang="en-US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Hai </a:t>
            </a:r>
            <a:r>
              <a:rPr lang="en-US" sz="2400" dirty="0" err="1" smtClean="0"/>
              <a:t>chuyên</a:t>
            </a:r>
            <a:r>
              <a:rPr lang="en-US" sz="2400" dirty="0" smtClean="0"/>
              <a:t> </a:t>
            </a:r>
            <a:r>
              <a:rPr lang="en-US" sz="2400" dirty="0" err="1" smtClean="0"/>
              <a:t>gia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tích</a:t>
            </a:r>
            <a:r>
              <a:rPr lang="en-US" sz="2400" dirty="0" smtClean="0"/>
              <a:t> </a:t>
            </a:r>
            <a:r>
              <a:rPr lang="en-US" sz="2400" dirty="0" err="1" smtClean="0"/>
              <a:t>ngành</a:t>
            </a:r>
            <a:r>
              <a:rPr lang="en-US" sz="2400" dirty="0" smtClean="0"/>
              <a:t> </a:t>
            </a:r>
            <a:r>
              <a:rPr lang="en-US" sz="2400" dirty="0" err="1" smtClean="0"/>
              <a:t>hàng</a:t>
            </a:r>
            <a:r>
              <a:rPr lang="en-US" sz="2400" dirty="0" smtClean="0"/>
              <a:t> </a:t>
            </a:r>
            <a:r>
              <a:rPr lang="en-US" sz="2400" dirty="0" err="1" smtClean="0"/>
              <a:t>cà</a:t>
            </a:r>
            <a:r>
              <a:rPr lang="en-US" sz="2400" dirty="0" smtClean="0"/>
              <a:t> </a:t>
            </a:r>
            <a:r>
              <a:rPr lang="en-US" sz="2400" dirty="0" err="1" smtClean="0"/>
              <a:t>phê</a:t>
            </a: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ym typeface="Wingdings" panose="05000000000000000000" pitchFamily="2" charset="2"/>
              </a:rPr>
              <a:t> </a:t>
            </a:r>
            <a:r>
              <a:rPr lang="en-US" sz="2400" b="1" dirty="0" err="1" smtClean="0">
                <a:sym typeface="Wingdings" panose="05000000000000000000" pitchFamily="2" charset="2"/>
              </a:rPr>
              <a:t>Hệ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thống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này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sẽ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liên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kết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trực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tiếp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với</a:t>
            </a:r>
            <a:r>
              <a:rPr lang="en-US" sz="2400" b="1" dirty="0" smtClean="0">
                <a:sym typeface="Wingdings" panose="05000000000000000000" pitchFamily="2" charset="2"/>
              </a:rPr>
              <a:t> website </a:t>
            </a:r>
            <a:r>
              <a:rPr lang="en-US" sz="2400" b="1" dirty="0" err="1" smtClean="0">
                <a:sym typeface="Wingdings" panose="05000000000000000000" pitchFamily="2" charset="2"/>
              </a:rPr>
              <a:t>của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sym typeface="Wingdings" panose="05000000000000000000" pitchFamily="2" charset="2"/>
              </a:rPr>
              <a:t>Ban </a:t>
            </a:r>
            <a:r>
              <a:rPr lang="en-US" sz="2400" b="1" dirty="0" err="1" smtClean="0">
                <a:sym typeface="Wingdings" panose="05000000000000000000" pitchFamily="2" charset="2"/>
              </a:rPr>
              <a:t>điều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phối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ngành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hàng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cà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ym typeface="Wingdings" panose="05000000000000000000" pitchFamily="2" charset="2"/>
              </a:rPr>
              <a:t>phê</a:t>
            </a:r>
            <a:r>
              <a:rPr lang="en-US" sz="2400" b="1" dirty="0" smtClean="0">
                <a:sym typeface="Wingdings" panose="05000000000000000000" pitchFamily="2" charset="2"/>
              </a:rPr>
              <a:t> (VCCB)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2822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472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Xây dựng hệ thống thông tin ngành hàng cà phê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Xây dựng hệ thống thông tin ngành hàng cà phê</dc:title>
  <dc:creator>phuc</dc:creator>
  <cp:lastModifiedBy>Hung</cp:lastModifiedBy>
  <cp:revision>5</cp:revision>
  <cp:lastPrinted>2016-08-16T03:55:19Z</cp:lastPrinted>
  <dcterms:created xsi:type="dcterms:W3CDTF">2016-07-18T07:57:56Z</dcterms:created>
  <dcterms:modified xsi:type="dcterms:W3CDTF">2016-08-16T03:55:25Z</dcterms:modified>
</cp:coreProperties>
</file>