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735763" cy="9866313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handoutView">
  <p:normalViewPr horzBarState="maximized">
    <p:restoredLeft sz="149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96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EC190E-7C1B-471D-86EE-6067D73C6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4778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8CD96-62E8-4625-B50C-92E7DFE7271D}" type="datetimeFigureOut">
              <a:rPr lang="vi-VN" smtClean="0"/>
              <a:t>16/08/2016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2ED7-1CEC-4A0F-A110-B60CB0F8C31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74082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8CD96-62E8-4625-B50C-92E7DFE7271D}" type="datetimeFigureOut">
              <a:rPr lang="vi-VN" smtClean="0"/>
              <a:t>16/08/2016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2ED7-1CEC-4A0F-A110-B60CB0F8C31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54342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8CD96-62E8-4625-B50C-92E7DFE7271D}" type="datetimeFigureOut">
              <a:rPr lang="vi-VN" smtClean="0"/>
              <a:t>16/08/2016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2ED7-1CEC-4A0F-A110-B60CB0F8C31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76676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8CD96-62E8-4625-B50C-92E7DFE7271D}" type="datetimeFigureOut">
              <a:rPr lang="vi-VN" smtClean="0"/>
              <a:t>16/08/2016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2ED7-1CEC-4A0F-A110-B60CB0F8C31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42670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8CD96-62E8-4625-B50C-92E7DFE7271D}" type="datetimeFigureOut">
              <a:rPr lang="vi-VN" smtClean="0"/>
              <a:t>16/08/2016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2ED7-1CEC-4A0F-A110-B60CB0F8C31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60050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8CD96-62E8-4625-B50C-92E7DFE7271D}" type="datetimeFigureOut">
              <a:rPr lang="vi-VN" smtClean="0"/>
              <a:t>16/08/2016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2ED7-1CEC-4A0F-A110-B60CB0F8C31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31753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8CD96-62E8-4625-B50C-92E7DFE7271D}" type="datetimeFigureOut">
              <a:rPr lang="vi-VN" smtClean="0"/>
              <a:t>16/08/2016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2ED7-1CEC-4A0F-A110-B60CB0F8C31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92167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8CD96-62E8-4625-B50C-92E7DFE7271D}" type="datetimeFigureOut">
              <a:rPr lang="vi-VN" smtClean="0"/>
              <a:t>16/08/2016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2ED7-1CEC-4A0F-A110-B60CB0F8C31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86709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8CD96-62E8-4625-B50C-92E7DFE7271D}" type="datetimeFigureOut">
              <a:rPr lang="vi-VN" smtClean="0"/>
              <a:t>16/08/2016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2ED7-1CEC-4A0F-A110-B60CB0F8C31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53020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8CD96-62E8-4625-B50C-92E7DFE7271D}" type="datetimeFigureOut">
              <a:rPr lang="vi-VN" smtClean="0"/>
              <a:t>16/08/2016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2ED7-1CEC-4A0F-A110-B60CB0F8C31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28109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8CD96-62E8-4625-B50C-92E7DFE7271D}" type="datetimeFigureOut">
              <a:rPr lang="vi-VN" smtClean="0"/>
              <a:t>16/08/2016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2ED7-1CEC-4A0F-A110-B60CB0F8C31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36035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8CD96-62E8-4625-B50C-92E7DFE7271D}" type="datetimeFigureOut">
              <a:rPr lang="vi-VN" smtClean="0"/>
              <a:t>16/08/2016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92ED7-1CEC-4A0F-A110-B60CB0F8C31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21837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83620"/>
            <a:ext cx="9144000" cy="1969180"/>
          </a:xfrm>
        </p:spPr>
        <p:txBody>
          <a:bodyPr>
            <a:normAutofit/>
          </a:bodyPr>
          <a:lstStyle/>
          <a:p>
            <a:r>
              <a:rPr lang="en-US" b="1" dirty="0" smtClean="0"/>
              <a:t>Building information system for the coffee sector</a:t>
            </a:r>
            <a:endParaRPr lang="vi-VN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234543" y="4365171"/>
            <a:ext cx="36140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200" dirty="0" smtClean="0"/>
              <a:t>IPSARD</a:t>
            </a:r>
            <a:endParaRPr lang="vi-VN" sz="3200" dirty="0"/>
          </a:p>
        </p:txBody>
      </p:sp>
    </p:spTree>
    <p:extLst>
      <p:ext uri="{BB962C8B-B14F-4D97-AF65-F5344CB8AC3E}">
        <p14:creationId xmlns:p14="http://schemas.microsoft.com/office/powerpoint/2010/main" val="3858361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313" y="141515"/>
            <a:ext cx="7141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Introduction</a:t>
            </a:r>
            <a:endParaRPr lang="vi-VN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27313" y="1197429"/>
            <a:ext cx="1096191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Activities </a:t>
            </a:r>
            <a:r>
              <a:rPr lang="en-US" sz="2400" dirty="0"/>
              <a:t>under the support package of the Project for </a:t>
            </a:r>
            <a:r>
              <a:rPr lang="en-US" sz="2400" dirty="0" smtClean="0"/>
              <a:t>Vietnam Sustainable </a:t>
            </a:r>
            <a:r>
              <a:rPr lang="en-US" sz="2400" dirty="0"/>
              <a:t>Agriculture </a:t>
            </a:r>
            <a:r>
              <a:rPr lang="en-US" sz="2400" dirty="0" smtClean="0"/>
              <a:t>Transformation (</a:t>
            </a:r>
            <a:r>
              <a:rPr lang="en-US" sz="2400" dirty="0" err="1"/>
              <a:t>VnSAT</a:t>
            </a:r>
            <a:r>
              <a:rPr lang="en-US" sz="2400" dirty="0" smtClean="0"/>
              <a:t>) in the </a:t>
            </a:r>
            <a:r>
              <a:rPr lang="en-US" sz="2400" dirty="0"/>
              <a:t>period </a:t>
            </a:r>
            <a:r>
              <a:rPr lang="en-US" sz="2400" dirty="0" smtClean="0"/>
              <a:t>of 2016-2020.</a:t>
            </a:r>
          </a:p>
          <a:p>
            <a:r>
              <a:rPr lang="en-US" sz="2400" b="1" dirty="0" smtClean="0"/>
              <a:t>Target: </a:t>
            </a:r>
            <a:r>
              <a:rPr lang="en-US" sz="2400" dirty="0" smtClean="0"/>
              <a:t>Building and developing the website and </a:t>
            </a:r>
            <a:r>
              <a:rPr lang="en-US" sz="2400" dirty="0"/>
              <a:t>information </a:t>
            </a:r>
            <a:r>
              <a:rPr lang="en-US" sz="2400" dirty="0" smtClean="0"/>
              <a:t>system for the </a:t>
            </a:r>
            <a:r>
              <a:rPr lang="en-US" sz="2400" dirty="0"/>
              <a:t>coffee </a:t>
            </a:r>
            <a:r>
              <a:rPr lang="en-US" sz="2400" dirty="0" smtClean="0"/>
              <a:t>sector.</a:t>
            </a:r>
            <a:endParaRPr lang="vi-VN" sz="2400" dirty="0"/>
          </a:p>
          <a:p>
            <a:pPr lvl="0"/>
            <a:r>
              <a:rPr lang="en-US" sz="2400" b="1" dirty="0" smtClean="0"/>
              <a:t>Specifically: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Completing the </a:t>
            </a:r>
            <a:r>
              <a:rPr lang="en-US" sz="2400" dirty="0"/>
              <a:t>database system for the coffee </a:t>
            </a:r>
            <a:r>
              <a:rPr lang="en-US" sz="2400" dirty="0" smtClean="0"/>
              <a:t>sector.</a:t>
            </a:r>
            <a:endParaRPr lang="vi-VN" sz="2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Setting </a:t>
            </a:r>
            <a:r>
              <a:rPr lang="en-US" sz="2400" dirty="0"/>
              <a:t>up specialized </a:t>
            </a:r>
            <a:r>
              <a:rPr lang="en-US" sz="2400" dirty="0" smtClean="0"/>
              <a:t>website </a:t>
            </a:r>
            <a:r>
              <a:rPr lang="en-US" sz="2400" dirty="0"/>
              <a:t>to store, update and disseminate information </a:t>
            </a:r>
            <a:r>
              <a:rPr lang="en-US" sz="2400" dirty="0" smtClean="0"/>
              <a:t>of the coffee sector.</a:t>
            </a:r>
            <a:endParaRPr lang="vi-VN" sz="2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Writing newsletters and analysis report of the </a:t>
            </a:r>
            <a:r>
              <a:rPr lang="en-US" sz="2400" dirty="0"/>
              <a:t>coffee market </a:t>
            </a:r>
            <a:r>
              <a:rPr lang="en-US" sz="2400" dirty="0" smtClean="0"/>
              <a:t>periodically to provide coffee organizations</a:t>
            </a:r>
            <a:r>
              <a:rPr lang="en-US" sz="2400" dirty="0"/>
              <a:t>, individuals and </a:t>
            </a:r>
            <a:r>
              <a:rPr lang="en-US" sz="2400" dirty="0" smtClean="0"/>
              <a:t>enterprises, managers and investment funds.</a:t>
            </a:r>
            <a:endParaRPr lang="vi-VN" sz="2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Building system to provide </a:t>
            </a:r>
            <a:r>
              <a:rPr lang="en-US" sz="2400" dirty="0"/>
              <a:t>coffee prices periodically </a:t>
            </a:r>
            <a:r>
              <a:rPr lang="en-US" sz="2400" dirty="0" smtClean="0"/>
              <a:t>to </a:t>
            </a:r>
            <a:r>
              <a:rPr lang="en-US" sz="2400" dirty="0"/>
              <a:t>farmers, cooperatives, </a:t>
            </a:r>
            <a:r>
              <a:rPr lang="en-US" sz="2400" dirty="0" smtClean="0"/>
              <a:t>enterprises, </a:t>
            </a:r>
            <a:r>
              <a:rPr lang="en-US" sz="2400" dirty="0"/>
              <a:t>authorities, </a:t>
            </a:r>
            <a:r>
              <a:rPr lang="en-US" sz="2400" dirty="0" smtClean="0"/>
              <a:t>investors, etc.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Building a </a:t>
            </a:r>
            <a:r>
              <a:rPr lang="en-US" sz="2400" dirty="0"/>
              <a:t>network of collaborators and </a:t>
            </a:r>
            <a:r>
              <a:rPr lang="en-US" sz="2400" dirty="0" smtClean="0"/>
              <a:t>experts to </a:t>
            </a:r>
            <a:r>
              <a:rPr lang="en-US" sz="2400" dirty="0"/>
              <a:t>collect, update and provide information </a:t>
            </a:r>
            <a:r>
              <a:rPr lang="en-US" sz="2400" dirty="0" smtClean="0"/>
              <a:t>periodically.</a:t>
            </a:r>
            <a:endParaRPr lang="vi-VN" sz="2400" dirty="0"/>
          </a:p>
        </p:txBody>
      </p:sp>
    </p:spTree>
    <p:extLst>
      <p:ext uri="{BB962C8B-B14F-4D97-AF65-F5344CB8AC3E}">
        <p14:creationId xmlns:p14="http://schemas.microsoft.com/office/powerpoint/2010/main" val="1306566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40"/>
          <p:cNvSpPr>
            <a:spLocks noChangeShapeType="1"/>
          </p:cNvSpPr>
          <p:nvPr/>
        </p:nvSpPr>
        <p:spPr bwMode="auto">
          <a:xfrm>
            <a:off x="2673504" y="1251175"/>
            <a:ext cx="7319581" cy="8201"/>
          </a:xfrm>
          <a:prstGeom prst="line">
            <a:avLst/>
          </a:prstGeom>
          <a:noFill/>
          <a:ln w="41275">
            <a:solidFill>
              <a:srgbClr val="4A7EB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grpSp>
        <p:nvGrpSpPr>
          <p:cNvPr id="5" name="Group 45"/>
          <p:cNvGrpSpPr>
            <a:grpSpLocks/>
          </p:cNvGrpSpPr>
          <p:nvPr/>
        </p:nvGrpSpPr>
        <p:grpSpPr bwMode="auto">
          <a:xfrm>
            <a:off x="377597" y="1199016"/>
            <a:ext cx="11237459" cy="5190898"/>
            <a:chOff x="0" y="0"/>
            <a:chExt cx="60494" cy="32679"/>
          </a:xfrm>
        </p:grpSpPr>
        <p:sp>
          <p:nvSpPr>
            <p:cNvPr id="6" name="Down Arrow 36"/>
            <p:cNvSpPr>
              <a:spLocks noChangeArrowheads="1"/>
            </p:cNvSpPr>
            <p:nvPr/>
          </p:nvSpPr>
          <p:spPr bwMode="auto">
            <a:xfrm rot="1231389">
              <a:off x="49720" y="16954"/>
              <a:ext cx="3219" cy="6710"/>
            </a:xfrm>
            <a:prstGeom prst="downArrow">
              <a:avLst>
                <a:gd name="adj1" fmla="val 50000"/>
                <a:gd name="adj2" fmla="val 49999"/>
              </a:avLst>
            </a:prstGeom>
            <a:gradFill rotWithShape="1">
              <a:gsLst>
                <a:gs pos="0">
                  <a:srgbClr val="2787A0"/>
                </a:gs>
                <a:gs pos="80000">
                  <a:srgbClr val="36B1D2"/>
                </a:gs>
                <a:gs pos="100000">
                  <a:srgbClr val="34B3D6"/>
                </a:gs>
              </a:gsLst>
              <a:lin ang="16200000"/>
            </a:gradFill>
            <a:ln w="9525">
              <a:solidFill>
                <a:srgbClr val="46AAC5"/>
              </a:solidFill>
              <a:miter lim="800000"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vi-VN">
                <a:latin typeface="+mj-lt"/>
              </a:endParaRPr>
            </a:p>
          </p:txBody>
        </p:sp>
        <p:sp>
          <p:nvSpPr>
            <p:cNvPr id="7" name="Straight Connector 30"/>
            <p:cNvSpPr>
              <a:spLocks noChangeShapeType="1"/>
            </p:cNvSpPr>
            <p:nvPr/>
          </p:nvSpPr>
          <p:spPr bwMode="auto">
            <a:xfrm flipH="1">
              <a:off x="42005" y="29813"/>
              <a:ext cx="2" cy="2866"/>
            </a:xfrm>
            <a:prstGeom prst="line">
              <a:avLst/>
            </a:prstGeom>
            <a:noFill/>
            <a:ln w="41275">
              <a:solidFill>
                <a:srgbClr val="4A7EB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>
                <a:latin typeface="+mj-lt"/>
              </a:endParaRPr>
            </a:p>
          </p:txBody>
        </p:sp>
        <p:sp>
          <p:nvSpPr>
            <p:cNvPr id="8" name="Rounded Rectangle 23"/>
            <p:cNvSpPr>
              <a:spLocks noChangeArrowheads="1"/>
            </p:cNvSpPr>
            <p:nvPr/>
          </p:nvSpPr>
          <p:spPr bwMode="auto">
            <a:xfrm>
              <a:off x="0" y="0"/>
              <a:ext cx="13982" cy="30464"/>
            </a:xfrm>
            <a:prstGeom prst="roundRect">
              <a:avLst>
                <a:gd name="adj" fmla="val 16667"/>
              </a:avLst>
            </a:prstGeom>
            <a:solidFill>
              <a:srgbClr val="4F81BD"/>
            </a:solidFill>
            <a:ln w="25400">
              <a:solidFill>
                <a:srgbClr val="385D8A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vi-VN">
                <a:latin typeface="+mj-lt"/>
              </a:endParaRPr>
            </a:p>
          </p:txBody>
        </p:sp>
        <p:sp>
          <p:nvSpPr>
            <p:cNvPr id="9" name="Rounded Rectangle 2"/>
            <p:cNvSpPr>
              <a:spLocks noChangeArrowheads="1"/>
            </p:cNvSpPr>
            <p:nvPr/>
          </p:nvSpPr>
          <p:spPr bwMode="auto">
            <a:xfrm>
              <a:off x="952" y="666"/>
              <a:ext cx="11994" cy="6994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EEAFF"/>
                </a:gs>
                <a:gs pos="35001">
                  <a:srgbClr val="BBEFFF"/>
                </a:gs>
                <a:gs pos="100000">
                  <a:srgbClr val="E4F9FF"/>
                </a:gs>
              </a:gsLst>
              <a:lin ang="16200000" scaled="1"/>
            </a:gradFill>
            <a:ln w="9525">
              <a:solidFill>
                <a:srgbClr val="46AAC5"/>
              </a:solidFill>
              <a:round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dirty="0">
                  <a:latin typeface="+mj-lt"/>
                  <a:ea typeface="Times New Roman" panose="02020603050405020304" pitchFamily="18" charset="0"/>
                  <a:cs typeface="Calibri" panose="020F0502020204030204" pitchFamily="34" charset="0"/>
                </a:rPr>
                <a:t>Historical data</a:t>
              </a:r>
              <a:endParaRPr kumimoji="0" lang="en-US" altLang="vi-V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10" name="Rounded Rectangle 7"/>
            <p:cNvSpPr>
              <a:spLocks noChangeArrowheads="1"/>
            </p:cNvSpPr>
            <p:nvPr/>
          </p:nvSpPr>
          <p:spPr bwMode="auto">
            <a:xfrm>
              <a:off x="17152" y="821"/>
              <a:ext cx="7763" cy="27851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769535"/>
                </a:gs>
                <a:gs pos="80000">
                  <a:srgbClr val="9BC348"/>
                </a:gs>
                <a:gs pos="100000">
                  <a:srgbClr val="9CC746"/>
                </a:gs>
              </a:gsLst>
              <a:lin ang="16200000"/>
            </a:gradFill>
            <a:ln w="9525">
              <a:solidFill>
                <a:srgbClr val="98B954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dirty="0">
                  <a:latin typeface="+mj-lt"/>
                  <a:ea typeface="Times New Roman" panose="02020603050405020304" pitchFamily="18" charset="0"/>
                  <a:cs typeface="Calibri" panose="020F0502020204030204" pitchFamily="34" charset="0"/>
                </a:rPr>
                <a:t>Information processing</a:t>
              </a:r>
              <a:endParaRPr kumimoji="0" lang="en-US" altLang="vi-V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11" name="Flowchart: Magnetic Disk 1"/>
            <p:cNvSpPr>
              <a:spLocks noChangeArrowheads="1"/>
            </p:cNvSpPr>
            <p:nvPr/>
          </p:nvSpPr>
          <p:spPr bwMode="auto">
            <a:xfrm>
              <a:off x="27780" y="5375"/>
              <a:ext cx="15747" cy="13389"/>
            </a:xfrm>
            <a:prstGeom prst="flowChartMagneticDisk">
              <a:avLst/>
            </a:prstGeom>
            <a:gradFill rotWithShape="1">
              <a:gsLst>
                <a:gs pos="0">
                  <a:srgbClr val="FFA2A1"/>
                </a:gs>
                <a:gs pos="35001">
                  <a:srgbClr val="FFBEBD"/>
                </a:gs>
                <a:gs pos="100000">
                  <a:srgbClr val="FFE5E5"/>
                </a:gs>
              </a:gsLst>
              <a:lin ang="16200000" scaled="1"/>
            </a:gradFill>
            <a:ln w="9525">
              <a:solidFill>
                <a:srgbClr val="BE4B48"/>
              </a:solidFill>
              <a:round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vi-VN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Times New Roman" panose="02020603050405020304" pitchFamily="18" charset="0"/>
                  <a:cs typeface="Calibri" panose="020F0502020204030204" pitchFamily="34" charset="0"/>
                </a:rPr>
                <a:t>WEBSITE</a:t>
              </a:r>
              <a:endParaRPr kumimoji="0" lang="en-US" altLang="vi-V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vi-VN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Times New Roman" panose="02020603050405020304" pitchFamily="18" charset="0"/>
                  <a:cs typeface="Calibri" panose="020F0502020204030204" pitchFamily="34" charset="0"/>
                </a:rPr>
                <a:t>CSDL </a:t>
              </a:r>
              <a:endParaRPr kumimoji="0" lang="en-US" altLang="vi-V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vi-V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12" name="Rounded Rectangle 3"/>
            <p:cNvSpPr>
              <a:spLocks noChangeArrowheads="1"/>
            </p:cNvSpPr>
            <p:nvPr/>
          </p:nvSpPr>
          <p:spPr bwMode="auto">
            <a:xfrm>
              <a:off x="593" y="8858"/>
              <a:ext cx="12395" cy="10963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EEAFF"/>
                </a:gs>
                <a:gs pos="35001">
                  <a:srgbClr val="BBEFFF"/>
                </a:gs>
                <a:gs pos="100000">
                  <a:srgbClr val="E4F9FF"/>
                </a:gs>
              </a:gsLst>
              <a:lin ang="16200000" scaled="1"/>
            </a:gradFill>
            <a:ln w="9525">
              <a:solidFill>
                <a:srgbClr val="46AAC5"/>
              </a:solidFill>
              <a:round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dirty="0" smtClean="0">
                  <a:latin typeface="+mj-lt"/>
                </a:rPr>
                <a:t>Information </a:t>
              </a:r>
              <a:r>
                <a:rPr lang="en-US" altLang="vi-VN" dirty="0">
                  <a:latin typeface="+mj-lt"/>
                </a:rPr>
                <a:t>and data in the country (national, local)</a:t>
              </a:r>
              <a:endParaRPr kumimoji="0" lang="en-US" altLang="vi-V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13" name="Rounded Rectangle 8"/>
            <p:cNvSpPr>
              <a:spLocks noChangeArrowheads="1"/>
            </p:cNvSpPr>
            <p:nvPr/>
          </p:nvSpPr>
          <p:spPr bwMode="auto">
            <a:xfrm>
              <a:off x="47244" y="8667"/>
              <a:ext cx="13250" cy="8979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769535"/>
                </a:gs>
                <a:gs pos="80000">
                  <a:srgbClr val="9BC348"/>
                </a:gs>
                <a:gs pos="100000">
                  <a:srgbClr val="9CC746"/>
                </a:gs>
              </a:gsLst>
              <a:lin ang="16200000"/>
            </a:gradFill>
            <a:ln w="9525">
              <a:solidFill>
                <a:srgbClr val="98B954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vi-VN" dirty="0" smtClean="0">
                  <a:latin typeface="+mj-lt"/>
                </a:rPr>
                <a:t>Analyze information, data</a:t>
              </a:r>
              <a:r>
                <a:rPr lang="en-US" altLang="vi-VN" dirty="0">
                  <a:latin typeface="+mj-lt"/>
                </a:rPr>
                <a:t>, newsletters, reports</a:t>
              </a:r>
              <a:endParaRPr kumimoji="0" lang="en-US" altLang="vi-V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14" name="Right Arrow 12"/>
            <p:cNvSpPr>
              <a:spLocks noChangeArrowheads="1"/>
            </p:cNvSpPr>
            <p:nvPr/>
          </p:nvSpPr>
          <p:spPr bwMode="auto">
            <a:xfrm>
              <a:off x="14103" y="10477"/>
              <a:ext cx="3049" cy="4568"/>
            </a:xfrm>
            <a:prstGeom prst="rightArrow">
              <a:avLst>
                <a:gd name="adj1" fmla="val 50000"/>
                <a:gd name="adj2" fmla="val 50000"/>
              </a:avLst>
            </a:prstGeom>
            <a:gradFill rotWithShape="1">
              <a:gsLst>
                <a:gs pos="0">
                  <a:srgbClr val="2787A0"/>
                </a:gs>
                <a:gs pos="80000">
                  <a:srgbClr val="36B1D2"/>
                </a:gs>
                <a:gs pos="100000">
                  <a:srgbClr val="34B3D6"/>
                </a:gs>
              </a:gsLst>
              <a:lin ang="16200000"/>
            </a:gradFill>
            <a:ln w="9525">
              <a:solidFill>
                <a:srgbClr val="46AAC5"/>
              </a:solidFill>
              <a:miter lim="800000"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vi-VN">
                <a:latin typeface="+mj-lt"/>
              </a:endParaRPr>
            </a:p>
          </p:txBody>
        </p:sp>
        <p:sp>
          <p:nvSpPr>
            <p:cNvPr id="15" name="Right Arrow 18"/>
            <p:cNvSpPr>
              <a:spLocks noChangeArrowheads="1"/>
            </p:cNvSpPr>
            <p:nvPr/>
          </p:nvSpPr>
          <p:spPr bwMode="auto">
            <a:xfrm>
              <a:off x="24915" y="10744"/>
              <a:ext cx="2865" cy="3994"/>
            </a:xfrm>
            <a:prstGeom prst="rightArrow">
              <a:avLst>
                <a:gd name="adj1" fmla="val 50000"/>
                <a:gd name="adj2" fmla="val 50000"/>
              </a:avLst>
            </a:prstGeom>
            <a:gradFill rotWithShape="1">
              <a:gsLst>
                <a:gs pos="0">
                  <a:srgbClr val="2787A0"/>
                </a:gs>
                <a:gs pos="80000">
                  <a:srgbClr val="36B1D2"/>
                </a:gs>
                <a:gs pos="100000">
                  <a:srgbClr val="34B3D6"/>
                </a:gs>
              </a:gsLst>
              <a:lin ang="16200000"/>
            </a:gradFill>
            <a:ln w="9525">
              <a:solidFill>
                <a:srgbClr val="46AAC5"/>
              </a:solidFill>
              <a:miter lim="800000"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vi-VN">
                <a:latin typeface="+mj-lt"/>
              </a:endParaRPr>
            </a:p>
          </p:txBody>
        </p:sp>
        <p:sp>
          <p:nvSpPr>
            <p:cNvPr id="16" name="Left-Right Arrow 34"/>
            <p:cNvSpPr>
              <a:spLocks noChangeArrowheads="1"/>
            </p:cNvSpPr>
            <p:nvPr/>
          </p:nvSpPr>
          <p:spPr bwMode="auto">
            <a:xfrm>
              <a:off x="43053" y="11620"/>
              <a:ext cx="4222" cy="2718"/>
            </a:xfrm>
            <a:prstGeom prst="leftRightArrow">
              <a:avLst>
                <a:gd name="adj1" fmla="val 50000"/>
                <a:gd name="adj2" fmla="val 49995"/>
              </a:avLst>
            </a:prstGeom>
            <a:gradFill rotWithShape="1">
              <a:gsLst>
                <a:gs pos="0">
                  <a:srgbClr val="2787A0"/>
                </a:gs>
                <a:gs pos="80000">
                  <a:srgbClr val="36B1D2"/>
                </a:gs>
                <a:gs pos="100000">
                  <a:srgbClr val="34B3D6"/>
                </a:gs>
              </a:gsLst>
              <a:lin ang="16200000"/>
            </a:gradFill>
            <a:ln w="9525">
              <a:solidFill>
                <a:srgbClr val="46AAC5"/>
              </a:solidFill>
              <a:miter lim="800000"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vi-VN">
                <a:latin typeface="+mj-lt"/>
              </a:endParaRPr>
            </a:p>
          </p:txBody>
        </p:sp>
        <p:sp>
          <p:nvSpPr>
            <p:cNvPr id="17" name="Down Arrow 27"/>
            <p:cNvSpPr>
              <a:spLocks noChangeArrowheads="1"/>
            </p:cNvSpPr>
            <p:nvPr/>
          </p:nvSpPr>
          <p:spPr bwMode="auto">
            <a:xfrm>
              <a:off x="32706" y="18954"/>
              <a:ext cx="3174" cy="4442"/>
            </a:xfrm>
            <a:prstGeom prst="downArrow">
              <a:avLst>
                <a:gd name="adj1" fmla="val 50000"/>
                <a:gd name="adj2" fmla="val 54658"/>
              </a:avLst>
            </a:prstGeom>
            <a:gradFill rotWithShape="1">
              <a:gsLst>
                <a:gs pos="0">
                  <a:srgbClr val="2787A0"/>
                </a:gs>
                <a:gs pos="80000">
                  <a:srgbClr val="36B1D2"/>
                </a:gs>
                <a:gs pos="100000">
                  <a:srgbClr val="34B3D6"/>
                </a:gs>
              </a:gsLst>
              <a:lin ang="16200000"/>
            </a:gradFill>
            <a:ln w="9525">
              <a:solidFill>
                <a:srgbClr val="46AAC5"/>
              </a:solidFill>
              <a:miter lim="800000"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vi-VN">
                <a:latin typeface="+mj-lt"/>
              </a:endParaRPr>
            </a:p>
          </p:txBody>
        </p:sp>
        <p:sp>
          <p:nvSpPr>
            <p:cNvPr id="18" name="Text Box 29"/>
            <p:cNvSpPr txBox="1">
              <a:spLocks noChangeArrowheads="1"/>
            </p:cNvSpPr>
            <p:nvPr/>
          </p:nvSpPr>
          <p:spPr bwMode="auto">
            <a:xfrm>
              <a:off x="26955" y="19526"/>
              <a:ext cx="5468" cy="311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vi-VN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Times New Roman" panose="02020603050405020304" pitchFamily="18" charset="0"/>
                  <a:cs typeface="Calibri" panose="020F0502020204030204" pitchFamily="34" charset="0"/>
                </a:rPr>
                <a:t>SMS</a:t>
              </a:r>
              <a:endParaRPr kumimoji="0" lang="en-US" altLang="vi-V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19" name="Text Box 28"/>
            <p:cNvSpPr txBox="1">
              <a:spLocks noChangeArrowheads="1"/>
            </p:cNvSpPr>
            <p:nvPr/>
          </p:nvSpPr>
          <p:spPr bwMode="auto">
            <a:xfrm>
              <a:off x="36760" y="19240"/>
              <a:ext cx="5467" cy="2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vi-VN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Times New Roman" panose="02020603050405020304" pitchFamily="18" charset="0"/>
                  <a:cs typeface="Calibri" panose="020F0502020204030204" pitchFamily="34" charset="0"/>
                </a:rPr>
                <a:t>Web</a:t>
              </a:r>
              <a:endParaRPr kumimoji="0" lang="en-US" altLang="vi-V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20" name="Text Box 37"/>
            <p:cNvSpPr txBox="1">
              <a:spLocks noChangeArrowheads="1"/>
            </p:cNvSpPr>
            <p:nvPr/>
          </p:nvSpPr>
          <p:spPr bwMode="auto">
            <a:xfrm>
              <a:off x="52482" y="18764"/>
              <a:ext cx="5468" cy="30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vi-VN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Times New Roman" panose="02020603050405020304" pitchFamily="18" charset="0"/>
                  <a:cs typeface="Calibri" panose="020F0502020204030204" pitchFamily="34" charset="0"/>
                </a:rPr>
                <a:t>Email</a:t>
              </a:r>
              <a:endParaRPr kumimoji="0" lang="en-US" altLang="vi-VN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21" name="Rounded Rectangle 6"/>
            <p:cNvSpPr>
              <a:spLocks noChangeArrowheads="1"/>
            </p:cNvSpPr>
            <p:nvPr/>
          </p:nvSpPr>
          <p:spPr bwMode="auto">
            <a:xfrm>
              <a:off x="1238" y="20859"/>
              <a:ext cx="11519" cy="8317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EEAFF"/>
                </a:gs>
                <a:gs pos="35001">
                  <a:srgbClr val="BBEFFF"/>
                </a:gs>
                <a:gs pos="100000">
                  <a:srgbClr val="E4F9FF"/>
                </a:gs>
              </a:gsLst>
              <a:lin ang="16200000" scaled="1"/>
            </a:gradFill>
            <a:ln w="9525">
              <a:solidFill>
                <a:srgbClr val="46AAC5"/>
              </a:solidFill>
              <a:round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fr-FR" altLang="vi-VN" dirty="0" smtClean="0">
                  <a:latin typeface="+mj-lt"/>
                  <a:ea typeface="Times New Roman" panose="02020603050405020304" pitchFamily="18" charset="0"/>
                  <a:cs typeface="Calibri" panose="020F0502020204030204" pitchFamily="34" charset="0"/>
                </a:rPr>
                <a:t>International information and data</a:t>
              </a:r>
              <a:endParaRPr kumimoji="0" lang="fr-FR" altLang="vi-V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22" name="Oval 9"/>
            <p:cNvSpPr>
              <a:spLocks noChangeArrowheads="1"/>
            </p:cNvSpPr>
            <p:nvPr/>
          </p:nvSpPr>
          <p:spPr bwMode="auto">
            <a:xfrm>
              <a:off x="25620" y="23047"/>
              <a:ext cx="31302" cy="7164"/>
            </a:xfrm>
            <a:prstGeom prst="ellipse">
              <a:avLst/>
            </a:prstGeom>
            <a:gradFill rotWithShape="1">
              <a:gsLst>
                <a:gs pos="0">
                  <a:srgbClr val="C9B5E8"/>
                </a:gs>
                <a:gs pos="35001">
                  <a:srgbClr val="D9CBEE"/>
                </a:gs>
                <a:gs pos="100000">
                  <a:srgbClr val="F0EAF9"/>
                </a:gs>
              </a:gsLst>
              <a:lin ang="16200000" scaled="1"/>
            </a:gradFill>
            <a:ln w="9525">
              <a:solidFill>
                <a:srgbClr val="7D60A0"/>
              </a:solidFill>
              <a:round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vi-VN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Times New Roman" panose="02020603050405020304" pitchFamily="18" charset="0"/>
                  <a:cs typeface="Calibri" panose="020F0502020204030204" pitchFamily="34" charset="0"/>
                </a:rPr>
                <a:t>Consumers</a:t>
              </a:r>
              <a:r>
                <a:rPr kumimoji="0" lang="en-US" altLang="vi-VN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r>
                <a:rPr kumimoji="0" lang="en-US" altLang="vi-VN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Times New Roman" panose="02020603050405020304" pitchFamily="18" charset="0"/>
                  <a:cs typeface="Calibri" panose="020F0502020204030204" pitchFamily="34" charset="0"/>
                </a:rPr>
                <a:t>(farmers, cooperatives, enterprises, investors, etc.)</a:t>
              </a:r>
              <a:endParaRPr kumimoji="0" lang="en-US" altLang="vi-V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23" name="Straight Arrow Connector 41"/>
            <p:cNvSpPr>
              <a:spLocks noChangeShapeType="1"/>
            </p:cNvSpPr>
            <p:nvPr/>
          </p:nvSpPr>
          <p:spPr bwMode="auto">
            <a:xfrm>
              <a:off x="51763" y="328"/>
              <a:ext cx="2295" cy="8266"/>
            </a:xfrm>
            <a:prstGeom prst="straightConnector1">
              <a:avLst/>
            </a:prstGeom>
            <a:noFill/>
            <a:ln w="41275">
              <a:solidFill>
                <a:srgbClr val="4A7EBB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>
                <a:latin typeface="+mj-lt"/>
              </a:endParaRPr>
            </a:p>
          </p:txBody>
        </p:sp>
        <p:sp>
          <p:nvSpPr>
            <p:cNvPr id="24" name="Straight Connector 26"/>
            <p:cNvSpPr>
              <a:spLocks noChangeShapeType="1"/>
            </p:cNvSpPr>
            <p:nvPr/>
          </p:nvSpPr>
          <p:spPr bwMode="auto">
            <a:xfrm>
              <a:off x="6286" y="32480"/>
              <a:ext cx="35941" cy="63"/>
            </a:xfrm>
            <a:prstGeom prst="line">
              <a:avLst/>
            </a:prstGeom>
            <a:noFill/>
            <a:ln w="41275">
              <a:solidFill>
                <a:srgbClr val="4A7EB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>
                <a:latin typeface="+mj-lt"/>
              </a:endParaRPr>
            </a:p>
          </p:txBody>
        </p:sp>
        <p:sp>
          <p:nvSpPr>
            <p:cNvPr id="25" name="Straight Arrow Connector 39"/>
            <p:cNvSpPr>
              <a:spLocks noChangeShapeType="1"/>
            </p:cNvSpPr>
            <p:nvPr/>
          </p:nvSpPr>
          <p:spPr bwMode="auto">
            <a:xfrm flipV="1">
              <a:off x="6381" y="30480"/>
              <a:ext cx="0" cy="1927"/>
            </a:xfrm>
            <a:prstGeom prst="straightConnector1">
              <a:avLst/>
            </a:prstGeom>
            <a:noFill/>
            <a:ln w="41275">
              <a:solidFill>
                <a:srgbClr val="4A7EBB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>
                <a:latin typeface="+mj-lt"/>
              </a:endParaRPr>
            </a:p>
          </p:txBody>
        </p:sp>
        <p:sp>
          <p:nvSpPr>
            <p:cNvPr id="26" name="Text Box 44"/>
            <p:cNvSpPr txBox="1">
              <a:spLocks noChangeArrowheads="1"/>
            </p:cNvSpPr>
            <p:nvPr/>
          </p:nvSpPr>
          <p:spPr bwMode="auto">
            <a:xfrm>
              <a:off x="14573" y="29718"/>
              <a:ext cx="13716" cy="2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vi-VN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Times New Roman" panose="02020603050405020304" pitchFamily="18" charset="0"/>
                  <a:cs typeface="Calibri" panose="020F0502020204030204" pitchFamily="34" charset="0"/>
                </a:rPr>
                <a:t>Demand investigation</a:t>
              </a:r>
              <a:endParaRPr kumimoji="0" lang="en-US" altLang="vi-V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</p:grp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254554" y="-32006"/>
            <a:ext cx="1136050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vi-VN" sz="32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Diagram of income, update and provide information for the sector</a:t>
            </a:r>
            <a:endParaRPr kumimoji="0" lang="vi-VN" altLang="vi-VN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8" name="Rectangle 36"/>
          <p:cNvSpPr>
            <a:spLocks noChangeArrowheads="1"/>
          </p:cNvSpPr>
          <p:nvPr/>
        </p:nvSpPr>
        <p:spPr bwMode="auto">
          <a:xfrm>
            <a:off x="391886" y="11212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vi-V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908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0228" y="348343"/>
            <a:ext cx="108312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Main contents</a:t>
            </a:r>
            <a:endParaRPr lang="vi-VN" sz="3200" b="1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653143" y="933118"/>
            <a:ext cx="10918371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/>
              <a:t>Researching on the needs of the agents’ information</a:t>
            </a:r>
            <a:endParaRPr lang="vi-VN" sz="2800" dirty="0"/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/>
              <a:t>Collecting database and historical information</a:t>
            </a:r>
            <a:endParaRPr lang="vi-VN" sz="2800" dirty="0"/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/>
              <a:t>Building website</a:t>
            </a:r>
            <a:endParaRPr lang="vi-VN" sz="2800" dirty="0"/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/>
              <a:t>Establishing </a:t>
            </a:r>
            <a:r>
              <a:rPr lang="en-US" sz="2800" dirty="0"/>
              <a:t>a network of collaborators </a:t>
            </a:r>
            <a:r>
              <a:rPr lang="en-US" sz="2800" dirty="0" smtClean="0"/>
              <a:t>gathering domestic </a:t>
            </a:r>
            <a:r>
              <a:rPr lang="en-US" sz="2800" dirty="0"/>
              <a:t>and international news</a:t>
            </a:r>
            <a:endParaRPr lang="vi-VN" sz="2800" dirty="0"/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/>
              <a:t>Investigating the annual information</a:t>
            </a:r>
            <a:endParaRPr lang="vi-VN" sz="2800" dirty="0"/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/>
              <a:t>Writing market newsletter</a:t>
            </a:r>
            <a:endParaRPr lang="vi-VN" sz="2800" dirty="0"/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/>
              <a:t>Providing information on prices, newsletters and </a:t>
            </a:r>
            <a:r>
              <a:rPr lang="en-US" sz="2800" dirty="0"/>
              <a:t>reports </a:t>
            </a:r>
            <a:r>
              <a:rPr lang="en-US" sz="2800" dirty="0" smtClean="0"/>
              <a:t>to </a:t>
            </a:r>
            <a:r>
              <a:rPr lang="en-US" sz="2800" dirty="0"/>
              <a:t>producers, cooperatives, </a:t>
            </a:r>
            <a:r>
              <a:rPr lang="en-US" sz="2800" dirty="0" smtClean="0"/>
              <a:t>enterprises... through SMS</a:t>
            </a:r>
            <a:r>
              <a:rPr lang="en-US" sz="2800" dirty="0"/>
              <a:t>, </a:t>
            </a:r>
            <a:r>
              <a:rPr lang="en-US" sz="2800" dirty="0" smtClean="0"/>
              <a:t>Website, Email, etc.</a:t>
            </a:r>
            <a:endParaRPr lang="vi-VN" sz="2800" dirty="0"/>
          </a:p>
        </p:txBody>
      </p:sp>
    </p:spTree>
    <p:extLst>
      <p:ext uri="{BB962C8B-B14F-4D97-AF65-F5344CB8AC3E}">
        <p14:creationId xmlns:p14="http://schemas.microsoft.com/office/powerpoint/2010/main" val="2619140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446314"/>
            <a:ext cx="104394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 smtClean="0"/>
              <a:t>Expected results</a:t>
            </a:r>
            <a:endParaRPr lang="en-US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dirty="0" smtClean="0"/>
              <a:t>01 </a:t>
            </a:r>
            <a:r>
              <a:rPr lang="en-US" sz="2400" dirty="0"/>
              <a:t>Website </a:t>
            </a:r>
            <a:r>
              <a:rPr lang="en-US" sz="2400" dirty="0" smtClean="0"/>
              <a:t>updates daily information on </a:t>
            </a:r>
            <a:r>
              <a:rPr lang="en-US" sz="2400" dirty="0"/>
              <a:t>coffee </a:t>
            </a:r>
            <a:r>
              <a:rPr lang="en-US" sz="2400" dirty="0" smtClean="0"/>
              <a:t>including (pricing news, domestic and international newsletters), </a:t>
            </a:r>
            <a:r>
              <a:rPr lang="en-US" sz="2400" dirty="0"/>
              <a:t>weekly, monthly, quarterly </a:t>
            </a:r>
            <a:r>
              <a:rPr lang="en-US" sz="2400" dirty="0" smtClean="0"/>
              <a:t>newsletters on market </a:t>
            </a:r>
            <a:r>
              <a:rPr lang="en-US" sz="2400" dirty="0"/>
              <a:t>analysis. </a:t>
            </a:r>
            <a:r>
              <a:rPr lang="en-US" sz="2400" dirty="0" smtClean="0"/>
              <a:t>Annual </a:t>
            </a:r>
            <a:r>
              <a:rPr lang="en-US" sz="2400" dirty="0"/>
              <a:t>report </a:t>
            </a:r>
            <a:r>
              <a:rPr lang="en-US" sz="2400" dirty="0" smtClean="0"/>
              <a:t>on Vietnam's </a:t>
            </a:r>
            <a:r>
              <a:rPr lang="en-US" sz="2400" dirty="0"/>
              <a:t>coffee </a:t>
            </a:r>
            <a:r>
              <a:rPr lang="en-US" sz="2400" dirty="0" smtClean="0"/>
              <a:t>sector will be published every year.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dirty="0" smtClean="0"/>
              <a:t>Maintaining the system in 5 years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IT staff in charge of system administration</a:t>
            </a:r>
            <a:endParaRPr lang="en-US" sz="24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Collaborators system updates daily coffee prices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Two experts analyzing the coffee sector</a:t>
            </a:r>
          </a:p>
          <a:p>
            <a:pPr marL="800100" lvl="1" indent="-342900">
              <a:lnSpc>
                <a:spcPct val="150000"/>
              </a:lnSpc>
              <a:buFont typeface="Wingdings"/>
              <a:buChar char="à"/>
            </a:pPr>
            <a:r>
              <a:rPr lang="en-US" sz="2400" b="1" dirty="0" smtClean="0"/>
              <a:t>This </a:t>
            </a:r>
            <a:r>
              <a:rPr lang="en-US" sz="2400" b="1" dirty="0"/>
              <a:t>system will link directly to the website of the Vietnam Coffee Coordination Board (VCCB)</a:t>
            </a: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328223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332</Words>
  <Application>Microsoft Office PowerPoint</Application>
  <PresentationFormat>Widescreen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Tahoma</vt:lpstr>
      <vt:lpstr>Times New Roman</vt:lpstr>
      <vt:lpstr>Wingdings</vt:lpstr>
      <vt:lpstr>Office Theme</vt:lpstr>
      <vt:lpstr>Building information system for the coffee sector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Xây dựng hệ thống thông tin ngành hàng cà phê</dc:title>
  <dc:creator>phuc</dc:creator>
  <cp:lastModifiedBy>Hung</cp:lastModifiedBy>
  <cp:revision>11</cp:revision>
  <cp:lastPrinted>2016-08-16T03:54:51Z</cp:lastPrinted>
  <dcterms:created xsi:type="dcterms:W3CDTF">2016-07-18T07:57:56Z</dcterms:created>
  <dcterms:modified xsi:type="dcterms:W3CDTF">2016-08-16T03:54:54Z</dcterms:modified>
</cp:coreProperties>
</file>